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2.xml" ContentType="application/vnd.openxmlformats-officedocument.presentationml.comment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 id="2147483667" r:id="rId3"/>
    <p:sldMasterId id="2147483668" r:id="rId4"/>
    <p:sldMasterId id="2147483669" r:id="rId5"/>
  </p:sldMasterIdLst>
  <p:notesMasterIdLst>
    <p:notesMasterId r:id="rId43"/>
  </p:notesMasterIdLst>
  <p:sldIdLst>
    <p:sldId id="256" r:id="rId6"/>
    <p:sldId id="257" r:id="rId7"/>
    <p:sldId id="268" r:id="rId8"/>
    <p:sldId id="269" r:id="rId9"/>
    <p:sldId id="270" r:id="rId10"/>
    <p:sldId id="258" r:id="rId11"/>
    <p:sldId id="259" r:id="rId12"/>
    <p:sldId id="260" r:id="rId13"/>
    <p:sldId id="261" r:id="rId14"/>
    <p:sldId id="262" r:id="rId15"/>
    <p:sldId id="263" r:id="rId16"/>
    <p:sldId id="264" r:id="rId17"/>
    <p:sldId id="265" r:id="rId18"/>
    <p:sldId id="266" r:id="rId19"/>
    <p:sldId id="267" r:id="rId20"/>
    <p:sldId id="271" r:id="rId21"/>
    <p:sldId id="272" r:id="rId22"/>
    <p:sldId id="273" r:id="rId23"/>
    <p:sldId id="274" r:id="rId24"/>
    <p:sldId id="275" r:id="rId25"/>
    <p:sldId id="276" r:id="rId26"/>
    <p:sldId id="294" r:id="rId27"/>
    <p:sldId id="277" r:id="rId28"/>
    <p:sldId id="278" r:id="rId29"/>
    <p:sldId id="279" r:id="rId30"/>
    <p:sldId id="280" r:id="rId31"/>
    <p:sldId id="281" r:id="rId32"/>
    <p:sldId id="282" r:id="rId33"/>
    <p:sldId id="283" r:id="rId34"/>
    <p:sldId id="284" r:id="rId35"/>
    <p:sldId id="285" r:id="rId36"/>
    <p:sldId id="286" r:id="rId37"/>
    <p:sldId id="293" r:id="rId38"/>
    <p:sldId id="287" r:id="rId39"/>
    <p:sldId id="288" r:id="rId40"/>
    <p:sldId id="289" r:id="rId41"/>
    <p:sldId id="290" r:id="rId42"/>
  </p:sldIdLst>
  <p:sldSz cx="9144000" cy="6858000" type="screen4x3"/>
  <p:notesSz cx="7010400" cy="9296400"/>
  <p:embeddedFontLst>
    <p:embeddedFont>
      <p:font typeface="Quattrocento Sans" panose="020B0604020202020204" charset="0"/>
      <p:bold r:id="rId44"/>
      <p:italic r:id="rId45"/>
      <p:boldItalic r:id="rId46"/>
    </p:embeddedFont>
    <p:embeddedFont>
      <p:font typeface="Calibri" panose="020F0502020204030204" pitchFamily="34" charset="0"/>
      <p:regular r:id="rId47"/>
      <p:bold r:id="rId48"/>
      <p:italic r:id="rId49"/>
      <p:boldItalic r:id="rId50"/>
    </p:embeddedFont>
    <p:embeddedFont>
      <p:font typeface="MS PGothic" panose="020B0600070205080204" pitchFamily="34" charset="-128"/>
      <p:regular r:id="rId51"/>
    </p:embeddedFont>
    <p:embeddedFont>
      <p:font typeface="Algerian" panose="04020705040A02060702" pitchFamily="82" charset="0"/>
      <p:regular r:id="rId52"/>
    </p:embeddedFont>
    <p:embeddedFont>
      <p:font typeface="Tahoma" panose="020B060403050404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phael Heflin" initials="" lastIdx="3" clrIdx="0"/>
  <p:cmAuthor id="1" name="Dominic Caronello" initials="" lastIdx="6" clrIdx="1"/>
  <p:cmAuthor id="2" name="Kris Barcomb" initials="" lastIdx="4" clrIdx="2"/>
  <p:cmAuthor id="3" name="Tam Nguyen"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267" autoAdjust="0"/>
  </p:normalViewPr>
  <p:slideViewPr>
    <p:cSldViewPr snapToGrid="0">
      <p:cViewPr varScale="1">
        <p:scale>
          <a:sx n="115" d="100"/>
          <a:sy n="115" d="100"/>
        </p:scale>
        <p:origin x="1494" y="138"/>
      </p:cViewPr>
      <p:guideLst>
        <p:guide orient="horz" pos="2160"/>
        <p:guide pos="2880"/>
      </p:guideLst>
    </p:cSldViewPr>
  </p:slideViewPr>
  <p:notesTextViewPr>
    <p:cViewPr>
      <p:scale>
        <a:sx n="100" d="100"/>
        <a:sy n="100" d="100"/>
      </p:scale>
      <p:origin x="0" y="0"/>
    </p:cViewPr>
  </p:notesText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5-29T03:32:30.827" idx="2">
    <p:pos x="6000" y="0"/>
    <p:text>The tone of this chart is obviously pretty negative.  I'm not sure it applies equally across the services.  The Air Force values this program a lot from a high-level perspective.  I'm not sure it's the point of the program to have an immediate return on investment from the program and it's probably too strong to say that there is "no" immediate ROI.  We all joke about most SDE programs as "time off" so this is far from specific to this particular fellowship.   It is true that the Air Force does not have a specific pipeline for allocating follow-on assignments, but I think it would be extremely difficult to do so.  Many fellows are in their O-6 promotion window or are competitive for command positions... both of these realities put officers in a different assignment management process focused on high-level leadership vs a specific lesson that they would learn from any particular company.  Where would you recommend that people go after this assignment?  Should everyone end up on the OSD/Service Staff?  It seems like this chart would be more practical if it were individually tailored to the briefings to the service specific leaders.</p:text>
  </p:cm>
  <p:cm authorId="1" dt="2018-05-29T03:32:30.827" idx="4">
    <p:pos x="6000" y="100"/>
    <p:text>I think Stan has valid points, but they may be service/community specific. I also think we may need to tailor the message as this may come across as negative on the Fellowship when really it is a question  of post fellowship utilization. I do think the Navy is working on this.</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9T04:23:41.301" idx="5">
    <p:pos x="6000" y="100"/>
    <p:text>+krisbarcomb@gmail.com</p:text>
  </p:cm>
  <p:cm authorId="1" dt="2018-05-29T04:25:49.753" idx="6">
    <p:pos x="6000" y="200"/>
    <p:text>Kris,
 I think there is value here in terms of things like Skype for Business. We need to stop develop DoD unqiue solutions when there is an industry standard. We need to stop thinking of these things as a niche product. It would be like DoD developing on our own suite of word processor, spreadsheet, and e-mail.</p:text>
  </p:cm>
  <p:cm authorId="2" dt="2018-05-29T04:41:53.848" idx="4">
    <p:pos x="6000" y="300"/>
    <p:text>I like Tam's adds... there’s probably enough here now to include in the brief. I just didn’t want to leave a hanging idea out there that I’d thrown on the table for consideration. I think it works well with Digital transformation. We can voice over tactical things like Skype and we can probably bring up more strategic concepts concerning technology and business models, like leverage vs control.</p:text>
  </p:cm>
  <p:cm authorId="2" dt="2018-05-29T12:18:35.901" idx="3">
    <p:pos x="6000" y="0"/>
    <p:text>I think this is an important concept, but I would have to get into too many weeds to create suitable examples.  I probably recommend deleting this from the briefing, unless there are others who would like to keep it.  If so, we can collaborate on flushing it out.</p:text>
  </p:cm>
  <p:cm authorId="3" dt="2018-05-29T12:18:35.901" idx="1">
    <p:pos x="6000" y="400"/>
    <p:text>Thank you Kris and Dom for the comments.  I added more thoughts in the note page.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194576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53250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665212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603158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rtl="0"/>
            <a:endParaRPr dirty="0"/>
          </a:p>
        </p:txBody>
      </p:sp>
    </p:spTree>
    <p:extLst>
      <p:ext uri="{BB962C8B-B14F-4D97-AF65-F5344CB8AC3E}">
        <p14:creationId xmlns:p14="http://schemas.microsoft.com/office/powerpoint/2010/main" val="104550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729740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02851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60262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74" name="Shape 274"/>
          <p:cNvSpPr txBox="1">
            <a:spLocks noGrp="1"/>
          </p:cNvSpPr>
          <p:nvPr>
            <p:ph type="body" idx="1"/>
          </p:nvPr>
        </p:nvSpPr>
        <p:spPr>
          <a:xfrm>
            <a:off x="934720" y="4416424"/>
            <a:ext cx="5136053" cy="4180025"/>
          </a:xfrm>
          <a:prstGeom prst="rect">
            <a:avLst/>
          </a:prstGeom>
          <a:noFill/>
          <a:ln>
            <a:noFill/>
          </a:ln>
        </p:spPr>
        <p:txBody>
          <a:bodyPr spcFirstLastPara="1" wrap="square" lIns="91150" tIns="91150" rIns="91150" bIns="91150" anchor="t" anchorCtr="0">
            <a:noAutofit/>
          </a:bodyPr>
          <a:lstStyle/>
          <a:p>
            <a:pPr marL="452946" indent="-220002">
              <a:spcBef>
                <a:spcPts val="408"/>
              </a:spcBef>
              <a:buSzPts val="1400"/>
              <a:buNone/>
            </a:pPr>
            <a:endParaRPr sz="1200" dirty="0">
              <a:latin typeface="Times New Roman"/>
              <a:ea typeface="Times New Roman"/>
              <a:cs typeface="Times New Roman"/>
              <a:sym typeface="Times New Roman"/>
            </a:endParaRPr>
          </a:p>
        </p:txBody>
      </p:sp>
      <p:sp>
        <p:nvSpPr>
          <p:cNvPr id="275" name="Shape 275"/>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16</a:t>
            </a:fld>
            <a:endParaRPr sz="1200" dirty="0"/>
          </a:p>
        </p:txBody>
      </p:sp>
    </p:spTree>
    <p:extLst>
      <p:ext uri="{BB962C8B-B14F-4D97-AF65-F5344CB8AC3E}">
        <p14:creationId xmlns:p14="http://schemas.microsoft.com/office/powerpoint/2010/main" val="1927553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83" name="Shape 283"/>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buNone/>
            </a:pPr>
            <a:endParaRPr sz="1400" dirty="0"/>
          </a:p>
        </p:txBody>
      </p:sp>
      <p:sp>
        <p:nvSpPr>
          <p:cNvPr id="284" name="Shape 284"/>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17</a:t>
            </a:fld>
            <a:endParaRPr sz="1200" dirty="0"/>
          </a:p>
        </p:txBody>
      </p:sp>
    </p:spTree>
    <p:extLst>
      <p:ext uri="{BB962C8B-B14F-4D97-AF65-F5344CB8AC3E}">
        <p14:creationId xmlns:p14="http://schemas.microsoft.com/office/powerpoint/2010/main" val="2254404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292" name="Shape 292"/>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284709" indent="-271767">
              <a:buSzPts val="1200"/>
              <a:buFont typeface="Times New Roman"/>
              <a:buChar char="-"/>
            </a:pPr>
            <a:endParaRPr sz="1400" dirty="0"/>
          </a:p>
        </p:txBody>
      </p:sp>
      <p:sp>
        <p:nvSpPr>
          <p:cNvPr id="293" name="Shape 293"/>
          <p:cNvSpPr txBox="1">
            <a:spLocks noGrp="1"/>
          </p:cNvSpPr>
          <p:nvPr>
            <p:ph type="hdr" idx="3"/>
          </p:nvPr>
        </p:nvSpPr>
        <p:spPr>
          <a:xfrm>
            <a:off x="0" y="0"/>
            <a:ext cx="3034773" cy="463600"/>
          </a:xfrm>
          <a:prstGeom prst="rect">
            <a:avLst/>
          </a:prstGeom>
          <a:noFill/>
          <a:ln>
            <a:noFill/>
          </a:ln>
        </p:spPr>
        <p:txBody>
          <a:bodyPr spcFirstLastPara="1" wrap="square" lIns="19055" tIns="0" rIns="19055" bIns="0" anchor="t" anchorCtr="0">
            <a:noAutofit/>
          </a:bodyPr>
          <a:lstStyle/>
          <a:p>
            <a:endParaRPr sz="1000" i="1" dirty="0">
              <a:latin typeface="Times New Roman"/>
              <a:ea typeface="Times New Roman"/>
              <a:cs typeface="Times New Roman"/>
              <a:sym typeface="Times New Roman"/>
            </a:endParaRPr>
          </a:p>
        </p:txBody>
      </p:sp>
      <p:sp>
        <p:nvSpPr>
          <p:cNvPr id="294" name="Shape 294"/>
          <p:cNvSpPr txBox="1">
            <a:spLocks noGrp="1"/>
          </p:cNvSpPr>
          <p:nvPr>
            <p:ph type="ftr" idx="11"/>
          </p:nvPr>
        </p:nvSpPr>
        <p:spPr>
          <a:xfrm>
            <a:off x="0" y="8832851"/>
            <a:ext cx="3034773" cy="463600"/>
          </a:xfrm>
          <a:prstGeom prst="rect">
            <a:avLst/>
          </a:prstGeom>
          <a:noFill/>
          <a:ln>
            <a:noFill/>
          </a:ln>
        </p:spPr>
        <p:txBody>
          <a:bodyPr spcFirstLastPara="1" wrap="square" lIns="19055" tIns="0" rIns="19055" bIns="0" anchor="b" anchorCtr="0">
            <a:noAutofit/>
          </a:bodyPr>
          <a:lstStyle/>
          <a:p>
            <a:endParaRPr sz="1000" i="1" dirty="0">
              <a:latin typeface="Times New Roman"/>
              <a:ea typeface="Times New Roman"/>
              <a:cs typeface="Times New Roman"/>
              <a:sym typeface="Times New Roman"/>
            </a:endParaRPr>
          </a:p>
        </p:txBody>
      </p:sp>
      <p:sp>
        <p:nvSpPr>
          <p:cNvPr id="295" name="Shape 295"/>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18</a:t>
            </a:fld>
            <a:endParaRPr sz="1200" dirty="0"/>
          </a:p>
        </p:txBody>
      </p:sp>
    </p:spTree>
    <p:extLst>
      <p:ext uri="{BB962C8B-B14F-4D97-AF65-F5344CB8AC3E}">
        <p14:creationId xmlns:p14="http://schemas.microsoft.com/office/powerpoint/2010/main" val="1606174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228725" y="712788"/>
            <a:ext cx="4721225" cy="35417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04" name="Shape 304"/>
          <p:cNvSpPr txBox="1">
            <a:spLocks noGrp="1"/>
          </p:cNvSpPr>
          <p:nvPr>
            <p:ph type="body" idx="1"/>
          </p:nvPr>
        </p:nvSpPr>
        <p:spPr>
          <a:xfrm>
            <a:off x="957222" y="4496166"/>
            <a:ext cx="5259640" cy="4255360"/>
          </a:xfrm>
          <a:prstGeom prst="rect">
            <a:avLst/>
          </a:prstGeom>
          <a:noFill/>
          <a:ln>
            <a:noFill/>
          </a:ln>
        </p:spPr>
        <p:txBody>
          <a:bodyPr spcFirstLastPara="1" wrap="square" lIns="94003" tIns="47001" rIns="94003" bIns="47001" anchor="t" anchorCtr="0">
            <a:noAutofit/>
          </a:bodyPr>
          <a:lstStyle/>
          <a:p>
            <a:pPr marL="0" indent="0">
              <a:buClr>
                <a:schemeClr val="dk1"/>
              </a:buClr>
              <a:buSzPts val="1200"/>
              <a:buNone/>
            </a:pPr>
            <a:endParaRPr sz="1200" dirty="0">
              <a:latin typeface="Times New Roman"/>
              <a:ea typeface="Times New Roman"/>
              <a:cs typeface="Times New Roman"/>
              <a:sym typeface="Times New Roman"/>
            </a:endParaRPr>
          </a:p>
        </p:txBody>
      </p:sp>
      <p:sp>
        <p:nvSpPr>
          <p:cNvPr id="305" name="Shape 305"/>
          <p:cNvSpPr txBox="1">
            <a:spLocks noGrp="1"/>
          </p:cNvSpPr>
          <p:nvPr>
            <p:ph type="sldNum" idx="12"/>
          </p:nvPr>
        </p:nvSpPr>
        <p:spPr>
          <a:xfrm>
            <a:off x="4066535" y="8992332"/>
            <a:ext cx="3107760" cy="471835"/>
          </a:xfrm>
          <a:prstGeom prst="rect">
            <a:avLst/>
          </a:prstGeom>
          <a:noFill/>
          <a:ln>
            <a:noFill/>
          </a:ln>
        </p:spPr>
        <p:txBody>
          <a:bodyPr spcFirstLastPara="1" wrap="square" lIns="19463" tIns="0" rIns="19463" bIns="0" anchor="b" anchorCtr="0">
            <a:noAutofit/>
          </a:bodyPr>
          <a:lstStyle/>
          <a:p>
            <a:pPr algn="r">
              <a:buSzPts val="1200"/>
            </a:pPr>
            <a:fld id="{00000000-1234-1234-1234-123412341234}" type="slidenum">
              <a:rPr lang="en" sz="1200"/>
              <a:pPr algn="r">
                <a:buSzPts val="1200"/>
              </a:pPr>
              <a:t>19</a:t>
            </a:fld>
            <a:endParaRPr sz="1200" dirty="0"/>
          </a:p>
        </p:txBody>
      </p:sp>
    </p:spTree>
    <p:extLst>
      <p:ext uri="{BB962C8B-B14F-4D97-AF65-F5344CB8AC3E}">
        <p14:creationId xmlns:p14="http://schemas.microsoft.com/office/powerpoint/2010/main" val="325642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815823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13" name="Shape 313"/>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spcBef>
                <a:spcPts val="408"/>
              </a:spcBef>
              <a:buNone/>
            </a:pPr>
            <a:endParaRPr sz="1200" dirty="0">
              <a:latin typeface="Times New Roman"/>
              <a:ea typeface="Times New Roman"/>
              <a:cs typeface="Times New Roman"/>
              <a:sym typeface="Times New Roman"/>
            </a:endParaRPr>
          </a:p>
        </p:txBody>
      </p:sp>
      <p:sp>
        <p:nvSpPr>
          <p:cNvPr id="314" name="Shape 314"/>
          <p:cNvSpPr txBox="1">
            <a:spLocks noGrp="1"/>
          </p:cNvSpPr>
          <p:nvPr>
            <p:ph type="hdr" idx="3"/>
          </p:nvPr>
        </p:nvSpPr>
        <p:spPr>
          <a:xfrm>
            <a:off x="0" y="0"/>
            <a:ext cx="3034773" cy="463600"/>
          </a:xfrm>
          <a:prstGeom prst="rect">
            <a:avLst/>
          </a:prstGeom>
          <a:noFill/>
          <a:ln>
            <a:noFill/>
          </a:ln>
        </p:spPr>
        <p:txBody>
          <a:bodyPr spcFirstLastPara="1" wrap="square" lIns="19055" tIns="0" rIns="19055" bIns="0" anchor="t" anchorCtr="0">
            <a:noAutofit/>
          </a:bodyPr>
          <a:lstStyle/>
          <a:p>
            <a:endParaRPr sz="1000" i="1" dirty="0">
              <a:latin typeface="Times New Roman"/>
              <a:ea typeface="Times New Roman"/>
              <a:cs typeface="Times New Roman"/>
              <a:sym typeface="Times New Roman"/>
            </a:endParaRPr>
          </a:p>
        </p:txBody>
      </p:sp>
      <p:sp>
        <p:nvSpPr>
          <p:cNvPr id="315" name="Shape 315"/>
          <p:cNvSpPr txBox="1">
            <a:spLocks noGrp="1"/>
          </p:cNvSpPr>
          <p:nvPr>
            <p:ph type="ftr" idx="11"/>
          </p:nvPr>
        </p:nvSpPr>
        <p:spPr>
          <a:xfrm>
            <a:off x="0" y="8832851"/>
            <a:ext cx="3034773" cy="463600"/>
          </a:xfrm>
          <a:prstGeom prst="rect">
            <a:avLst/>
          </a:prstGeom>
          <a:noFill/>
          <a:ln>
            <a:noFill/>
          </a:ln>
        </p:spPr>
        <p:txBody>
          <a:bodyPr spcFirstLastPara="1" wrap="square" lIns="19055" tIns="0" rIns="19055" bIns="0" anchor="b" anchorCtr="0">
            <a:noAutofit/>
          </a:bodyPr>
          <a:lstStyle/>
          <a:p>
            <a:endParaRPr sz="1000" i="1" dirty="0">
              <a:latin typeface="Times New Roman"/>
              <a:ea typeface="Times New Roman"/>
              <a:cs typeface="Times New Roman"/>
              <a:sym typeface="Times New Roman"/>
            </a:endParaRPr>
          </a:p>
        </p:txBody>
      </p:sp>
      <p:sp>
        <p:nvSpPr>
          <p:cNvPr id="316" name="Shape 316"/>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20</a:t>
            </a:fld>
            <a:endParaRPr sz="1200" dirty="0"/>
          </a:p>
        </p:txBody>
      </p:sp>
    </p:spTree>
    <p:extLst>
      <p:ext uri="{BB962C8B-B14F-4D97-AF65-F5344CB8AC3E}">
        <p14:creationId xmlns:p14="http://schemas.microsoft.com/office/powerpoint/2010/main" val="757496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84275" y="698500"/>
            <a:ext cx="4638675" cy="3479800"/>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24" name="Shape 324"/>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1552956" lvl="2" indent="-181178">
              <a:buSzPts val="1200"/>
              <a:buFont typeface="Arial"/>
              <a:buChar char="•"/>
            </a:pPr>
            <a:endParaRPr sz="1200" dirty="0">
              <a:latin typeface="Times New Roman"/>
              <a:ea typeface="Times New Roman"/>
              <a:cs typeface="Times New Roman"/>
              <a:sym typeface="Times New Roman"/>
            </a:endParaRPr>
          </a:p>
        </p:txBody>
      </p:sp>
      <p:sp>
        <p:nvSpPr>
          <p:cNvPr id="325" name="Shape 325"/>
          <p:cNvSpPr txBox="1">
            <a:spLocks noGrp="1"/>
          </p:cNvSpPr>
          <p:nvPr>
            <p:ph type="hdr" idx="3"/>
          </p:nvPr>
        </p:nvSpPr>
        <p:spPr>
          <a:xfrm>
            <a:off x="0" y="0"/>
            <a:ext cx="3034773" cy="463600"/>
          </a:xfrm>
          <a:prstGeom prst="rect">
            <a:avLst/>
          </a:prstGeom>
          <a:noFill/>
          <a:ln>
            <a:noFill/>
          </a:ln>
        </p:spPr>
        <p:txBody>
          <a:bodyPr spcFirstLastPara="1" wrap="square" lIns="19055" tIns="0" rIns="19055" bIns="0" anchor="t" anchorCtr="0">
            <a:noAutofit/>
          </a:bodyPr>
          <a:lstStyle/>
          <a:p>
            <a:endParaRPr sz="1000" i="1" dirty="0">
              <a:latin typeface="Times New Roman"/>
              <a:ea typeface="Times New Roman"/>
              <a:cs typeface="Times New Roman"/>
              <a:sym typeface="Times New Roman"/>
            </a:endParaRPr>
          </a:p>
        </p:txBody>
      </p:sp>
      <p:sp>
        <p:nvSpPr>
          <p:cNvPr id="326" name="Shape 326"/>
          <p:cNvSpPr txBox="1">
            <a:spLocks noGrp="1"/>
          </p:cNvSpPr>
          <p:nvPr>
            <p:ph type="ftr" idx="11"/>
          </p:nvPr>
        </p:nvSpPr>
        <p:spPr>
          <a:xfrm>
            <a:off x="0" y="8832851"/>
            <a:ext cx="3034773" cy="463600"/>
          </a:xfrm>
          <a:prstGeom prst="rect">
            <a:avLst/>
          </a:prstGeom>
          <a:noFill/>
          <a:ln>
            <a:noFill/>
          </a:ln>
        </p:spPr>
        <p:txBody>
          <a:bodyPr spcFirstLastPara="1" wrap="square" lIns="19055" tIns="0" rIns="19055" bIns="0" anchor="b" anchorCtr="0">
            <a:noAutofit/>
          </a:bodyPr>
          <a:lstStyle/>
          <a:p>
            <a:endParaRPr sz="1000" i="1" dirty="0">
              <a:latin typeface="Times New Roman"/>
              <a:ea typeface="Times New Roman"/>
              <a:cs typeface="Times New Roman"/>
              <a:sym typeface="Times New Roman"/>
            </a:endParaRPr>
          </a:p>
        </p:txBody>
      </p:sp>
      <p:sp>
        <p:nvSpPr>
          <p:cNvPr id="327" name="Shape 327"/>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21</a:t>
            </a:fld>
            <a:endParaRPr sz="1200" dirty="0"/>
          </a:p>
        </p:txBody>
      </p:sp>
    </p:spTree>
    <p:extLst>
      <p:ext uri="{BB962C8B-B14F-4D97-AF65-F5344CB8AC3E}">
        <p14:creationId xmlns:p14="http://schemas.microsoft.com/office/powerpoint/2010/main" val="137739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Clr>
                <a:srgbClr val="000000"/>
              </a:buClr>
              <a:buSzPts val="1200"/>
            </a:pPr>
            <a:fld id="{00000000-1234-1234-1234-123412341234}" type="slidenum">
              <a:rPr lang="en-US" sz="1200" smtClean="0"/>
              <a:pPr algn="r">
                <a:buClr>
                  <a:srgbClr val="000000"/>
                </a:buClr>
                <a:buSzPts val="1200"/>
              </a:pPr>
              <a:t>22</a:t>
            </a:fld>
            <a:endParaRPr lang="en-US" sz="1200" dirty="0"/>
          </a:p>
        </p:txBody>
      </p:sp>
    </p:spTree>
    <p:extLst>
      <p:ext uri="{BB962C8B-B14F-4D97-AF65-F5344CB8AC3E}">
        <p14:creationId xmlns:p14="http://schemas.microsoft.com/office/powerpoint/2010/main" val="3067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35" name="Shape 335"/>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spcBef>
                <a:spcPts val="408"/>
              </a:spcBef>
              <a:buSzPts val="1400"/>
              <a:buNone/>
            </a:pPr>
            <a:endParaRPr sz="1200" dirty="0">
              <a:latin typeface="Times New Roman"/>
              <a:ea typeface="Times New Roman"/>
              <a:cs typeface="Times New Roman"/>
              <a:sym typeface="Times New Roman"/>
            </a:endParaRPr>
          </a:p>
        </p:txBody>
      </p:sp>
      <p:sp>
        <p:nvSpPr>
          <p:cNvPr id="336" name="Shape 336"/>
          <p:cNvSpPr txBox="1">
            <a:spLocks noGrp="1"/>
          </p:cNvSpPr>
          <p:nvPr>
            <p:ph type="hdr" idx="3"/>
          </p:nvPr>
        </p:nvSpPr>
        <p:spPr>
          <a:xfrm>
            <a:off x="0" y="0"/>
            <a:ext cx="3034773" cy="463600"/>
          </a:xfrm>
          <a:prstGeom prst="rect">
            <a:avLst/>
          </a:prstGeom>
          <a:noFill/>
          <a:ln>
            <a:noFill/>
          </a:ln>
        </p:spPr>
        <p:txBody>
          <a:bodyPr spcFirstLastPara="1" wrap="square" lIns="19055" tIns="0" rIns="19055" bIns="0" anchor="t" anchorCtr="0">
            <a:noAutofit/>
          </a:bodyPr>
          <a:lstStyle/>
          <a:p>
            <a:pPr>
              <a:buSzPts val="1400"/>
            </a:pPr>
            <a:endParaRPr sz="1000" i="1" dirty="0">
              <a:latin typeface="Times New Roman"/>
              <a:ea typeface="Times New Roman"/>
              <a:cs typeface="Times New Roman"/>
              <a:sym typeface="Times New Roman"/>
            </a:endParaRPr>
          </a:p>
        </p:txBody>
      </p:sp>
      <p:sp>
        <p:nvSpPr>
          <p:cNvPr id="337" name="Shape 337"/>
          <p:cNvSpPr txBox="1">
            <a:spLocks noGrp="1"/>
          </p:cNvSpPr>
          <p:nvPr>
            <p:ph type="ftr" idx="11"/>
          </p:nvPr>
        </p:nvSpPr>
        <p:spPr>
          <a:xfrm>
            <a:off x="0" y="8832851"/>
            <a:ext cx="3034773" cy="463600"/>
          </a:xfrm>
          <a:prstGeom prst="rect">
            <a:avLst/>
          </a:prstGeom>
          <a:noFill/>
          <a:ln>
            <a:noFill/>
          </a:ln>
        </p:spPr>
        <p:txBody>
          <a:bodyPr spcFirstLastPara="1" wrap="square" lIns="19055" tIns="0" rIns="19055" bIns="0" anchor="b" anchorCtr="0">
            <a:noAutofit/>
          </a:bodyPr>
          <a:lstStyle/>
          <a:p>
            <a:pPr>
              <a:buSzPts val="1400"/>
            </a:pPr>
            <a:endParaRPr sz="1000" i="1" dirty="0">
              <a:latin typeface="Times New Roman"/>
              <a:ea typeface="Times New Roman"/>
              <a:cs typeface="Times New Roman"/>
              <a:sym typeface="Times New Roman"/>
            </a:endParaRPr>
          </a:p>
        </p:txBody>
      </p:sp>
      <p:sp>
        <p:nvSpPr>
          <p:cNvPr id="338" name="Shape 338"/>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23</a:t>
            </a:fld>
            <a:endParaRPr sz="1200" dirty="0"/>
          </a:p>
        </p:txBody>
      </p:sp>
    </p:spTree>
    <p:extLst>
      <p:ext uri="{BB962C8B-B14F-4D97-AF65-F5344CB8AC3E}">
        <p14:creationId xmlns:p14="http://schemas.microsoft.com/office/powerpoint/2010/main" val="2447914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46" name="Shape 346"/>
          <p:cNvSpPr txBox="1">
            <a:spLocks noGrp="1"/>
          </p:cNvSpPr>
          <p:nvPr>
            <p:ph type="body" idx="1"/>
          </p:nvPr>
        </p:nvSpPr>
        <p:spPr>
          <a:xfrm>
            <a:off x="934720" y="4416425"/>
            <a:ext cx="5136053" cy="4180025"/>
          </a:xfrm>
          <a:prstGeom prst="rect">
            <a:avLst/>
          </a:prstGeom>
          <a:noFill/>
          <a:ln>
            <a:noFill/>
          </a:ln>
        </p:spPr>
        <p:txBody>
          <a:bodyPr spcFirstLastPara="1" wrap="square" lIns="91965" tIns="45982" rIns="91965" bIns="45982" anchor="t" anchorCtr="0">
            <a:noAutofit/>
          </a:bodyPr>
          <a:lstStyle/>
          <a:p>
            <a:pPr marL="0" indent="0">
              <a:buNone/>
            </a:pPr>
            <a:endParaRPr sz="1200" dirty="0">
              <a:latin typeface="Times New Roman"/>
              <a:ea typeface="Times New Roman"/>
              <a:cs typeface="Times New Roman"/>
              <a:sym typeface="Times New Roman"/>
            </a:endParaRPr>
          </a:p>
        </p:txBody>
      </p:sp>
      <p:sp>
        <p:nvSpPr>
          <p:cNvPr id="347" name="Shape 347"/>
          <p:cNvSpPr txBox="1">
            <a:spLocks noGrp="1"/>
          </p:cNvSpPr>
          <p:nvPr>
            <p:ph type="sldNum" idx="12"/>
          </p:nvPr>
        </p:nvSpPr>
        <p:spPr>
          <a:xfrm>
            <a:off x="3970938" y="8832851"/>
            <a:ext cx="3034773" cy="463600"/>
          </a:xfrm>
          <a:prstGeom prst="rect">
            <a:avLst/>
          </a:prstGeom>
          <a:noFill/>
          <a:ln>
            <a:noFill/>
          </a:ln>
        </p:spPr>
        <p:txBody>
          <a:bodyPr spcFirstLastPara="1" wrap="square" lIns="19030" tIns="0" rIns="19030" bIns="0" anchor="b" anchorCtr="0">
            <a:noAutofit/>
          </a:bodyPr>
          <a:lstStyle/>
          <a:p>
            <a:pPr algn="r">
              <a:buSzPts val="1200"/>
            </a:pPr>
            <a:fld id="{00000000-1234-1234-1234-123412341234}" type="slidenum">
              <a:rPr lang="en" sz="1200"/>
              <a:pPr algn="r">
                <a:buSzPts val="1200"/>
              </a:pPr>
              <a:t>24</a:t>
            </a:fld>
            <a:endParaRPr sz="1200" dirty="0"/>
          </a:p>
        </p:txBody>
      </p:sp>
    </p:spTree>
    <p:extLst>
      <p:ext uri="{BB962C8B-B14F-4D97-AF65-F5344CB8AC3E}">
        <p14:creationId xmlns:p14="http://schemas.microsoft.com/office/powerpoint/2010/main" val="510297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55" name="Shape 355"/>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buNone/>
            </a:pPr>
            <a:endParaRPr sz="1200" dirty="0">
              <a:latin typeface="Times New Roman"/>
              <a:ea typeface="Times New Roman"/>
              <a:cs typeface="Times New Roman"/>
              <a:sym typeface="Times New Roman"/>
            </a:endParaRPr>
          </a:p>
        </p:txBody>
      </p:sp>
      <p:sp>
        <p:nvSpPr>
          <p:cNvPr id="356" name="Shape 356"/>
          <p:cNvSpPr txBox="1">
            <a:spLocks noGrp="1"/>
          </p:cNvSpPr>
          <p:nvPr>
            <p:ph type="hdr" idx="3"/>
          </p:nvPr>
        </p:nvSpPr>
        <p:spPr>
          <a:xfrm>
            <a:off x="0" y="0"/>
            <a:ext cx="3034773" cy="463600"/>
          </a:xfrm>
          <a:prstGeom prst="rect">
            <a:avLst/>
          </a:prstGeom>
          <a:noFill/>
          <a:ln>
            <a:noFill/>
          </a:ln>
        </p:spPr>
        <p:txBody>
          <a:bodyPr spcFirstLastPara="1" wrap="square" lIns="19055" tIns="0" rIns="19055" bIns="0" anchor="t" anchorCtr="0">
            <a:noAutofit/>
          </a:bodyPr>
          <a:lstStyle/>
          <a:p>
            <a:endParaRPr sz="1000" i="1" dirty="0">
              <a:latin typeface="Times New Roman"/>
              <a:ea typeface="Times New Roman"/>
              <a:cs typeface="Times New Roman"/>
              <a:sym typeface="Times New Roman"/>
            </a:endParaRPr>
          </a:p>
        </p:txBody>
      </p:sp>
      <p:sp>
        <p:nvSpPr>
          <p:cNvPr id="357" name="Shape 357"/>
          <p:cNvSpPr txBox="1">
            <a:spLocks noGrp="1"/>
          </p:cNvSpPr>
          <p:nvPr>
            <p:ph type="ftr" idx="11"/>
          </p:nvPr>
        </p:nvSpPr>
        <p:spPr>
          <a:xfrm>
            <a:off x="0" y="8832851"/>
            <a:ext cx="3034773" cy="463600"/>
          </a:xfrm>
          <a:prstGeom prst="rect">
            <a:avLst/>
          </a:prstGeom>
          <a:noFill/>
          <a:ln>
            <a:noFill/>
          </a:ln>
        </p:spPr>
        <p:txBody>
          <a:bodyPr spcFirstLastPara="1" wrap="square" lIns="19055" tIns="0" rIns="19055" bIns="0" anchor="b" anchorCtr="0">
            <a:noAutofit/>
          </a:bodyPr>
          <a:lstStyle/>
          <a:p>
            <a:endParaRPr sz="1000" i="1" dirty="0">
              <a:latin typeface="Times New Roman"/>
              <a:ea typeface="Times New Roman"/>
              <a:cs typeface="Times New Roman"/>
              <a:sym typeface="Times New Roman"/>
            </a:endParaRPr>
          </a:p>
        </p:txBody>
      </p:sp>
      <p:sp>
        <p:nvSpPr>
          <p:cNvPr id="358" name="Shape 358"/>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25</a:t>
            </a:fld>
            <a:endParaRPr sz="1200" dirty="0"/>
          </a:p>
        </p:txBody>
      </p:sp>
    </p:spTree>
    <p:extLst>
      <p:ext uri="{BB962C8B-B14F-4D97-AF65-F5344CB8AC3E}">
        <p14:creationId xmlns:p14="http://schemas.microsoft.com/office/powerpoint/2010/main" val="51017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66" name="Shape 366"/>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buNone/>
            </a:pPr>
            <a:endParaRPr sz="1200" dirty="0">
              <a:latin typeface="Times New Roman"/>
              <a:ea typeface="Times New Roman"/>
              <a:cs typeface="Times New Roman"/>
              <a:sym typeface="Times New Roman"/>
            </a:endParaRPr>
          </a:p>
        </p:txBody>
      </p:sp>
      <p:sp>
        <p:nvSpPr>
          <p:cNvPr id="367" name="Shape 367"/>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26</a:t>
            </a:fld>
            <a:endParaRPr sz="1200" dirty="0"/>
          </a:p>
        </p:txBody>
      </p:sp>
    </p:spTree>
    <p:extLst>
      <p:ext uri="{BB962C8B-B14F-4D97-AF65-F5344CB8AC3E}">
        <p14:creationId xmlns:p14="http://schemas.microsoft.com/office/powerpoint/2010/main" val="3282566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1228725" y="712788"/>
            <a:ext cx="4721225" cy="354171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Shape 375"/>
          <p:cNvSpPr txBox="1">
            <a:spLocks noGrp="1"/>
          </p:cNvSpPr>
          <p:nvPr>
            <p:ph type="body" idx="1"/>
          </p:nvPr>
        </p:nvSpPr>
        <p:spPr>
          <a:xfrm>
            <a:off x="701040" y="4473893"/>
            <a:ext cx="5608320" cy="3660610"/>
          </a:xfrm>
          <a:prstGeom prst="rect">
            <a:avLst/>
          </a:prstGeom>
          <a:noFill/>
          <a:ln>
            <a:noFill/>
          </a:ln>
        </p:spPr>
        <p:txBody>
          <a:bodyPr spcFirstLastPara="1" wrap="square" lIns="93162" tIns="46568" rIns="93162" bIns="46568" anchor="t" anchorCtr="0">
            <a:noAutofit/>
          </a:bodyPr>
          <a:lstStyle/>
          <a:p>
            <a:pPr marL="0" indent="0">
              <a:buNone/>
            </a:pPr>
            <a:endParaRPr sz="1200" dirty="0">
              <a:solidFill>
                <a:schemeClr val="dk1"/>
              </a:solidFill>
              <a:latin typeface="Calibri"/>
              <a:ea typeface="Calibri"/>
              <a:cs typeface="Calibri"/>
              <a:sym typeface="Calibri"/>
            </a:endParaRPr>
          </a:p>
        </p:txBody>
      </p:sp>
      <p:sp>
        <p:nvSpPr>
          <p:cNvPr id="376" name="Shape 376"/>
          <p:cNvSpPr txBox="1">
            <a:spLocks noGrp="1"/>
          </p:cNvSpPr>
          <p:nvPr>
            <p:ph type="hdr" idx="3"/>
          </p:nvPr>
        </p:nvSpPr>
        <p:spPr>
          <a:xfrm>
            <a:off x="0" y="0"/>
            <a:ext cx="3037840" cy="466345"/>
          </a:xfrm>
          <a:prstGeom prst="rect">
            <a:avLst/>
          </a:prstGeom>
          <a:noFill/>
          <a:ln>
            <a:noFill/>
          </a:ln>
        </p:spPr>
        <p:txBody>
          <a:bodyPr spcFirstLastPara="1" wrap="square" lIns="93162" tIns="46568" rIns="93162" bIns="46568" anchor="t" anchorCtr="0">
            <a:noAutofit/>
          </a:bodyPr>
          <a:lstStyle/>
          <a:p>
            <a:pPr>
              <a:buSzPts val="1000"/>
            </a:pPr>
            <a:endParaRPr sz="1000" i="1" dirty="0">
              <a:latin typeface="Times New Roman"/>
              <a:ea typeface="Times New Roman"/>
              <a:cs typeface="Times New Roman"/>
              <a:sym typeface="Times New Roman"/>
            </a:endParaRPr>
          </a:p>
        </p:txBody>
      </p:sp>
      <p:sp>
        <p:nvSpPr>
          <p:cNvPr id="377" name="Shape 377"/>
          <p:cNvSpPr txBox="1">
            <a:spLocks noGrp="1"/>
          </p:cNvSpPr>
          <p:nvPr>
            <p:ph type="ftr" idx="11"/>
          </p:nvPr>
        </p:nvSpPr>
        <p:spPr>
          <a:xfrm>
            <a:off x="0" y="8829967"/>
            <a:ext cx="3037840" cy="466345"/>
          </a:xfrm>
          <a:prstGeom prst="rect">
            <a:avLst/>
          </a:prstGeom>
          <a:noFill/>
          <a:ln>
            <a:noFill/>
          </a:ln>
        </p:spPr>
        <p:txBody>
          <a:bodyPr spcFirstLastPara="1" wrap="square" lIns="93162" tIns="46568" rIns="93162" bIns="46568" anchor="b" anchorCtr="0">
            <a:noAutofit/>
          </a:bodyPr>
          <a:lstStyle/>
          <a:p>
            <a:pPr>
              <a:buSzPts val="1000"/>
            </a:pPr>
            <a:endParaRPr sz="1000" i="1" dirty="0">
              <a:latin typeface="Times New Roman"/>
              <a:ea typeface="Times New Roman"/>
              <a:cs typeface="Times New Roman"/>
              <a:sym typeface="Times New Roman"/>
            </a:endParaRPr>
          </a:p>
        </p:txBody>
      </p:sp>
      <p:sp>
        <p:nvSpPr>
          <p:cNvPr id="378" name="Shape 378"/>
          <p:cNvSpPr txBox="1">
            <a:spLocks noGrp="1"/>
          </p:cNvSpPr>
          <p:nvPr>
            <p:ph type="sldNum" idx="12"/>
          </p:nvPr>
        </p:nvSpPr>
        <p:spPr>
          <a:xfrm>
            <a:off x="3970938" y="8829967"/>
            <a:ext cx="3037840" cy="466345"/>
          </a:xfrm>
          <a:prstGeom prst="rect">
            <a:avLst/>
          </a:prstGeom>
          <a:noFill/>
          <a:ln>
            <a:noFill/>
          </a:ln>
        </p:spPr>
        <p:txBody>
          <a:bodyPr spcFirstLastPara="1" wrap="square" lIns="93162" tIns="46568" rIns="93162" bIns="46568" anchor="b" anchorCtr="0">
            <a:noAutofit/>
          </a:bodyPr>
          <a:lstStyle/>
          <a:p>
            <a:pPr algn="r">
              <a:buSzPts val="1200"/>
            </a:pPr>
            <a:fld id="{00000000-1234-1234-1234-123412341234}" type="slidenum">
              <a:rPr lang="en" sz="1200"/>
              <a:pPr algn="r">
                <a:buSzPts val="1200"/>
              </a:pPr>
              <a:t>27</a:t>
            </a:fld>
            <a:endParaRPr sz="1200" dirty="0"/>
          </a:p>
        </p:txBody>
      </p:sp>
    </p:spTree>
    <p:extLst>
      <p:ext uri="{BB962C8B-B14F-4D97-AF65-F5344CB8AC3E}">
        <p14:creationId xmlns:p14="http://schemas.microsoft.com/office/powerpoint/2010/main" val="203417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87" name="Shape 387"/>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spcBef>
                <a:spcPts val="408"/>
              </a:spcBef>
              <a:buNone/>
            </a:pPr>
            <a:endParaRPr sz="1200" dirty="0">
              <a:latin typeface="Times New Roman"/>
              <a:ea typeface="Times New Roman"/>
              <a:cs typeface="Times New Roman"/>
              <a:sym typeface="Times New Roman"/>
            </a:endParaRPr>
          </a:p>
        </p:txBody>
      </p:sp>
      <p:sp>
        <p:nvSpPr>
          <p:cNvPr id="388" name="Shape 388"/>
          <p:cNvSpPr txBox="1">
            <a:spLocks noGrp="1"/>
          </p:cNvSpPr>
          <p:nvPr>
            <p:ph type="hdr" idx="3"/>
          </p:nvPr>
        </p:nvSpPr>
        <p:spPr>
          <a:xfrm>
            <a:off x="0" y="0"/>
            <a:ext cx="3034773" cy="463600"/>
          </a:xfrm>
          <a:prstGeom prst="rect">
            <a:avLst/>
          </a:prstGeom>
          <a:noFill/>
          <a:ln>
            <a:noFill/>
          </a:ln>
        </p:spPr>
        <p:txBody>
          <a:bodyPr spcFirstLastPara="1" wrap="square" lIns="19055" tIns="0" rIns="19055" bIns="0" anchor="t" anchorCtr="0">
            <a:noAutofit/>
          </a:bodyPr>
          <a:lstStyle/>
          <a:p>
            <a:endParaRPr sz="1000" i="1" dirty="0">
              <a:latin typeface="Times New Roman"/>
              <a:ea typeface="Times New Roman"/>
              <a:cs typeface="Times New Roman"/>
              <a:sym typeface="Times New Roman"/>
            </a:endParaRPr>
          </a:p>
        </p:txBody>
      </p:sp>
      <p:sp>
        <p:nvSpPr>
          <p:cNvPr id="389" name="Shape 389"/>
          <p:cNvSpPr txBox="1">
            <a:spLocks noGrp="1"/>
          </p:cNvSpPr>
          <p:nvPr>
            <p:ph type="ftr" idx="11"/>
          </p:nvPr>
        </p:nvSpPr>
        <p:spPr>
          <a:xfrm>
            <a:off x="0" y="8832851"/>
            <a:ext cx="3034773" cy="463600"/>
          </a:xfrm>
          <a:prstGeom prst="rect">
            <a:avLst/>
          </a:prstGeom>
          <a:noFill/>
          <a:ln>
            <a:noFill/>
          </a:ln>
        </p:spPr>
        <p:txBody>
          <a:bodyPr spcFirstLastPara="1" wrap="square" lIns="19055" tIns="0" rIns="19055" bIns="0" anchor="b" anchorCtr="0">
            <a:noAutofit/>
          </a:bodyPr>
          <a:lstStyle/>
          <a:p>
            <a:endParaRPr sz="1000" i="1" dirty="0">
              <a:latin typeface="Times New Roman"/>
              <a:ea typeface="Times New Roman"/>
              <a:cs typeface="Times New Roman"/>
              <a:sym typeface="Times New Roman"/>
            </a:endParaRPr>
          </a:p>
        </p:txBody>
      </p:sp>
      <p:sp>
        <p:nvSpPr>
          <p:cNvPr id="390" name="Shape 390"/>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28</a:t>
            </a:fld>
            <a:endParaRPr sz="1200" dirty="0"/>
          </a:p>
        </p:txBody>
      </p:sp>
    </p:spTree>
    <p:extLst>
      <p:ext uri="{BB962C8B-B14F-4D97-AF65-F5344CB8AC3E}">
        <p14:creationId xmlns:p14="http://schemas.microsoft.com/office/powerpoint/2010/main" val="17988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398" name="Shape 398"/>
          <p:cNvSpPr txBox="1">
            <a:spLocks noGrp="1"/>
          </p:cNvSpPr>
          <p:nvPr>
            <p:ph type="body" idx="1"/>
          </p:nvPr>
        </p:nvSpPr>
        <p:spPr>
          <a:xfrm>
            <a:off x="934720" y="4416424"/>
            <a:ext cx="5136053" cy="4180025"/>
          </a:xfrm>
          <a:prstGeom prst="rect">
            <a:avLst/>
          </a:prstGeom>
          <a:noFill/>
          <a:ln>
            <a:noFill/>
          </a:ln>
        </p:spPr>
        <p:txBody>
          <a:bodyPr spcFirstLastPara="1" wrap="square" lIns="91965" tIns="45982" rIns="91965" bIns="45982" anchor="t" anchorCtr="0">
            <a:noAutofit/>
          </a:bodyPr>
          <a:lstStyle/>
          <a:p>
            <a:pPr marL="0" indent="0">
              <a:buSzPts val="1400"/>
              <a:buNone/>
            </a:pPr>
            <a:endParaRPr sz="1200" dirty="0">
              <a:latin typeface="Times New Roman"/>
              <a:ea typeface="Times New Roman"/>
              <a:cs typeface="Times New Roman"/>
              <a:sym typeface="Times New Roman"/>
            </a:endParaRPr>
          </a:p>
        </p:txBody>
      </p:sp>
      <p:sp>
        <p:nvSpPr>
          <p:cNvPr id="399" name="Shape 399"/>
          <p:cNvSpPr txBox="1">
            <a:spLocks noGrp="1"/>
          </p:cNvSpPr>
          <p:nvPr>
            <p:ph type="sldNum" idx="12"/>
          </p:nvPr>
        </p:nvSpPr>
        <p:spPr>
          <a:xfrm>
            <a:off x="3970939" y="8832851"/>
            <a:ext cx="3034773" cy="463600"/>
          </a:xfrm>
          <a:prstGeom prst="rect">
            <a:avLst/>
          </a:prstGeom>
          <a:noFill/>
          <a:ln>
            <a:noFill/>
          </a:ln>
        </p:spPr>
        <p:txBody>
          <a:bodyPr spcFirstLastPara="1" wrap="square" lIns="19055" tIns="0" rIns="19055" bIns="0" anchor="b" anchorCtr="0">
            <a:noAutofit/>
          </a:bodyPr>
          <a:lstStyle/>
          <a:p>
            <a:pPr algn="r">
              <a:buSzPts val="1200"/>
            </a:pPr>
            <a:fld id="{00000000-1234-1234-1234-123412341234}" type="slidenum">
              <a:rPr lang="en" sz="1200"/>
              <a:pPr algn="r">
                <a:buSzPts val="1200"/>
              </a:pPr>
              <a:t>29</a:t>
            </a:fld>
            <a:endParaRPr sz="1200" dirty="0"/>
          </a:p>
        </p:txBody>
      </p:sp>
    </p:spTree>
    <p:extLst>
      <p:ext uri="{BB962C8B-B14F-4D97-AF65-F5344CB8AC3E}">
        <p14:creationId xmlns:p14="http://schemas.microsoft.com/office/powerpoint/2010/main" val="103395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672563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Shape 408"/>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09" name="Shape 409"/>
          <p:cNvSpPr txBox="1">
            <a:spLocks noGrp="1"/>
          </p:cNvSpPr>
          <p:nvPr>
            <p:ph type="body" idx="1"/>
          </p:nvPr>
        </p:nvSpPr>
        <p:spPr>
          <a:xfrm>
            <a:off x="934720" y="4416425"/>
            <a:ext cx="5136053" cy="4180025"/>
          </a:xfrm>
          <a:prstGeom prst="rect">
            <a:avLst/>
          </a:prstGeom>
          <a:noFill/>
          <a:ln>
            <a:noFill/>
          </a:ln>
        </p:spPr>
        <p:txBody>
          <a:bodyPr spcFirstLastPara="1" wrap="square" lIns="91965" tIns="45982" rIns="91965" bIns="45982" anchor="t" anchorCtr="0">
            <a:noAutofit/>
          </a:bodyPr>
          <a:lstStyle/>
          <a:p>
            <a:pPr marL="0" indent="0">
              <a:spcBef>
                <a:spcPts val="408"/>
              </a:spcBef>
              <a:buNone/>
            </a:pPr>
            <a:endParaRPr sz="1200" dirty="0">
              <a:latin typeface="Times New Roman"/>
              <a:ea typeface="Times New Roman"/>
              <a:cs typeface="Times New Roman"/>
              <a:sym typeface="Times New Roman"/>
            </a:endParaRPr>
          </a:p>
        </p:txBody>
      </p:sp>
      <p:sp>
        <p:nvSpPr>
          <p:cNvPr id="410" name="Shape 410"/>
          <p:cNvSpPr txBox="1">
            <a:spLocks noGrp="1"/>
          </p:cNvSpPr>
          <p:nvPr>
            <p:ph type="hdr" idx="3"/>
          </p:nvPr>
        </p:nvSpPr>
        <p:spPr>
          <a:xfrm>
            <a:off x="0" y="0"/>
            <a:ext cx="3034467" cy="463600"/>
          </a:xfrm>
          <a:prstGeom prst="rect">
            <a:avLst/>
          </a:prstGeom>
          <a:noFill/>
          <a:ln>
            <a:noFill/>
          </a:ln>
        </p:spPr>
        <p:txBody>
          <a:bodyPr spcFirstLastPara="1" wrap="square" lIns="19030" tIns="0" rIns="19030" bIns="0" anchor="t" anchorCtr="0">
            <a:noAutofit/>
          </a:bodyPr>
          <a:lstStyle/>
          <a:p>
            <a:endParaRPr sz="1000" i="1" dirty="0">
              <a:latin typeface="Times New Roman"/>
              <a:ea typeface="Times New Roman"/>
              <a:cs typeface="Times New Roman"/>
              <a:sym typeface="Times New Roman"/>
            </a:endParaRPr>
          </a:p>
        </p:txBody>
      </p:sp>
      <p:sp>
        <p:nvSpPr>
          <p:cNvPr id="411" name="Shape 411"/>
          <p:cNvSpPr txBox="1">
            <a:spLocks noGrp="1"/>
          </p:cNvSpPr>
          <p:nvPr>
            <p:ph type="ftr" idx="11"/>
          </p:nvPr>
        </p:nvSpPr>
        <p:spPr>
          <a:xfrm>
            <a:off x="0" y="8832851"/>
            <a:ext cx="3034467" cy="463600"/>
          </a:xfrm>
          <a:prstGeom prst="rect">
            <a:avLst/>
          </a:prstGeom>
          <a:noFill/>
          <a:ln>
            <a:noFill/>
          </a:ln>
        </p:spPr>
        <p:txBody>
          <a:bodyPr spcFirstLastPara="1" wrap="square" lIns="19030" tIns="0" rIns="19030" bIns="0" anchor="b" anchorCtr="0">
            <a:noAutofit/>
          </a:bodyPr>
          <a:lstStyle/>
          <a:p>
            <a:endParaRPr sz="1000" i="1" dirty="0">
              <a:latin typeface="Times New Roman"/>
              <a:ea typeface="Times New Roman"/>
              <a:cs typeface="Times New Roman"/>
              <a:sym typeface="Times New Roman"/>
            </a:endParaRPr>
          </a:p>
        </p:txBody>
      </p:sp>
      <p:sp>
        <p:nvSpPr>
          <p:cNvPr id="412" name="Shape 412"/>
          <p:cNvSpPr txBox="1">
            <a:spLocks noGrp="1"/>
          </p:cNvSpPr>
          <p:nvPr>
            <p:ph type="sldNum" idx="12"/>
          </p:nvPr>
        </p:nvSpPr>
        <p:spPr>
          <a:xfrm>
            <a:off x="3970938" y="8832851"/>
            <a:ext cx="3034467" cy="463600"/>
          </a:xfrm>
          <a:prstGeom prst="rect">
            <a:avLst/>
          </a:prstGeom>
          <a:noFill/>
          <a:ln>
            <a:noFill/>
          </a:ln>
        </p:spPr>
        <p:txBody>
          <a:bodyPr spcFirstLastPara="1" wrap="square" lIns="19030" tIns="0" rIns="19030" bIns="0" anchor="b" anchorCtr="0">
            <a:noAutofit/>
          </a:bodyPr>
          <a:lstStyle/>
          <a:p>
            <a:pPr algn="r">
              <a:buSzPts val="1200"/>
            </a:pPr>
            <a:fld id="{00000000-1234-1234-1234-123412341234}" type="slidenum">
              <a:rPr lang="en" sz="1200"/>
              <a:pPr algn="r">
                <a:buSzPts val="1200"/>
              </a:pPr>
              <a:t>30</a:t>
            </a:fld>
            <a:endParaRPr sz="1200" dirty="0"/>
          </a:p>
        </p:txBody>
      </p:sp>
    </p:spTree>
    <p:extLst>
      <p:ext uri="{BB962C8B-B14F-4D97-AF65-F5344CB8AC3E}">
        <p14:creationId xmlns:p14="http://schemas.microsoft.com/office/powerpoint/2010/main" val="667554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sm" len="sm"/>
            <a:tailEnd type="none" w="sm" len="sm"/>
          </a:ln>
        </p:spPr>
      </p:sp>
      <p:sp>
        <p:nvSpPr>
          <p:cNvPr id="420" name="Shape 420"/>
          <p:cNvSpPr txBox="1">
            <a:spLocks noGrp="1"/>
          </p:cNvSpPr>
          <p:nvPr>
            <p:ph type="body" idx="1"/>
          </p:nvPr>
        </p:nvSpPr>
        <p:spPr>
          <a:xfrm>
            <a:off x="934720" y="4416425"/>
            <a:ext cx="5136053" cy="4180025"/>
          </a:xfrm>
          <a:prstGeom prst="rect">
            <a:avLst/>
          </a:prstGeom>
          <a:noFill/>
          <a:ln>
            <a:noFill/>
          </a:ln>
        </p:spPr>
        <p:txBody>
          <a:bodyPr spcFirstLastPara="1" wrap="square" lIns="91965" tIns="45982" rIns="91965" bIns="45982" anchor="t" anchorCtr="0">
            <a:noAutofit/>
          </a:bodyPr>
          <a:lstStyle/>
          <a:p>
            <a:pPr marL="0" indent="0">
              <a:buNone/>
            </a:pPr>
            <a:endParaRPr sz="1200" dirty="0">
              <a:latin typeface="Times New Roman"/>
              <a:ea typeface="Times New Roman"/>
              <a:cs typeface="Times New Roman"/>
              <a:sym typeface="Times New Roman"/>
            </a:endParaRPr>
          </a:p>
        </p:txBody>
      </p:sp>
      <p:sp>
        <p:nvSpPr>
          <p:cNvPr id="421" name="Shape 421"/>
          <p:cNvSpPr txBox="1">
            <a:spLocks noGrp="1"/>
          </p:cNvSpPr>
          <p:nvPr>
            <p:ph type="hdr" idx="3"/>
          </p:nvPr>
        </p:nvSpPr>
        <p:spPr>
          <a:xfrm>
            <a:off x="0" y="0"/>
            <a:ext cx="3034467" cy="463600"/>
          </a:xfrm>
          <a:prstGeom prst="rect">
            <a:avLst/>
          </a:prstGeom>
          <a:noFill/>
          <a:ln>
            <a:noFill/>
          </a:ln>
        </p:spPr>
        <p:txBody>
          <a:bodyPr spcFirstLastPara="1" wrap="square" lIns="19030" tIns="0" rIns="19030" bIns="0" anchor="t" anchorCtr="0">
            <a:noAutofit/>
          </a:bodyPr>
          <a:lstStyle/>
          <a:p>
            <a:endParaRPr sz="1000" i="1" dirty="0">
              <a:latin typeface="Times New Roman"/>
              <a:ea typeface="Times New Roman"/>
              <a:cs typeface="Times New Roman"/>
              <a:sym typeface="Times New Roman"/>
            </a:endParaRPr>
          </a:p>
        </p:txBody>
      </p:sp>
      <p:sp>
        <p:nvSpPr>
          <p:cNvPr id="422" name="Shape 422"/>
          <p:cNvSpPr txBox="1">
            <a:spLocks noGrp="1"/>
          </p:cNvSpPr>
          <p:nvPr>
            <p:ph type="ftr" idx="11"/>
          </p:nvPr>
        </p:nvSpPr>
        <p:spPr>
          <a:xfrm>
            <a:off x="0" y="8832851"/>
            <a:ext cx="3034467" cy="463600"/>
          </a:xfrm>
          <a:prstGeom prst="rect">
            <a:avLst/>
          </a:prstGeom>
          <a:noFill/>
          <a:ln>
            <a:noFill/>
          </a:ln>
        </p:spPr>
        <p:txBody>
          <a:bodyPr spcFirstLastPara="1" wrap="square" lIns="19030" tIns="0" rIns="19030" bIns="0" anchor="b" anchorCtr="0">
            <a:noAutofit/>
          </a:bodyPr>
          <a:lstStyle/>
          <a:p>
            <a:endParaRPr sz="1000" i="1" dirty="0">
              <a:latin typeface="Times New Roman"/>
              <a:ea typeface="Times New Roman"/>
              <a:cs typeface="Times New Roman"/>
              <a:sym typeface="Times New Roman"/>
            </a:endParaRPr>
          </a:p>
        </p:txBody>
      </p:sp>
      <p:sp>
        <p:nvSpPr>
          <p:cNvPr id="423" name="Shape 423"/>
          <p:cNvSpPr txBox="1">
            <a:spLocks noGrp="1"/>
          </p:cNvSpPr>
          <p:nvPr>
            <p:ph type="sldNum" idx="12"/>
          </p:nvPr>
        </p:nvSpPr>
        <p:spPr>
          <a:xfrm>
            <a:off x="3970938" y="8832851"/>
            <a:ext cx="3034467" cy="463600"/>
          </a:xfrm>
          <a:prstGeom prst="rect">
            <a:avLst/>
          </a:prstGeom>
          <a:noFill/>
          <a:ln>
            <a:noFill/>
          </a:ln>
        </p:spPr>
        <p:txBody>
          <a:bodyPr spcFirstLastPara="1" wrap="square" lIns="19030" tIns="0" rIns="19030" bIns="0" anchor="b" anchorCtr="0">
            <a:noAutofit/>
          </a:bodyPr>
          <a:lstStyle/>
          <a:p>
            <a:pPr algn="r">
              <a:buSzPts val="1200"/>
            </a:pPr>
            <a:fld id="{00000000-1234-1234-1234-123412341234}" type="slidenum">
              <a:rPr lang="en" sz="1200"/>
              <a:pPr algn="r">
                <a:buSzPts val="1200"/>
              </a:pPr>
              <a:t>31</a:t>
            </a:fld>
            <a:endParaRPr sz="1200" dirty="0"/>
          </a:p>
        </p:txBody>
      </p:sp>
    </p:spTree>
    <p:extLst>
      <p:ext uri="{BB962C8B-B14F-4D97-AF65-F5344CB8AC3E}">
        <p14:creationId xmlns:p14="http://schemas.microsoft.com/office/powerpoint/2010/main" val="2460427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p:nvPr/>
        </p:nvSpPr>
        <p:spPr>
          <a:xfrm>
            <a:off x="4237397" y="9120814"/>
            <a:ext cx="3240240" cy="480375"/>
          </a:xfrm>
          <a:prstGeom prst="rect">
            <a:avLst/>
          </a:prstGeom>
          <a:noFill/>
          <a:ln>
            <a:noFill/>
          </a:ln>
        </p:spPr>
        <p:txBody>
          <a:bodyPr spcFirstLastPara="1" wrap="square" lIns="20202" tIns="0" rIns="20202" bIns="0" anchor="b" anchorCtr="0">
            <a:noAutofit/>
          </a:bodyPr>
          <a:lstStyle/>
          <a:p>
            <a:pPr algn="r">
              <a:lnSpc>
                <a:spcPct val="80000"/>
              </a:lnSpc>
            </a:pPr>
            <a:fld id="{00000000-1234-1234-1234-123412341234}" type="slidenum">
              <a:rPr lang="en" sz="1300">
                <a:solidFill>
                  <a:schemeClr val="lt1"/>
                </a:solidFill>
              </a:rPr>
              <a:pPr algn="r">
                <a:lnSpc>
                  <a:spcPct val="80000"/>
                </a:lnSpc>
              </a:pPr>
              <a:t>32</a:t>
            </a:fld>
            <a:endParaRPr sz="1300" dirty="0">
              <a:solidFill>
                <a:schemeClr val="lt1"/>
              </a:solidFill>
            </a:endParaRPr>
          </a:p>
        </p:txBody>
      </p:sp>
      <p:sp>
        <p:nvSpPr>
          <p:cNvPr id="469" name="Shape 469"/>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0" name="Shape 470"/>
          <p:cNvSpPr txBox="1">
            <a:spLocks noGrp="1"/>
          </p:cNvSpPr>
          <p:nvPr>
            <p:ph type="body" idx="1"/>
          </p:nvPr>
        </p:nvSpPr>
        <p:spPr>
          <a:xfrm>
            <a:off x="934720" y="4416425"/>
            <a:ext cx="5136053" cy="4180025"/>
          </a:xfrm>
          <a:prstGeom prst="rect">
            <a:avLst/>
          </a:prstGeom>
          <a:noFill/>
          <a:ln>
            <a:noFill/>
          </a:ln>
        </p:spPr>
        <p:txBody>
          <a:bodyPr spcFirstLastPara="1" wrap="square" lIns="92474" tIns="46237" rIns="92474" bIns="46237" anchor="t" anchorCtr="0">
            <a:noAutofit/>
          </a:bodyPr>
          <a:lstStyle/>
          <a:p>
            <a:pPr marL="0" indent="0">
              <a:buSzPts val="1200"/>
              <a:buNone/>
            </a:pPr>
            <a:endParaRPr sz="12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753950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a:noFill/>
          <a:ln w="12600" cap="flat" cmpd="sng">
            <a:solidFill>
              <a:srgbClr val="000000"/>
            </a:solidFill>
            <a:prstDash val="solid"/>
            <a:miter lim="800000"/>
            <a:headEnd type="none" w="med" len="med"/>
            <a:tailEnd type="none" w="med" len="med"/>
          </a:ln>
        </p:spPr>
      </p:sp>
    </p:spTree>
    <p:extLst>
      <p:ext uri="{BB962C8B-B14F-4D97-AF65-F5344CB8AC3E}">
        <p14:creationId xmlns:p14="http://schemas.microsoft.com/office/powerpoint/2010/main" val="2015106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txBox="1">
            <a:spLocks noGrp="1"/>
          </p:cNvSpPr>
          <p:nvPr>
            <p:ph type="body" idx="1"/>
          </p:nvPr>
        </p:nvSpPr>
        <p:spPr>
          <a:xfrm>
            <a:off x="934720" y="4416424"/>
            <a:ext cx="5136053" cy="4180025"/>
          </a:xfrm>
          <a:prstGeom prst="rect">
            <a:avLst/>
          </a:prstGeom>
          <a:noFill/>
          <a:ln>
            <a:noFill/>
          </a:ln>
        </p:spPr>
        <p:txBody>
          <a:bodyPr spcFirstLastPara="1" wrap="square" lIns="91150" tIns="91150" rIns="91150" bIns="91150" anchor="ctr" anchorCtr="0">
            <a:noAutofit/>
          </a:bodyPr>
          <a:lstStyle/>
          <a:p>
            <a:pPr marL="0" indent="0">
              <a:buNone/>
            </a:pPr>
            <a:endParaRPr sz="1400" dirty="0"/>
          </a:p>
        </p:txBody>
      </p:sp>
      <p:sp>
        <p:nvSpPr>
          <p:cNvPr id="480" name="Shape 480"/>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725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934720" y="4416424"/>
            <a:ext cx="5136053" cy="4180025"/>
          </a:xfrm>
          <a:prstGeom prst="rect">
            <a:avLst/>
          </a:prstGeom>
          <a:noFill/>
          <a:ln>
            <a:noFill/>
          </a:ln>
        </p:spPr>
        <p:txBody>
          <a:bodyPr spcFirstLastPara="1" wrap="square" lIns="91150" tIns="91150" rIns="91150" bIns="91150" anchor="ctr" anchorCtr="0">
            <a:noAutofit/>
          </a:bodyPr>
          <a:lstStyle/>
          <a:p>
            <a:pPr marL="0" indent="0">
              <a:buNone/>
            </a:pPr>
            <a:endParaRPr sz="1400" dirty="0"/>
          </a:p>
        </p:txBody>
      </p:sp>
      <p:sp>
        <p:nvSpPr>
          <p:cNvPr id="489" name="Shape 489"/>
          <p:cNvSpPr>
            <a:spLocks noGrp="1" noRot="1" noChangeAspect="1"/>
          </p:cNvSpPr>
          <p:nvPr>
            <p:ph type="sldImg" idx="2"/>
          </p:nvPr>
        </p:nvSpPr>
        <p:spPr>
          <a:xfrm>
            <a:off x="1185863" y="700088"/>
            <a:ext cx="4637087" cy="347821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65152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7" name="Shape 49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04121">
              <a:buChar char="-"/>
            </a:pPr>
            <a:endParaRPr dirty="0"/>
          </a:p>
        </p:txBody>
      </p:sp>
    </p:spTree>
    <p:extLst>
      <p:ext uri="{BB962C8B-B14F-4D97-AF65-F5344CB8AC3E}">
        <p14:creationId xmlns:p14="http://schemas.microsoft.com/office/powerpoint/2010/main" val="4039574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423039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47001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52648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84856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21652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07452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953207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lstStyle>
            <a:lvl1pPr lvl="0" algn="ctr">
              <a:spcBef>
                <a:spcPts val="0"/>
              </a:spcBef>
              <a:spcAft>
                <a:spcPts val="0"/>
              </a:spcAft>
              <a:buSzPts val="5200"/>
              <a:buChar char="●"/>
              <a:defRPr sz="5200"/>
            </a:lvl1pPr>
            <a:lvl2pPr lvl="1" algn="ctr">
              <a:spcBef>
                <a:spcPts val="0"/>
              </a:spcBef>
              <a:spcAft>
                <a:spcPts val="0"/>
              </a:spcAft>
              <a:buSzPts val="5200"/>
              <a:buChar char="○"/>
              <a:defRPr sz="5200"/>
            </a:lvl2pPr>
            <a:lvl3pPr lvl="2" algn="ctr">
              <a:spcBef>
                <a:spcPts val="0"/>
              </a:spcBef>
              <a:spcAft>
                <a:spcPts val="0"/>
              </a:spcAft>
              <a:buSzPts val="5200"/>
              <a:buChar char="■"/>
              <a:defRPr sz="5200"/>
            </a:lvl3pPr>
            <a:lvl4pPr lvl="3" algn="ctr">
              <a:spcBef>
                <a:spcPts val="0"/>
              </a:spcBef>
              <a:spcAft>
                <a:spcPts val="0"/>
              </a:spcAft>
              <a:buSzPts val="5200"/>
              <a:buChar char="●"/>
              <a:defRPr sz="5200"/>
            </a:lvl4pPr>
            <a:lvl5pPr lvl="4" algn="ctr">
              <a:spcBef>
                <a:spcPts val="0"/>
              </a:spcBef>
              <a:spcAft>
                <a:spcPts val="0"/>
              </a:spcAft>
              <a:buSzPts val="5200"/>
              <a:buChar char="○"/>
              <a:defRPr sz="5200"/>
            </a:lvl5pPr>
            <a:lvl6pPr lvl="5" algn="ctr">
              <a:spcBef>
                <a:spcPts val="0"/>
              </a:spcBef>
              <a:spcAft>
                <a:spcPts val="0"/>
              </a:spcAft>
              <a:buSzPts val="5200"/>
              <a:buChar char="■"/>
              <a:defRPr sz="5200"/>
            </a:lvl6pPr>
            <a:lvl7pPr lvl="6" algn="ctr">
              <a:spcBef>
                <a:spcPts val="0"/>
              </a:spcBef>
              <a:spcAft>
                <a:spcPts val="0"/>
              </a:spcAft>
              <a:buSzPts val="5200"/>
              <a:buChar char="●"/>
              <a:defRPr sz="5200"/>
            </a:lvl7pPr>
            <a:lvl8pPr lvl="7" algn="ctr">
              <a:spcBef>
                <a:spcPts val="0"/>
              </a:spcBef>
              <a:spcAft>
                <a:spcPts val="0"/>
              </a:spcAft>
              <a:buSzPts val="5200"/>
              <a:buChar char="○"/>
              <a:defRPr sz="5200"/>
            </a:lvl8pPr>
            <a:lvl9pPr lvl="8" algn="ctr">
              <a:spcBef>
                <a:spcPts val="0"/>
              </a:spcBef>
              <a:spcAft>
                <a:spcPts val="0"/>
              </a:spcAft>
              <a:buSzPts val="5200"/>
              <a:buChar char="■"/>
              <a:defRPr sz="5200"/>
            </a:lvl9pPr>
          </a:lstStyle>
          <a:p>
            <a:endParaRPr/>
          </a:p>
        </p:txBody>
      </p:sp>
      <p:sp>
        <p:nvSpPr>
          <p:cNvPr id="16" name="Shape 16"/>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Shape 17"/>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727200" y="-273050"/>
            <a:ext cx="7112100" cy="1220700"/>
          </a:xfrm>
          <a:prstGeom prst="rect">
            <a:avLst/>
          </a:prstGeom>
          <a:noFill/>
          <a:ln>
            <a:noFill/>
          </a:ln>
        </p:spPr>
        <p:txBody>
          <a:bodyPr spcFirstLastPara="1" wrap="square" lIns="91425" tIns="91425" rIns="91425" bIns="9142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77" name="Shape 77"/>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78" name="Shape 78"/>
          <p:cNvSpPr txBox="1">
            <a:spLocks noGrp="1"/>
          </p:cNvSpPr>
          <p:nvPr>
            <p:ph type="ftr" idx="11"/>
          </p:nvPr>
        </p:nvSpPr>
        <p:spPr>
          <a:xfrm>
            <a:off x="3124200" y="6248400"/>
            <a:ext cx="2890800" cy="45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79" name="Shape 79"/>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727200" y="-273050"/>
            <a:ext cx="7112100" cy="1220700"/>
          </a:xfrm>
          <a:prstGeom prst="rect">
            <a:avLst/>
          </a:prstGeom>
          <a:noFill/>
          <a:ln>
            <a:noFill/>
          </a:ln>
        </p:spPr>
        <p:txBody>
          <a:bodyPr spcFirstLastPara="1" wrap="square" lIns="91425" tIns="91425" rIns="91425" bIns="9142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82" name="Shape 82"/>
          <p:cNvSpPr txBox="1">
            <a:spLocks noGrp="1"/>
          </p:cNvSpPr>
          <p:nvPr>
            <p:ph type="body" idx="1"/>
          </p:nvPr>
        </p:nvSpPr>
        <p:spPr>
          <a:xfrm>
            <a:off x="203200" y="1803400"/>
            <a:ext cx="4391100" cy="4526100"/>
          </a:xfrm>
          <a:prstGeom prst="rect">
            <a:avLst/>
          </a:prstGeom>
          <a:noFill/>
          <a:ln>
            <a:noFill/>
          </a:ln>
        </p:spPr>
        <p:txBody>
          <a:bodyPr spcFirstLastPara="1" wrap="square" lIns="91425" tIns="91425" rIns="91425" bIns="91425" anchor="t" anchorCtr="0"/>
          <a:lstStyle>
            <a:lvl1pPr marL="457200" marR="0" lvl="0" indent="-355600" algn="l" rtl="0">
              <a:lnSpc>
                <a:spcPct val="81000"/>
              </a:lnSpc>
              <a:spcBef>
                <a:spcPts val="600"/>
              </a:spcBef>
              <a:spcAft>
                <a:spcPts val="0"/>
              </a:spcAft>
              <a:buClr>
                <a:srgbClr val="000000"/>
              </a:buClr>
              <a:buSzPts val="2000"/>
              <a:buFont typeface="Arial"/>
              <a:buChar char="•"/>
              <a:defRPr sz="2000" b="1" i="0" u="none" strike="noStrike" cap="none">
                <a:solidFill>
                  <a:srgbClr val="000000"/>
                </a:solidFill>
                <a:latin typeface="Arial"/>
                <a:ea typeface="Arial"/>
                <a:cs typeface="Arial"/>
                <a:sym typeface="Arial"/>
              </a:defRPr>
            </a:lvl1pPr>
            <a:lvl2pPr marL="914400" marR="0" lvl="1" indent="-342900" algn="l" rtl="0">
              <a:lnSpc>
                <a:spcPct val="81000"/>
              </a:lnSpc>
              <a:spcBef>
                <a:spcPts val="500"/>
              </a:spcBef>
              <a:spcAft>
                <a:spcPts val="0"/>
              </a:spcAft>
              <a:buClr>
                <a:srgbClr val="000000"/>
              </a:buClr>
              <a:buSzPts val="1800"/>
              <a:buFont typeface="Algerian"/>
              <a:buChar char="–"/>
              <a:defRPr sz="18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Font typeface="Arial"/>
              <a:buChar char="●"/>
              <a:defRPr sz="1600" b="1" i="0" u="none" strike="noStrike" cap="none">
                <a:solidFill>
                  <a:srgbClr val="000000"/>
                </a:solidFill>
                <a:latin typeface="Arial"/>
                <a:ea typeface="Arial"/>
                <a:cs typeface="Arial"/>
                <a:sym typeface="Arial"/>
              </a:defRPr>
            </a:lvl4pPr>
            <a:lvl5pPr marL="2286000" marR="0" lvl="4"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5pPr>
            <a:lvl6pPr marL="2743200" marR="0" lvl="5"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6pPr>
            <a:lvl7pPr marL="3200400" marR="0" lvl="6"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7pPr>
            <a:lvl8pPr marL="3657600" marR="0" lvl="7"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8pPr>
            <a:lvl9pPr marL="4114800" marR="0" lvl="8"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9pPr>
          </a:lstStyle>
          <a:p>
            <a:endParaRPr/>
          </a:p>
        </p:txBody>
      </p:sp>
      <p:sp>
        <p:nvSpPr>
          <p:cNvPr id="83" name="Shape 83"/>
          <p:cNvSpPr txBox="1">
            <a:spLocks noGrp="1"/>
          </p:cNvSpPr>
          <p:nvPr>
            <p:ph type="body" idx="2"/>
          </p:nvPr>
        </p:nvSpPr>
        <p:spPr>
          <a:xfrm>
            <a:off x="4746625" y="1803400"/>
            <a:ext cx="4392600" cy="4526100"/>
          </a:xfrm>
          <a:prstGeom prst="rect">
            <a:avLst/>
          </a:prstGeom>
          <a:noFill/>
          <a:ln>
            <a:noFill/>
          </a:ln>
        </p:spPr>
        <p:txBody>
          <a:bodyPr spcFirstLastPara="1" wrap="square" lIns="91425" tIns="91425" rIns="91425" bIns="91425" anchor="t" anchorCtr="0"/>
          <a:lstStyle>
            <a:lvl1pPr marL="457200" marR="0" lvl="0" indent="-355600" algn="l" rtl="0">
              <a:lnSpc>
                <a:spcPct val="81000"/>
              </a:lnSpc>
              <a:spcBef>
                <a:spcPts val="600"/>
              </a:spcBef>
              <a:spcAft>
                <a:spcPts val="0"/>
              </a:spcAft>
              <a:buClr>
                <a:srgbClr val="000000"/>
              </a:buClr>
              <a:buSzPts val="2000"/>
              <a:buFont typeface="Arial"/>
              <a:buChar char="•"/>
              <a:defRPr sz="2000" b="1" i="0" u="none" strike="noStrike" cap="none">
                <a:solidFill>
                  <a:srgbClr val="000000"/>
                </a:solidFill>
                <a:latin typeface="Arial"/>
                <a:ea typeface="Arial"/>
                <a:cs typeface="Arial"/>
                <a:sym typeface="Arial"/>
              </a:defRPr>
            </a:lvl1pPr>
            <a:lvl2pPr marL="914400" marR="0" lvl="1" indent="-342900" algn="l" rtl="0">
              <a:lnSpc>
                <a:spcPct val="81000"/>
              </a:lnSpc>
              <a:spcBef>
                <a:spcPts val="500"/>
              </a:spcBef>
              <a:spcAft>
                <a:spcPts val="0"/>
              </a:spcAft>
              <a:buClr>
                <a:srgbClr val="000000"/>
              </a:buClr>
              <a:buSzPts val="1800"/>
              <a:buFont typeface="Algerian"/>
              <a:buChar char="–"/>
              <a:defRPr sz="18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Font typeface="Arial"/>
              <a:buChar char="●"/>
              <a:defRPr sz="1600" b="1" i="0" u="none" strike="noStrike" cap="none">
                <a:solidFill>
                  <a:srgbClr val="000000"/>
                </a:solidFill>
                <a:latin typeface="Arial"/>
                <a:ea typeface="Arial"/>
                <a:cs typeface="Arial"/>
                <a:sym typeface="Arial"/>
              </a:defRPr>
            </a:lvl4pPr>
            <a:lvl5pPr marL="2286000" marR="0" lvl="4"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5pPr>
            <a:lvl6pPr marL="2743200" marR="0" lvl="5"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6pPr>
            <a:lvl7pPr marL="3200400" marR="0" lvl="6"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7pPr>
            <a:lvl8pPr marL="3657600" marR="0" lvl="7"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8pPr>
            <a:lvl9pPr marL="4114800" marR="0" lvl="8"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85" name="Shape 85"/>
          <p:cNvSpPr txBox="1">
            <a:spLocks noGrp="1"/>
          </p:cNvSpPr>
          <p:nvPr>
            <p:ph type="ftr" idx="11"/>
          </p:nvPr>
        </p:nvSpPr>
        <p:spPr>
          <a:xfrm>
            <a:off x="3124200" y="6248400"/>
            <a:ext cx="2890800" cy="45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86" name="Shape 86"/>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219200" y="0"/>
            <a:ext cx="7924800" cy="6096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100" name="Shape 100"/>
          <p:cNvSpPr txBox="1">
            <a:spLocks noGrp="1"/>
          </p:cNvSpPr>
          <p:nvPr>
            <p:ph type="body" idx="1"/>
          </p:nvPr>
        </p:nvSpPr>
        <p:spPr>
          <a:xfrm>
            <a:off x="203200" y="1371600"/>
            <a:ext cx="8712300" cy="49578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2"/>
              </a:buClr>
              <a:buSzPts val="2000"/>
              <a:buFont typeface="Arial"/>
              <a:buChar char="•"/>
              <a:defRPr sz="2000" b="1" i="0" u="none" strike="noStrike" cap="none">
                <a:solidFill>
                  <a:schemeClr val="lt2"/>
                </a:solidFill>
                <a:latin typeface="Arial"/>
                <a:ea typeface="Arial"/>
                <a:cs typeface="Arial"/>
                <a:sym typeface="Arial"/>
              </a:defRPr>
            </a:lvl1pPr>
            <a:lvl2pPr marL="914400" marR="0" lvl="1" indent="-285750" algn="l" rtl="0">
              <a:spcBef>
                <a:spcPts val="360"/>
              </a:spcBef>
              <a:spcAft>
                <a:spcPts val="0"/>
              </a:spcAft>
              <a:buClr>
                <a:schemeClr val="lt2"/>
              </a:buClr>
              <a:buSzPts val="900"/>
              <a:buFont typeface="Amarante"/>
              <a:buChar char="–"/>
              <a:defRPr sz="1800" b="1" i="0" u="none" strike="noStrike" cap="none">
                <a:solidFill>
                  <a:schemeClr val="lt2"/>
                </a:solidFill>
                <a:latin typeface="Arial"/>
                <a:ea typeface="Arial"/>
                <a:cs typeface="Arial"/>
                <a:sym typeface="Arial"/>
              </a:defRPr>
            </a:lvl2pPr>
            <a:lvl3pPr marL="1371600" marR="0" lvl="2" indent="-278892" algn="l" rtl="0">
              <a:spcBef>
                <a:spcPts val="360"/>
              </a:spcBef>
              <a:spcAft>
                <a:spcPts val="0"/>
              </a:spcAft>
              <a:buClr>
                <a:schemeClr val="dk2"/>
              </a:buClr>
              <a:buSzPts val="792"/>
              <a:buFont typeface="Noto Sans Symbols"/>
              <a:buChar char="●"/>
              <a:defRPr sz="1800" b="1" i="0" u="none" strike="noStrike" cap="none">
                <a:solidFill>
                  <a:schemeClr val="lt2"/>
                </a:solidFill>
                <a:latin typeface="Arial"/>
                <a:ea typeface="Arial"/>
                <a:cs typeface="Arial"/>
                <a:sym typeface="Arial"/>
              </a:defRPr>
            </a:lvl3pPr>
            <a:lvl4pPr marL="1828800" marR="0" lvl="3" indent="-228600" algn="l" rtl="0">
              <a:spcBef>
                <a:spcPts val="320"/>
              </a:spcBef>
              <a:spcAft>
                <a:spcPts val="0"/>
              </a:spcAft>
              <a:buSzPts val="1400"/>
              <a:buNone/>
              <a:defRPr sz="1600" b="1" i="0" u="none" strike="noStrike" cap="none">
                <a:solidFill>
                  <a:schemeClr val="lt2"/>
                </a:solidFill>
                <a:latin typeface="Arial"/>
                <a:ea typeface="Arial"/>
                <a:cs typeface="Arial"/>
                <a:sym typeface="Arial"/>
              </a:defRPr>
            </a:lvl4pPr>
            <a:lvl5pPr marL="2286000" marR="0" lvl="4"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5pPr>
            <a:lvl6pPr marL="2743200" marR="0" lvl="5"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6pPr>
            <a:lvl7pPr marL="3200400" marR="0" lvl="6"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7pPr>
            <a:lvl8pPr marL="3657600" marR="0" lvl="7"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8pPr>
            <a:lvl9pPr marL="4114800" marR="0" lvl="8"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9pPr>
          </a:lstStyle>
          <a:p>
            <a:endParaRPr/>
          </a:p>
        </p:txBody>
      </p:sp>
      <p:sp>
        <p:nvSpPr>
          <p:cNvPr id="101" name="Shape 101"/>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02" name="Shape 10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03" name="Shape 103"/>
          <p:cNvSpPr txBox="1">
            <a:spLocks noGrp="1"/>
          </p:cNvSpPr>
          <p:nvPr>
            <p:ph type="sldNum" idx="12"/>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4"/>
        <p:cNvGrpSpPr/>
        <p:nvPr/>
      </p:nvGrpSpPr>
      <p:grpSpPr>
        <a:xfrm>
          <a:off x="0" y="0"/>
          <a:ext cx="0" cy="0"/>
          <a:chOff x="0" y="0"/>
          <a:chExt cx="0" cy="0"/>
        </a:xfrm>
      </p:grpSpPr>
      <p:sp>
        <p:nvSpPr>
          <p:cNvPr id="105" name="Shape 105"/>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106" name="Shape 106"/>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219200" y="0"/>
            <a:ext cx="7924800" cy="6096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118" name="Shape 118"/>
          <p:cNvSpPr txBox="1">
            <a:spLocks noGrp="1"/>
          </p:cNvSpPr>
          <p:nvPr>
            <p:ph type="body" idx="1"/>
          </p:nvPr>
        </p:nvSpPr>
        <p:spPr>
          <a:xfrm>
            <a:off x="203200" y="1371600"/>
            <a:ext cx="8712300" cy="49578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2"/>
              </a:buClr>
              <a:buSzPts val="2000"/>
              <a:buFont typeface="Arial"/>
              <a:buChar char="•"/>
              <a:defRPr sz="2000" b="1" i="0" u="none" strike="noStrike" cap="none">
                <a:solidFill>
                  <a:schemeClr val="lt2"/>
                </a:solidFill>
                <a:latin typeface="Arial"/>
                <a:ea typeface="Arial"/>
                <a:cs typeface="Arial"/>
                <a:sym typeface="Arial"/>
              </a:defRPr>
            </a:lvl1pPr>
            <a:lvl2pPr marL="914400" marR="0" lvl="1" indent="-285750" algn="l" rtl="0">
              <a:spcBef>
                <a:spcPts val="360"/>
              </a:spcBef>
              <a:spcAft>
                <a:spcPts val="0"/>
              </a:spcAft>
              <a:buClr>
                <a:schemeClr val="lt2"/>
              </a:buClr>
              <a:buSzPts val="900"/>
              <a:buFont typeface="Algerian"/>
              <a:buChar char="–"/>
              <a:defRPr sz="1800" b="1" i="0" u="none" strike="noStrike" cap="none">
                <a:solidFill>
                  <a:schemeClr val="lt2"/>
                </a:solidFill>
                <a:latin typeface="Arial"/>
                <a:ea typeface="Arial"/>
                <a:cs typeface="Arial"/>
                <a:sym typeface="Arial"/>
              </a:defRPr>
            </a:lvl2pPr>
            <a:lvl3pPr marL="1371600" marR="0" lvl="2" indent="-278892" algn="l" rtl="0">
              <a:spcBef>
                <a:spcPts val="360"/>
              </a:spcBef>
              <a:spcAft>
                <a:spcPts val="0"/>
              </a:spcAft>
              <a:buClr>
                <a:schemeClr val="dk2"/>
              </a:buClr>
              <a:buSzPts val="792"/>
              <a:buFont typeface="Noto Sans Symbols"/>
              <a:buChar char="●"/>
              <a:defRPr sz="1800" b="1" i="0" u="none" strike="noStrike" cap="none">
                <a:solidFill>
                  <a:schemeClr val="lt2"/>
                </a:solidFill>
                <a:latin typeface="Arial"/>
                <a:ea typeface="Arial"/>
                <a:cs typeface="Arial"/>
                <a:sym typeface="Arial"/>
              </a:defRPr>
            </a:lvl3pPr>
            <a:lvl4pPr marL="1828800" marR="0" lvl="3" indent="-228600" algn="l" rtl="0">
              <a:spcBef>
                <a:spcPts val="320"/>
              </a:spcBef>
              <a:spcAft>
                <a:spcPts val="0"/>
              </a:spcAft>
              <a:buSzPts val="1400"/>
              <a:buNone/>
              <a:defRPr sz="1600" b="1" i="0" u="none" strike="noStrike" cap="none">
                <a:solidFill>
                  <a:schemeClr val="lt2"/>
                </a:solidFill>
                <a:latin typeface="Arial"/>
                <a:ea typeface="Arial"/>
                <a:cs typeface="Arial"/>
                <a:sym typeface="Arial"/>
              </a:defRPr>
            </a:lvl4pPr>
            <a:lvl5pPr marL="2286000" marR="0" lvl="4"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5pPr>
            <a:lvl6pPr marL="2743200" marR="0" lvl="5"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6pPr>
            <a:lvl7pPr marL="3200400" marR="0" lvl="6"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7pPr>
            <a:lvl8pPr marL="3657600" marR="0" lvl="7"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8pPr>
            <a:lvl9pPr marL="4114800" marR="0" lvl="8"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9pPr>
          </a:lstStyle>
          <a:p>
            <a:endParaRPr/>
          </a:p>
        </p:txBody>
      </p:sp>
      <p:sp>
        <p:nvSpPr>
          <p:cNvPr id="119" name="Shape 119"/>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Shape 121"/>
          <p:cNvSpPr txBox="1">
            <a:spLocks noGrp="1"/>
          </p:cNvSpPr>
          <p:nvPr>
            <p:ph type="sldNum" idx="12"/>
          </p:nvPr>
        </p:nvSpPr>
        <p:spPr>
          <a:xfrm>
            <a:off x="8556784" y="6333134"/>
            <a:ext cx="548700" cy="5250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2"/>
        <p:cNvGrpSpPr/>
        <p:nvPr/>
      </p:nvGrpSpPr>
      <p:grpSpPr>
        <a:xfrm>
          <a:off x="0" y="0"/>
          <a:ext cx="0" cy="0"/>
          <a:chOff x="0" y="0"/>
          <a:chExt cx="0" cy="0"/>
        </a:xfrm>
      </p:grpSpPr>
      <p:sp>
        <p:nvSpPr>
          <p:cNvPr id="123" name="Shape 123"/>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124" name="Shape 12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spcBef>
                <a:spcPts val="480"/>
              </a:spcBef>
              <a:spcAft>
                <a:spcPts val="0"/>
              </a:spcAft>
              <a:buClr>
                <a:schemeClr val="dk2"/>
              </a:buClr>
              <a:buSzPts val="2400"/>
              <a:buFont typeface="Arial"/>
              <a:buNone/>
              <a:defRPr sz="2400" b="1" i="0" u="none" strike="noStrike" cap="none">
                <a:solidFill>
                  <a:schemeClr val="lt2"/>
                </a:solidFill>
                <a:latin typeface="Arial"/>
                <a:ea typeface="Arial"/>
                <a:cs typeface="Arial"/>
                <a:sym typeface="Arial"/>
              </a:defRPr>
            </a:lvl1pPr>
            <a:lvl2pPr marR="0" lvl="1" algn="ctr" rtl="0">
              <a:spcBef>
                <a:spcPts val="400"/>
              </a:spcBef>
              <a:spcAft>
                <a:spcPts val="0"/>
              </a:spcAft>
              <a:buClr>
                <a:schemeClr val="lt2"/>
              </a:buClr>
              <a:buSzPts val="1000"/>
              <a:buFont typeface="Algerian"/>
              <a:buNone/>
              <a:defRPr sz="2000" b="1" i="0" u="none" strike="noStrike" cap="none">
                <a:solidFill>
                  <a:schemeClr val="lt2"/>
                </a:solidFill>
                <a:latin typeface="Arial"/>
                <a:ea typeface="Arial"/>
                <a:cs typeface="Arial"/>
                <a:sym typeface="Arial"/>
              </a:defRPr>
            </a:lvl2pPr>
            <a:lvl3pPr marR="0" lvl="2" algn="ctr" rtl="0">
              <a:spcBef>
                <a:spcPts val="360"/>
              </a:spcBef>
              <a:spcAft>
                <a:spcPts val="0"/>
              </a:spcAft>
              <a:buClr>
                <a:schemeClr val="dk2"/>
              </a:buClr>
              <a:buSzPts val="792"/>
              <a:buFont typeface="Noto Sans Symbols"/>
              <a:buNone/>
              <a:defRPr sz="1800" b="1" i="0" u="none" strike="noStrike" cap="none">
                <a:solidFill>
                  <a:schemeClr val="lt2"/>
                </a:solidFill>
                <a:latin typeface="Arial"/>
                <a:ea typeface="Arial"/>
                <a:cs typeface="Arial"/>
                <a:sym typeface="Arial"/>
              </a:defRPr>
            </a:lvl3pPr>
            <a:lvl4pPr marR="0" lvl="3" algn="ctr" rtl="0">
              <a:spcBef>
                <a:spcPts val="320"/>
              </a:spcBef>
              <a:spcAft>
                <a:spcPts val="0"/>
              </a:spcAft>
              <a:buClr>
                <a:schemeClr val="dk2"/>
              </a:buClr>
              <a:buSzPts val="544"/>
              <a:buFont typeface="Arial"/>
              <a:buNone/>
              <a:defRPr sz="1600" b="1" i="0" u="none" strike="noStrike" cap="none">
                <a:solidFill>
                  <a:schemeClr val="lt2"/>
                </a:solidFill>
                <a:latin typeface="Arial"/>
                <a:ea typeface="Arial"/>
                <a:cs typeface="Arial"/>
                <a:sym typeface="Arial"/>
              </a:defRPr>
            </a:lvl4pPr>
            <a:lvl5pPr marR="0" lvl="4" algn="ctr" rtl="0">
              <a:spcBef>
                <a:spcPts val="280"/>
              </a:spcBef>
              <a:spcAft>
                <a:spcPts val="0"/>
              </a:spcAft>
              <a:buClr>
                <a:schemeClr val="dk2"/>
              </a:buClr>
              <a:buSzPts val="350"/>
              <a:buFont typeface="Arial"/>
              <a:buNone/>
              <a:defRPr sz="1400" b="1" i="0" u="none" strike="noStrike" cap="none">
                <a:solidFill>
                  <a:schemeClr val="lt2"/>
                </a:solidFill>
                <a:latin typeface="Arial"/>
                <a:ea typeface="Arial"/>
                <a:cs typeface="Arial"/>
                <a:sym typeface="Arial"/>
              </a:defRPr>
            </a:lvl5pPr>
            <a:lvl6pPr marR="0" lvl="5" algn="ctr" rtl="0">
              <a:spcBef>
                <a:spcPts val="280"/>
              </a:spcBef>
              <a:spcAft>
                <a:spcPts val="0"/>
              </a:spcAft>
              <a:buClr>
                <a:schemeClr val="dk2"/>
              </a:buClr>
              <a:buSzPts val="350"/>
              <a:buFont typeface="Arial"/>
              <a:buNone/>
              <a:defRPr sz="1400" b="1" i="0" u="none" strike="noStrike" cap="none">
                <a:solidFill>
                  <a:schemeClr val="lt2"/>
                </a:solidFill>
                <a:latin typeface="Arial"/>
                <a:ea typeface="Arial"/>
                <a:cs typeface="Arial"/>
                <a:sym typeface="Arial"/>
              </a:defRPr>
            </a:lvl6pPr>
            <a:lvl7pPr marR="0" lvl="6" algn="ctr" rtl="0">
              <a:spcBef>
                <a:spcPts val="280"/>
              </a:spcBef>
              <a:spcAft>
                <a:spcPts val="0"/>
              </a:spcAft>
              <a:buClr>
                <a:schemeClr val="dk2"/>
              </a:buClr>
              <a:buSzPts val="350"/>
              <a:buFont typeface="Arial"/>
              <a:buNone/>
              <a:defRPr sz="1400" b="1" i="0" u="none" strike="noStrike" cap="none">
                <a:solidFill>
                  <a:schemeClr val="lt2"/>
                </a:solidFill>
                <a:latin typeface="Arial"/>
                <a:ea typeface="Arial"/>
                <a:cs typeface="Arial"/>
                <a:sym typeface="Arial"/>
              </a:defRPr>
            </a:lvl7pPr>
            <a:lvl8pPr marR="0" lvl="7" algn="ctr" rtl="0">
              <a:spcBef>
                <a:spcPts val="280"/>
              </a:spcBef>
              <a:spcAft>
                <a:spcPts val="0"/>
              </a:spcAft>
              <a:buClr>
                <a:schemeClr val="dk2"/>
              </a:buClr>
              <a:buSzPts val="350"/>
              <a:buFont typeface="Arial"/>
              <a:buNone/>
              <a:defRPr sz="1400" b="1" i="0" u="none" strike="noStrike" cap="none">
                <a:solidFill>
                  <a:schemeClr val="lt2"/>
                </a:solidFill>
                <a:latin typeface="Arial"/>
                <a:ea typeface="Arial"/>
                <a:cs typeface="Arial"/>
                <a:sym typeface="Arial"/>
              </a:defRPr>
            </a:lvl8pPr>
            <a:lvl9pPr marR="0" lvl="8" algn="ctr" rtl="0">
              <a:spcBef>
                <a:spcPts val="280"/>
              </a:spcBef>
              <a:spcAft>
                <a:spcPts val="0"/>
              </a:spcAft>
              <a:buClr>
                <a:schemeClr val="dk2"/>
              </a:buClr>
              <a:buSzPts val="350"/>
              <a:buFont typeface="Arial"/>
              <a:buNone/>
              <a:defRPr sz="1400" b="1" i="0" u="none" strike="noStrike" cap="none">
                <a:solidFill>
                  <a:schemeClr val="lt2"/>
                </a:solidFill>
                <a:latin typeface="Arial"/>
                <a:ea typeface="Arial"/>
                <a:cs typeface="Arial"/>
                <a:sym typeface="Arial"/>
              </a:defRPr>
            </a:lvl9pPr>
          </a:lstStyle>
          <a:p>
            <a:endParaRPr/>
          </a:p>
        </p:txBody>
      </p:sp>
      <p:sp>
        <p:nvSpPr>
          <p:cNvPr id="125" name="Shape 125"/>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26" name="Shape 12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27" name="Shape 127"/>
          <p:cNvSpPr txBox="1">
            <a:spLocks noGrp="1"/>
          </p:cNvSpPr>
          <p:nvPr>
            <p:ph type="sldNum" idx="12"/>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1365250" y="0"/>
            <a:ext cx="7112100" cy="609600"/>
          </a:xfrm>
          <a:prstGeom prst="rect">
            <a:avLst/>
          </a:prstGeom>
          <a:noFill/>
          <a:ln>
            <a:noFill/>
          </a:ln>
        </p:spPr>
        <p:txBody>
          <a:bodyPr spcFirstLastPara="1" wrap="square" lIns="91425" tIns="91425" rIns="91425" bIns="9142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130" name="Shape 130"/>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31" name="Shape 131"/>
          <p:cNvSpPr txBox="1">
            <a:spLocks noGrp="1"/>
          </p:cNvSpPr>
          <p:nvPr>
            <p:ph type="ftr" idx="11"/>
          </p:nvPr>
        </p:nvSpPr>
        <p:spPr>
          <a:xfrm>
            <a:off x="4478908" y="6498696"/>
            <a:ext cx="186300" cy="308400"/>
          </a:xfrm>
          <a:prstGeom prst="rect">
            <a:avLst/>
          </a:prstGeom>
          <a:noFill/>
          <a:ln>
            <a:noFill/>
          </a:ln>
        </p:spPr>
        <p:txBody>
          <a:bodyPr spcFirstLastPara="1" wrap="square" lIns="91425" tIns="91425" rIns="91425" bIns="91425" anchor="b" anchorCtr="1"/>
          <a:lstStyle>
            <a:lvl1pPr marR="0" lvl="0" algn="ctr" rtl="0">
              <a:lnSpc>
                <a:spcPct val="100000"/>
              </a:lnSpc>
              <a:spcBef>
                <a:spcPts val="0"/>
              </a:spcBef>
              <a:spcAft>
                <a:spcPts val="0"/>
              </a:spcAft>
              <a:buSzPts val="1400"/>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32" name="Shape 132"/>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20" name="Shape 20"/>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Shape 22"/>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23" name="Shape 23"/>
          <p:cNvSpPr txBox="1">
            <a:spLocks noGrp="1"/>
          </p:cNvSpPr>
          <p:nvPr>
            <p:ph type="body" idx="1"/>
          </p:nvPr>
        </p:nvSpPr>
        <p:spPr>
          <a:xfrm>
            <a:off x="203200" y="1219200"/>
            <a:ext cx="8712300" cy="5110200"/>
          </a:xfrm>
          <a:prstGeom prst="rect">
            <a:avLst/>
          </a:prstGeom>
          <a:noFill/>
          <a:ln>
            <a:noFill/>
          </a:ln>
        </p:spPr>
        <p:txBody>
          <a:bodyPr spcFirstLastPara="1" wrap="square" lIns="91425" tIns="45700" rIns="91425" bIns="45700" anchor="t" anchorCtr="0"/>
          <a:lstStyle>
            <a:lvl1pPr marL="457200" marR="0" lvl="0" indent="-381000" algn="l" rtl="0">
              <a:lnSpc>
                <a:spcPct val="81000"/>
              </a:lnSpc>
              <a:spcBef>
                <a:spcPts val="600"/>
              </a:spcBef>
              <a:spcAft>
                <a:spcPts val="0"/>
              </a:spcAft>
              <a:buClr>
                <a:srgbClr val="000000"/>
              </a:buClr>
              <a:buSzPts val="2400"/>
              <a:buChar char="•"/>
              <a:defRPr sz="2400" i="0" u="none" strike="noStrike" cap="none">
                <a:solidFill>
                  <a:srgbClr val="000000"/>
                </a:solidFill>
              </a:defRPr>
            </a:lvl1pPr>
            <a:lvl2pPr marL="914400" marR="0" lvl="1" indent="-355600" algn="l" rtl="0">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Char char="●"/>
              <a:defRPr sz="1500" i="0" u="none" strike="noStrike" cap="none">
                <a:solidFill>
                  <a:srgbClr val="000000"/>
                </a:solidFill>
              </a:defRPr>
            </a:lvl4pPr>
            <a:lvl5pPr marL="2286000" marR="0" lvl="4" indent="-250825" algn="l" rtl="0">
              <a:lnSpc>
                <a:spcPct val="81000"/>
              </a:lnSpc>
              <a:spcBef>
                <a:spcPts val="350"/>
              </a:spcBef>
              <a:spcAft>
                <a:spcPts val="0"/>
              </a:spcAft>
              <a:buClr>
                <a:srgbClr val="000000"/>
              </a:buClr>
              <a:buSzPts val="350"/>
              <a:buChar char="●"/>
              <a:defRPr sz="1400" i="0" u="none" strike="noStrike" cap="none">
                <a:solidFill>
                  <a:srgbClr val="000000"/>
                </a:solidFill>
              </a:defRPr>
            </a:lvl5pPr>
            <a:lvl6pPr marL="2743200" marR="0" lvl="5" indent="-250825" algn="l" rtl="0">
              <a:lnSpc>
                <a:spcPct val="81000"/>
              </a:lnSpc>
              <a:spcBef>
                <a:spcPts val="350"/>
              </a:spcBef>
              <a:spcAft>
                <a:spcPts val="0"/>
              </a:spcAft>
              <a:buClr>
                <a:srgbClr val="000000"/>
              </a:buClr>
              <a:buSzPts val="350"/>
              <a:buChar char="●"/>
              <a:defRPr sz="1300" i="0" u="none" strike="noStrike" cap="none">
                <a:solidFill>
                  <a:srgbClr val="000000"/>
                </a:solidFill>
              </a:defRPr>
            </a:lvl6pPr>
            <a:lvl7pPr marL="3200400" marR="0" lvl="6" indent="-250825" algn="l" rtl="0">
              <a:lnSpc>
                <a:spcPct val="81000"/>
              </a:lnSpc>
              <a:spcBef>
                <a:spcPts val="350"/>
              </a:spcBef>
              <a:spcAft>
                <a:spcPts val="0"/>
              </a:spcAft>
              <a:buClr>
                <a:srgbClr val="000000"/>
              </a:buClr>
              <a:buSzPts val="350"/>
              <a:buChar char="●"/>
              <a:defRPr sz="1200" i="0" u="none" strike="noStrike" cap="none">
                <a:solidFill>
                  <a:srgbClr val="000000"/>
                </a:solidFill>
              </a:defRPr>
            </a:lvl7pPr>
            <a:lvl8pPr marL="3657600" marR="0" lvl="7" indent="-250825" algn="l" rtl="0">
              <a:lnSpc>
                <a:spcPct val="81000"/>
              </a:lnSpc>
              <a:spcBef>
                <a:spcPts val="350"/>
              </a:spcBef>
              <a:spcAft>
                <a:spcPts val="0"/>
              </a:spcAft>
              <a:buClr>
                <a:srgbClr val="000000"/>
              </a:buClr>
              <a:buSzPts val="350"/>
              <a:buChar char="●"/>
              <a:defRPr sz="1100" i="0" u="none" strike="noStrike" cap="none">
                <a:solidFill>
                  <a:srgbClr val="000000"/>
                </a:solidFill>
              </a:defRPr>
            </a:lvl8pPr>
            <a:lvl9pPr marL="4114800" marR="0" lvl="8" indent="-250825" algn="l" rtl="0">
              <a:lnSpc>
                <a:spcPct val="81000"/>
              </a:lnSpc>
              <a:spcBef>
                <a:spcPts val="350"/>
              </a:spcBef>
              <a:spcAft>
                <a:spcPts val="0"/>
              </a:spcAft>
              <a:buClr>
                <a:srgbClr val="000000"/>
              </a:buClr>
              <a:buSzPts val="350"/>
              <a:buChar char="●"/>
              <a:defRPr sz="1000" i="0" u="none" strike="noStrike" cap="none">
                <a:solidFill>
                  <a:srgbClr val="000000"/>
                </a:solidFill>
              </a:defRPr>
            </a:lvl9pPr>
          </a:lstStyle>
          <a:p>
            <a:endParaRPr/>
          </a:p>
        </p:txBody>
      </p:sp>
      <p:sp>
        <p:nvSpPr>
          <p:cNvPr id="24" name="Shape 24"/>
          <p:cNvSpPr txBox="1">
            <a:spLocks noGrp="1"/>
          </p:cNvSpPr>
          <p:nvPr>
            <p:ph type="title"/>
          </p:nvPr>
        </p:nvSpPr>
        <p:spPr>
          <a:xfrm>
            <a:off x="1018700" y="0"/>
            <a:ext cx="8086500" cy="609600"/>
          </a:xfrm>
          <a:prstGeom prst="rect">
            <a:avLst/>
          </a:prstGeom>
          <a:noFill/>
          <a:ln>
            <a:noFill/>
          </a:ln>
        </p:spPr>
        <p:txBody>
          <a:bodyPr spcFirstLastPara="1" wrap="square" lIns="92150" tIns="46075" rIns="92150" bIns="46075" anchor="ctr" anchorCtr="1"/>
          <a:lstStyle>
            <a:lvl1pPr marR="0" lvl="0"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Shape 2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ctr" anchorCtr="0"/>
          <a:lstStyle>
            <a:lvl1pPr marL="457200" lvl="0" indent="-387350" rtl="0">
              <a:spcBef>
                <a:spcPts val="0"/>
              </a:spcBef>
              <a:spcAft>
                <a:spcPts val="0"/>
              </a:spcAft>
              <a:buSzPts val="2500"/>
              <a:buChar char="●"/>
              <a:defRPr sz="2500"/>
            </a:lvl1pPr>
            <a:lvl2pPr marL="914400" lvl="1" indent="-374650" rtl="0">
              <a:spcBef>
                <a:spcPts val="0"/>
              </a:spcBef>
              <a:spcAft>
                <a:spcPts val="0"/>
              </a:spcAft>
              <a:buSzPts val="2300"/>
              <a:buChar char="○"/>
              <a:defRPr sz="2300"/>
            </a:lvl2pPr>
            <a:lvl3pPr marL="1371600" lvl="2" indent="-374650" rtl="0">
              <a:spcBef>
                <a:spcPts val="0"/>
              </a:spcBef>
              <a:spcAft>
                <a:spcPts val="0"/>
              </a:spcAft>
              <a:buSzPts val="2300"/>
              <a:buChar char="■"/>
              <a:defRPr sz="2300"/>
            </a:lvl3pPr>
            <a:lvl4pPr marL="1828800" lvl="3" indent="-374650" rtl="0">
              <a:spcBef>
                <a:spcPts val="0"/>
              </a:spcBef>
              <a:spcAft>
                <a:spcPts val="0"/>
              </a:spcAft>
              <a:buSzPts val="2300"/>
              <a:buChar char="●"/>
              <a:defRPr sz="2300"/>
            </a:lvl4pPr>
            <a:lvl5pPr marL="2286000" lvl="4" indent="-374650" rtl="0">
              <a:spcBef>
                <a:spcPts val="0"/>
              </a:spcBef>
              <a:spcAft>
                <a:spcPts val="0"/>
              </a:spcAft>
              <a:buSzPts val="2300"/>
              <a:buChar char="○"/>
              <a:defRPr sz="2300"/>
            </a:lvl5pPr>
            <a:lvl6pPr marL="2743200" lvl="5" indent="-374650" rtl="0">
              <a:spcBef>
                <a:spcPts val="0"/>
              </a:spcBef>
              <a:spcAft>
                <a:spcPts val="0"/>
              </a:spcAft>
              <a:buSzPts val="2300"/>
              <a:buChar char="■"/>
              <a:defRPr sz="2300"/>
            </a:lvl6pPr>
            <a:lvl7pPr marL="3200400" lvl="6" indent="-374650" rtl="0">
              <a:spcBef>
                <a:spcPts val="0"/>
              </a:spcBef>
              <a:spcAft>
                <a:spcPts val="0"/>
              </a:spcAft>
              <a:buSzPts val="2300"/>
              <a:buChar char="●"/>
              <a:defRPr sz="2300"/>
            </a:lvl7pPr>
            <a:lvl8pPr marL="3657600" lvl="7" indent="-374650" rtl="0">
              <a:spcBef>
                <a:spcPts val="0"/>
              </a:spcBef>
              <a:spcAft>
                <a:spcPts val="0"/>
              </a:spcAft>
              <a:buSzPts val="2300"/>
              <a:buChar char="○"/>
              <a:defRPr sz="2300"/>
            </a:lvl8pPr>
            <a:lvl9pPr marL="4114800" lvl="8" indent="-374650" rtl="0">
              <a:spcBef>
                <a:spcPts val="0"/>
              </a:spcBef>
              <a:spcAft>
                <a:spcPts val="0"/>
              </a:spcAft>
              <a:buSzPts val="2300"/>
              <a:buChar char="■"/>
              <a:defRPr sz="2300"/>
            </a:lvl9pPr>
          </a:lstStyle>
          <a:p>
            <a:endParaRPr/>
          </a:p>
        </p:txBody>
      </p:sp>
      <p:sp>
        <p:nvSpPr>
          <p:cNvPr id="27" name="Shape 27"/>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ctr" anchorCtr="0"/>
          <a:lstStyle>
            <a:lvl1pPr marL="457200" lvl="0" indent="-387350">
              <a:spcBef>
                <a:spcPts val="0"/>
              </a:spcBef>
              <a:spcAft>
                <a:spcPts val="0"/>
              </a:spcAft>
              <a:buSzPts val="2500"/>
              <a:buChar char="●"/>
              <a:defRPr sz="2500"/>
            </a:lvl1pPr>
            <a:lvl2pPr marL="914400" lvl="1" indent="-374650">
              <a:spcBef>
                <a:spcPts val="0"/>
              </a:spcBef>
              <a:spcAft>
                <a:spcPts val="0"/>
              </a:spcAft>
              <a:buSzPts val="2300"/>
              <a:buChar char="○"/>
              <a:defRPr sz="2300"/>
            </a:lvl2pPr>
            <a:lvl3pPr marL="1371600" lvl="2" indent="-374650">
              <a:spcBef>
                <a:spcPts val="0"/>
              </a:spcBef>
              <a:spcAft>
                <a:spcPts val="0"/>
              </a:spcAft>
              <a:buSzPts val="2300"/>
              <a:buChar char="■"/>
              <a:defRPr sz="2300"/>
            </a:lvl3pPr>
            <a:lvl4pPr marL="1828800" lvl="3" indent="-374650">
              <a:spcBef>
                <a:spcPts val="0"/>
              </a:spcBef>
              <a:spcAft>
                <a:spcPts val="0"/>
              </a:spcAft>
              <a:buSzPts val="2300"/>
              <a:buChar char="●"/>
              <a:defRPr sz="2300"/>
            </a:lvl4pPr>
            <a:lvl5pPr marL="2286000" lvl="4" indent="-374650">
              <a:spcBef>
                <a:spcPts val="0"/>
              </a:spcBef>
              <a:spcAft>
                <a:spcPts val="0"/>
              </a:spcAft>
              <a:buSzPts val="2300"/>
              <a:buChar char="○"/>
              <a:defRPr sz="2300"/>
            </a:lvl5pPr>
            <a:lvl6pPr marL="2743200" lvl="5" indent="-374650">
              <a:spcBef>
                <a:spcPts val="0"/>
              </a:spcBef>
              <a:spcAft>
                <a:spcPts val="0"/>
              </a:spcAft>
              <a:buSzPts val="2300"/>
              <a:buChar char="■"/>
              <a:defRPr sz="2300"/>
            </a:lvl6pPr>
            <a:lvl7pPr marL="3200400" lvl="6" indent="-374650">
              <a:spcBef>
                <a:spcPts val="0"/>
              </a:spcBef>
              <a:spcAft>
                <a:spcPts val="0"/>
              </a:spcAft>
              <a:buSzPts val="2300"/>
              <a:buChar char="●"/>
              <a:defRPr sz="2300"/>
            </a:lvl7pPr>
            <a:lvl8pPr marL="3657600" lvl="7" indent="-374650">
              <a:spcBef>
                <a:spcPts val="0"/>
              </a:spcBef>
              <a:spcAft>
                <a:spcPts val="0"/>
              </a:spcAft>
              <a:buSzPts val="2300"/>
              <a:buChar char="○"/>
              <a:defRPr sz="2300"/>
            </a:lvl8pPr>
            <a:lvl9pPr marL="4114800" lvl="8" indent="-374650">
              <a:spcBef>
                <a:spcPts val="0"/>
              </a:spcBef>
              <a:spcAft>
                <a:spcPts val="0"/>
              </a:spcAft>
              <a:buSzPts val="2300"/>
              <a:buChar char="■"/>
              <a:defRPr sz="2300"/>
            </a:lvl9pPr>
          </a:lstStyle>
          <a:p>
            <a:endParaRPr/>
          </a:p>
        </p:txBody>
      </p:sp>
      <p:sp>
        <p:nvSpPr>
          <p:cNvPr id="28" name="Shape 28"/>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29" name="Shape 29"/>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8595308" y="641977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32" name="Shape 32"/>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l"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1219200" y="0"/>
            <a:ext cx="7924800" cy="6096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46" name="Shape 46"/>
          <p:cNvSpPr txBox="1">
            <a:spLocks noGrp="1"/>
          </p:cNvSpPr>
          <p:nvPr>
            <p:ph type="body" idx="1"/>
          </p:nvPr>
        </p:nvSpPr>
        <p:spPr>
          <a:xfrm>
            <a:off x="203200" y="1371600"/>
            <a:ext cx="8712300" cy="4957800"/>
          </a:xfrm>
          <a:prstGeom prst="rect">
            <a:avLst/>
          </a:prstGeom>
          <a:noFill/>
          <a:ln>
            <a:noFill/>
          </a:ln>
        </p:spPr>
        <p:txBody>
          <a:bodyPr spcFirstLastPara="1" wrap="square" lIns="91425" tIns="91425" rIns="91425" bIns="91425" anchor="t" anchorCtr="0"/>
          <a:lstStyle>
            <a:lvl1pPr marL="457200" marR="0" lvl="0" indent="-355600" algn="l" rtl="0">
              <a:spcBef>
                <a:spcPts val="400"/>
              </a:spcBef>
              <a:spcAft>
                <a:spcPts val="0"/>
              </a:spcAft>
              <a:buClr>
                <a:schemeClr val="dk2"/>
              </a:buClr>
              <a:buSzPts val="2000"/>
              <a:buFont typeface="Arial"/>
              <a:buChar char="•"/>
              <a:defRPr sz="2000" b="1" i="0" u="none" strike="noStrike" cap="none">
                <a:solidFill>
                  <a:schemeClr val="lt2"/>
                </a:solidFill>
                <a:latin typeface="Arial"/>
                <a:ea typeface="Arial"/>
                <a:cs typeface="Arial"/>
                <a:sym typeface="Arial"/>
              </a:defRPr>
            </a:lvl1pPr>
            <a:lvl2pPr marL="914400" marR="0" lvl="1" indent="-285750" algn="l" rtl="0">
              <a:spcBef>
                <a:spcPts val="360"/>
              </a:spcBef>
              <a:spcAft>
                <a:spcPts val="0"/>
              </a:spcAft>
              <a:buClr>
                <a:schemeClr val="lt2"/>
              </a:buClr>
              <a:buSzPts val="900"/>
              <a:buFont typeface="Algerian"/>
              <a:buChar char="–"/>
              <a:defRPr sz="1800" b="1" i="0" u="none" strike="noStrike" cap="none">
                <a:solidFill>
                  <a:schemeClr val="lt2"/>
                </a:solidFill>
                <a:latin typeface="Arial"/>
                <a:ea typeface="Arial"/>
                <a:cs typeface="Arial"/>
                <a:sym typeface="Arial"/>
              </a:defRPr>
            </a:lvl2pPr>
            <a:lvl3pPr marL="1371600" marR="0" lvl="2" indent="-278892" algn="l" rtl="0">
              <a:spcBef>
                <a:spcPts val="360"/>
              </a:spcBef>
              <a:spcAft>
                <a:spcPts val="0"/>
              </a:spcAft>
              <a:buClr>
                <a:schemeClr val="dk2"/>
              </a:buClr>
              <a:buSzPts val="792"/>
              <a:buFont typeface="Noto Sans Symbols"/>
              <a:buChar char="●"/>
              <a:defRPr sz="1800" b="1" i="0" u="none" strike="noStrike" cap="none">
                <a:solidFill>
                  <a:schemeClr val="lt2"/>
                </a:solidFill>
                <a:latin typeface="Arial"/>
                <a:ea typeface="Arial"/>
                <a:cs typeface="Arial"/>
                <a:sym typeface="Arial"/>
              </a:defRPr>
            </a:lvl3pPr>
            <a:lvl4pPr marL="1828800" marR="0" lvl="3" indent="-228600" algn="l" rtl="0">
              <a:spcBef>
                <a:spcPts val="320"/>
              </a:spcBef>
              <a:spcAft>
                <a:spcPts val="0"/>
              </a:spcAft>
              <a:buSzPts val="1400"/>
              <a:buNone/>
              <a:defRPr sz="1600" b="1" i="0" u="none" strike="noStrike" cap="none">
                <a:solidFill>
                  <a:schemeClr val="lt2"/>
                </a:solidFill>
                <a:latin typeface="Arial"/>
                <a:ea typeface="Arial"/>
                <a:cs typeface="Arial"/>
                <a:sym typeface="Arial"/>
              </a:defRPr>
            </a:lvl4pPr>
            <a:lvl5pPr marL="2286000" marR="0" lvl="4"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5pPr>
            <a:lvl6pPr marL="2743200" marR="0" lvl="5"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6pPr>
            <a:lvl7pPr marL="3200400" marR="0" lvl="6"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7pPr>
            <a:lvl8pPr marL="3657600" marR="0" lvl="7"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8pPr>
            <a:lvl9pPr marL="4114800" marR="0" lvl="8"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9pPr>
          </a:lstStyle>
          <a:p>
            <a:endParaRPr/>
          </a:p>
        </p:txBody>
      </p:sp>
      <p:sp>
        <p:nvSpPr>
          <p:cNvPr id="47" name="Shape 47"/>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48" name="Shape 4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49" name="Shape 49"/>
          <p:cNvSpPr txBox="1">
            <a:spLocks noGrp="1"/>
          </p:cNvSpPr>
          <p:nvPr>
            <p:ph type="sldNum" idx="12"/>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Clr>
                <a:srgbClr val="000000"/>
              </a:buClr>
              <a:buSzPts val="2400"/>
              <a:buFont typeface="Times New Roman"/>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52" name="Shape 52"/>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35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7"/>
        <p:cNvGrpSpPr/>
        <p:nvPr/>
      </p:nvGrpSpPr>
      <p:grpSpPr>
        <a:xfrm>
          <a:off x="0" y="0"/>
          <a:ext cx="0" cy="0"/>
          <a:chOff x="0" y="0"/>
          <a:chExt cx="0" cy="0"/>
        </a:xfrm>
      </p:grpSpPr>
      <p:sp>
        <p:nvSpPr>
          <p:cNvPr id="68" name="Shape 68"/>
          <p:cNvSpPr txBox="1">
            <a:spLocks noGrp="1"/>
          </p:cNvSpPr>
          <p:nvPr>
            <p:ph type="sldNum" idx="12"/>
          </p:nvPr>
        </p:nvSpPr>
        <p:spPr>
          <a:xfrm>
            <a:off x="8556784" y="6333134"/>
            <a:ext cx="548700" cy="525000"/>
          </a:xfrm>
          <a:prstGeom prst="rect">
            <a:avLst/>
          </a:prstGeom>
        </p:spPr>
        <p:txBody>
          <a:bodyPr spcFirstLastPara="1" wrap="square" lIns="92150" tIns="46075" rIns="92150" bIns="46075" anchor="t" anchorCtr="0">
            <a:noAutofit/>
          </a:bodyPr>
          <a:lstStyle>
            <a:lvl1pPr lvl="0" rtl="0">
              <a:buNone/>
              <a:defRPr sz="1300">
                <a:latin typeface="Arial"/>
                <a:ea typeface="Arial"/>
                <a:cs typeface="Arial"/>
                <a:sym typeface="Arial"/>
              </a:defRPr>
            </a:lvl1pPr>
            <a:lvl2pPr lvl="1" rtl="0">
              <a:buNone/>
              <a:defRPr sz="1300">
                <a:latin typeface="Arial"/>
                <a:ea typeface="Arial"/>
                <a:cs typeface="Arial"/>
                <a:sym typeface="Arial"/>
              </a:defRPr>
            </a:lvl2pPr>
            <a:lvl3pPr lvl="2" rtl="0">
              <a:buNone/>
              <a:defRPr sz="1300">
                <a:latin typeface="Arial"/>
                <a:ea typeface="Arial"/>
                <a:cs typeface="Arial"/>
                <a:sym typeface="Arial"/>
              </a:defRPr>
            </a:lvl3pPr>
            <a:lvl4pPr lvl="3" rtl="0">
              <a:buNone/>
              <a:defRPr sz="1300">
                <a:latin typeface="Arial"/>
                <a:ea typeface="Arial"/>
                <a:cs typeface="Arial"/>
                <a:sym typeface="Arial"/>
              </a:defRPr>
            </a:lvl4pPr>
            <a:lvl5pPr lvl="4" rtl="0">
              <a:buNone/>
              <a:defRPr sz="1300">
                <a:latin typeface="Arial"/>
                <a:ea typeface="Arial"/>
                <a:cs typeface="Arial"/>
                <a:sym typeface="Arial"/>
              </a:defRPr>
            </a:lvl5pPr>
            <a:lvl6pPr lvl="5" rtl="0">
              <a:buNone/>
              <a:defRPr sz="1300">
                <a:latin typeface="Arial"/>
                <a:ea typeface="Arial"/>
                <a:cs typeface="Arial"/>
                <a:sym typeface="Arial"/>
              </a:defRPr>
            </a:lvl6pPr>
            <a:lvl7pPr lvl="6" rtl="0">
              <a:buNone/>
              <a:defRPr sz="1300">
                <a:latin typeface="Arial"/>
                <a:ea typeface="Arial"/>
                <a:cs typeface="Arial"/>
                <a:sym typeface="Arial"/>
              </a:defRPr>
            </a:lvl7pPr>
            <a:lvl8pPr lvl="7" rtl="0">
              <a:buNone/>
              <a:defRPr sz="1300">
                <a:latin typeface="Arial"/>
                <a:ea typeface="Arial"/>
                <a:cs typeface="Arial"/>
                <a:sym typeface="Arial"/>
              </a:defRPr>
            </a:lvl8pPr>
            <a:lvl9pPr lvl="8" rtl="0">
              <a:buNone/>
              <a:defRPr sz="1300">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219200" y="0"/>
            <a:ext cx="7924800" cy="609600"/>
          </a:xfrm>
          <a:prstGeom prst="rect">
            <a:avLst/>
          </a:prstGeom>
          <a:noFill/>
          <a:ln>
            <a:noFill/>
          </a:ln>
        </p:spPr>
        <p:txBody>
          <a:bodyPr spcFirstLastPara="1" wrap="square" lIns="91425" tIns="91425" rIns="91425" bIns="9142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71" name="Shape 71"/>
          <p:cNvSpPr txBox="1">
            <a:spLocks noGrp="1"/>
          </p:cNvSpPr>
          <p:nvPr>
            <p:ph type="body" idx="1"/>
          </p:nvPr>
        </p:nvSpPr>
        <p:spPr>
          <a:xfrm>
            <a:off x="203200" y="1371600"/>
            <a:ext cx="8712300" cy="4957800"/>
          </a:xfrm>
          <a:prstGeom prst="rect">
            <a:avLst/>
          </a:prstGeom>
          <a:noFill/>
          <a:ln>
            <a:noFill/>
          </a:ln>
        </p:spPr>
        <p:txBody>
          <a:bodyPr spcFirstLastPara="1" wrap="square" lIns="91425" tIns="91425" rIns="91425" bIns="91425" anchor="t" anchorCtr="0"/>
          <a:lstStyle>
            <a:lvl1pPr marL="457200" marR="0" lvl="0" indent="-355600" algn="l" rtl="0">
              <a:lnSpc>
                <a:spcPct val="81000"/>
              </a:lnSpc>
              <a:spcBef>
                <a:spcPts val="600"/>
              </a:spcBef>
              <a:spcAft>
                <a:spcPts val="0"/>
              </a:spcAft>
              <a:buClr>
                <a:srgbClr val="000000"/>
              </a:buClr>
              <a:buSzPts val="2000"/>
              <a:buFont typeface="Arial"/>
              <a:buChar char="•"/>
              <a:defRPr sz="2000" b="1" i="0" u="none" strike="noStrike" cap="none">
                <a:solidFill>
                  <a:srgbClr val="000000"/>
                </a:solidFill>
                <a:latin typeface="Arial"/>
                <a:ea typeface="Arial"/>
                <a:cs typeface="Arial"/>
                <a:sym typeface="Arial"/>
              </a:defRPr>
            </a:lvl1pPr>
            <a:lvl2pPr marL="914400" marR="0" lvl="1" indent="-342900" algn="l" rtl="0">
              <a:lnSpc>
                <a:spcPct val="81000"/>
              </a:lnSpc>
              <a:spcBef>
                <a:spcPts val="500"/>
              </a:spcBef>
              <a:spcAft>
                <a:spcPts val="0"/>
              </a:spcAft>
              <a:buClr>
                <a:srgbClr val="000000"/>
              </a:buClr>
              <a:buSzPts val="1800"/>
              <a:buFont typeface="Algerian"/>
              <a:buChar char="–"/>
              <a:defRPr sz="1800" b="0" i="0" u="none" strike="noStrike" cap="none">
                <a:solidFill>
                  <a:srgbClr val="000000"/>
                </a:solidFill>
                <a:latin typeface="Arial"/>
                <a:ea typeface="Arial"/>
                <a:cs typeface="Arial"/>
                <a:sym typeface="Arial"/>
              </a:defRPr>
            </a:lvl2pPr>
            <a:lvl3pPr marL="1371600" marR="0" lvl="2" indent="-342900" algn="l" rtl="0">
              <a:lnSpc>
                <a:spcPct val="81000"/>
              </a:lnSpc>
              <a:spcBef>
                <a:spcPts val="45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Font typeface="Arial"/>
              <a:buChar char="●"/>
              <a:defRPr sz="1600" b="1" i="0" u="none" strike="noStrike" cap="none">
                <a:solidFill>
                  <a:srgbClr val="000000"/>
                </a:solidFill>
                <a:latin typeface="Arial"/>
                <a:ea typeface="Arial"/>
                <a:cs typeface="Arial"/>
                <a:sym typeface="Arial"/>
              </a:defRPr>
            </a:lvl4pPr>
            <a:lvl5pPr marL="2286000" marR="0" lvl="4"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5pPr>
            <a:lvl6pPr marL="2743200" marR="0" lvl="5"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6pPr>
            <a:lvl7pPr marL="3200400" marR="0" lvl="6"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7pPr>
            <a:lvl8pPr marL="3657600" marR="0" lvl="7"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8pPr>
            <a:lvl9pPr marL="4114800" marR="0" lvl="8"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73" name="Shape 73"/>
          <p:cNvSpPr txBox="1">
            <a:spLocks noGrp="1"/>
          </p:cNvSpPr>
          <p:nvPr>
            <p:ph type="ftr" idx="11"/>
          </p:nvPr>
        </p:nvSpPr>
        <p:spPr>
          <a:xfrm>
            <a:off x="3124200" y="6248400"/>
            <a:ext cx="2890800" cy="45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74" name="Shape 74"/>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03200" y="1219200"/>
            <a:ext cx="8712300" cy="5110200"/>
          </a:xfrm>
          <a:prstGeom prst="rect">
            <a:avLst/>
          </a:prstGeom>
          <a:noFill/>
          <a:ln>
            <a:noFill/>
          </a:ln>
        </p:spPr>
        <p:txBody>
          <a:bodyPr spcFirstLastPara="1" wrap="square" lIns="91425" tIns="45700" rIns="91425" bIns="45700" anchor="t" anchorCtr="0"/>
          <a:lstStyle>
            <a:lvl1pPr marL="457200" marR="0" lvl="0" indent="-381000" algn="l" rtl="0">
              <a:lnSpc>
                <a:spcPct val="81000"/>
              </a:lnSpc>
              <a:spcBef>
                <a:spcPts val="6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1pPr>
            <a:lvl2pPr marL="914400" marR="0" lvl="1" indent="-355600" algn="l" rtl="0">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Char char="●"/>
              <a:defRPr sz="1500" i="0" u="none" strike="noStrike" cap="none">
                <a:solidFill>
                  <a:srgbClr val="000000"/>
                </a:solidFill>
              </a:defRPr>
            </a:lvl4pPr>
            <a:lvl5pPr marL="2286000" marR="0" lvl="4" indent="-250825" algn="l" rtl="0">
              <a:lnSpc>
                <a:spcPct val="81000"/>
              </a:lnSpc>
              <a:spcBef>
                <a:spcPts val="350"/>
              </a:spcBef>
              <a:spcAft>
                <a:spcPts val="0"/>
              </a:spcAft>
              <a:buClr>
                <a:srgbClr val="000000"/>
              </a:buClr>
              <a:buSzPts val="350"/>
              <a:buChar char="●"/>
              <a:defRPr sz="1400" i="0" u="none" strike="noStrike" cap="none">
                <a:solidFill>
                  <a:srgbClr val="000000"/>
                </a:solidFill>
              </a:defRPr>
            </a:lvl5pPr>
            <a:lvl6pPr marL="2743200" marR="0" lvl="5" indent="-250825" algn="l" rtl="0">
              <a:lnSpc>
                <a:spcPct val="81000"/>
              </a:lnSpc>
              <a:spcBef>
                <a:spcPts val="350"/>
              </a:spcBef>
              <a:spcAft>
                <a:spcPts val="0"/>
              </a:spcAft>
              <a:buClr>
                <a:srgbClr val="000000"/>
              </a:buClr>
              <a:buSzPts val="350"/>
              <a:buChar char="●"/>
              <a:defRPr sz="1300" i="0" u="none" strike="noStrike" cap="none">
                <a:solidFill>
                  <a:srgbClr val="000000"/>
                </a:solidFill>
              </a:defRPr>
            </a:lvl6pPr>
            <a:lvl7pPr marL="3200400" marR="0" lvl="6" indent="-250825" algn="l" rtl="0">
              <a:lnSpc>
                <a:spcPct val="81000"/>
              </a:lnSpc>
              <a:spcBef>
                <a:spcPts val="350"/>
              </a:spcBef>
              <a:spcAft>
                <a:spcPts val="0"/>
              </a:spcAft>
              <a:buClr>
                <a:srgbClr val="000000"/>
              </a:buClr>
              <a:buSzPts val="350"/>
              <a:buChar char="●"/>
              <a:defRPr sz="1200" i="0" u="none" strike="noStrike" cap="none">
                <a:solidFill>
                  <a:srgbClr val="000000"/>
                </a:solidFill>
              </a:defRPr>
            </a:lvl7pPr>
            <a:lvl8pPr marL="3657600" marR="0" lvl="7" indent="-250825" algn="l" rtl="0">
              <a:lnSpc>
                <a:spcPct val="81000"/>
              </a:lnSpc>
              <a:spcBef>
                <a:spcPts val="350"/>
              </a:spcBef>
              <a:spcAft>
                <a:spcPts val="0"/>
              </a:spcAft>
              <a:buClr>
                <a:srgbClr val="000000"/>
              </a:buClr>
              <a:buSzPts val="350"/>
              <a:buChar char="●"/>
              <a:defRPr sz="1100" i="0" u="none" strike="noStrike" cap="none">
                <a:solidFill>
                  <a:srgbClr val="000000"/>
                </a:solidFill>
              </a:defRPr>
            </a:lvl8pPr>
            <a:lvl9pPr marL="4114800" marR="0" lvl="8" indent="-250825" algn="l" rtl="0">
              <a:lnSpc>
                <a:spcPct val="81000"/>
              </a:lnSpc>
              <a:spcBef>
                <a:spcPts val="350"/>
              </a:spcBef>
              <a:spcAft>
                <a:spcPts val="0"/>
              </a:spcAft>
              <a:buClr>
                <a:srgbClr val="000000"/>
              </a:buClr>
              <a:buSzPts val="350"/>
              <a:buChar char="●"/>
              <a:defRPr sz="1000" i="0" u="none" strike="noStrike" cap="none">
                <a:solidFill>
                  <a:srgbClr val="000000"/>
                </a:solidFill>
              </a:defRPr>
            </a:lvl9pPr>
          </a:lstStyle>
          <a:p>
            <a:endParaRPr/>
          </a:p>
        </p:txBody>
      </p:sp>
      <p:sp>
        <p:nvSpPr>
          <p:cNvPr id="7" name="Shape 7"/>
          <p:cNvSpPr txBox="1">
            <a:spLocks noGrp="1"/>
          </p:cNvSpPr>
          <p:nvPr>
            <p:ph type="sldNum" idx="12"/>
          </p:nvPr>
        </p:nvSpPr>
        <p:spPr>
          <a:xfrm>
            <a:off x="8595308" y="6419772"/>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8" name="Shape 8"/>
          <p:cNvSpPr txBox="1">
            <a:spLocks noGrp="1"/>
          </p:cNvSpPr>
          <p:nvPr>
            <p:ph type="dt" idx="10"/>
          </p:nvPr>
        </p:nvSpPr>
        <p:spPr>
          <a:xfrm>
            <a:off x="685800" y="6248400"/>
            <a:ext cx="1900200" cy="452400"/>
          </a:xfrm>
          <a:prstGeom prst="rect">
            <a:avLst/>
          </a:prstGeom>
          <a:noFill/>
          <a:ln>
            <a:noFill/>
          </a:ln>
        </p:spPr>
        <p:txBody>
          <a:bodyPr spcFirstLastPara="1" wrap="square" lIns="92150" tIns="46075" rIns="92150" bIns="46075" anchor="ctr" anchorCtr="0"/>
          <a:lstStyle>
            <a:lvl1pPr marR="0" lvl="0" algn="l" rtl="0">
              <a:lnSpc>
                <a:spcPct val="100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9" name="Shape 9"/>
          <p:cNvSpPr txBox="1">
            <a:spLocks noGrp="1"/>
          </p:cNvSpPr>
          <p:nvPr>
            <p:ph type="ftr" idx="11"/>
          </p:nvPr>
        </p:nvSpPr>
        <p:spPr>
          <a:xfrm>
            <a:off x="3124200" y="6248400"/>
            <a:ext cx="2890800" cy="452400"/>
          </a:xfrm>
          <a:prstGeom prst="rect">
            <a:avLst/>
          </a:prstGeom>
          <a:noFill/>
          <a:ln>
            <a:noFill/>
          </a:ln>
        </p:spPr>
        <p:txBody>
          <a:bodyPr spcFirstLastPara="1" wrap="square" lIns="92150" tIns="46075" rIns="92150" bIns="46075" anchor="ctr" anchorCtr="0"/>
          <a:lstStyle>
            <a:lvl1pPr marR="0" lvl="0" algn="ctr" rtl="0">
              <a:lnSpc>
                <a:spcPct val="100000"/>
              </a:lnSpc>
              <a:spcBef>
                <a:spcPts val="0"/>
              </a:spcBef>
              <a:spcAft>
                <a:spcPts val="0"/>
              </a:spcAft>
              <a:buClr>
                <a:srgbClr val="000000"/>
              </a:buClr>
              <a:buSzPts val="1400"/>
              <a:buFont typeface="Times New Roman"/>
              <a:buNone/>
              <a:defRPr sz="1400">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10" name="Shape 10"/>
          <p:cNvSpPr txBox="1">
            <a:spLocks noGrp="1"/>
          </p:cNvSpPr>
          <p:nvPr>
            <p:ph type="title"/>
          </p:nvPr>
        </p:nvSpPr>
        <p:spPr>
          <a:xfrm>
            <a:off x="1727200" y="0"/>
            <a:ext cx="7112100" cy="609600"/>
          </a:xfrm>
          <a:prstGeom prst="rect">
            <a:avLst/>
          </a:prstGeom>
          <a:noFill/>
          <a:ln>
            <a:noFill/>
          </a:ln>
        </p:spPr>
        <p:txBody>
          <a:bodyPr spcFirstLastPara="1" wrap="square" lIns="92150" tIns="46075" rIns="92150" bIns="4607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11" name="Shape 11"/>
          <p:cNvSpPr/>
          <p:nvPr/>
        </p:nvSpPr>
        <p:spPr>
          <a:xfrm>
            <a:off x="304800" y="625475"/>
            <a:ext cx="8666100" cy="61800"/>
          </a:xfrm>
          <a:prstGeom prst="rect">
            <a:avLst/>
          </a:prstGeom>
          <a:gradFill>
            <a:gsLst>
              <a:gs pos="0">
                <a:srgbClr val="FFFFFF"/>
              </a:gs>
              <a:gs pos="100000">
                <a:srgbClr val="000000"/>
              </a:gs>
            </a:gsLst>
            <a:lin ang="10800025" scaled="0"/>
          </a:grad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400" dirty="0">
              <a:solidFill>
                <a:srgbClr val="FFFFFF"/>
              </a:solidFill>
              <a:latin typeface="Arial"/>
              <a:ea typeface="Arial"/>
              <a:cs typeface="Arial"/>
              <a:sym typeface="Arial"/>
            </a:endParaRPr>
          </a:p>
        </p:txBody>
      </p:sp>
      <p:pic>
        <p:nvPicPr>
          <p:cNvPr id="12" name="Shape 12"/>
          <p:cNvPicPr preferRelativeResize="0"/>
          <p:nvPr/>
        </p:nvPicPr>
        <p:blipFill rotWithShape="1">
          <a:blip r:embed="rId7">
            <a:alphaModFix/>
          </a:blip>
          <a:srcRect/>
          <a:stretch/>
        </p:blipFill>
        <p:spPr>
          <a:xfrm>
            <a:off x="114300" y="117475"/>
            <a:ext cx="1101725" cy="1101725"/>
          </a:xfrm>
          <a:prstGeom prst="rect">
            <a:avLst/>
          </a:prstGeom>
          <a:noFill/>
          <a:ln>
            <a:noFill/>
          </a:ln>
        </p:spPr>
      </p:pic>
      <p:sp>
        <p:nvSpPr>
          <p:cNvPr id="13" name="Shape 13"/>
          <p:cNvSpPr/>
          <p:nvPr/>
        </p:nvSpPr>
        <p:spPr>
          <a:xfrm>
            <a:off x="1149350" y="625475"/>
            <a:ext cx="5073600" cy="3666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708BFE"/>
              </a:buClr>
              <a:buSzPts val="1800"/>
              <a:buFont typeface="Arial"/>
              <a:buNone/>
            </a:pPr>
            <a:r>
              <a:rPr lang="en" sz="1800" b="1" i="0" u="none" strike="noStrike" cap="none">
                <a:solidFill>
                  <a:srgbClr val="708BFE"/>
                </a:solidFill>
                <a:latin typeface="Arial"/>
                <a:ea typeface="Arial"/>
                <a:cs typeface="Arial"/>
                <a:sym typeface="Arial"/>
              </a:rPr>
              <a:t> </a:t>
            </a:r>
            <a:r>
              <a:rPr lang="en" sz="1400" b="1" i="1" u="none" strike="noStrike" cap="none">
                <a:solidFill>
                  <a:srgbClr val="708BFE"/>
                </a:solidFill>
                <a:latin typeface="Arial"/>
                <a:ea typeface="Arial"/>
                <a:cs typeface="Arial"/>
                <a:sym typeface="Arial"/>
              </a:rPr>
              <a:t>Secretary of Defense Corporate Fellows</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Shape 34"/>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35" name="Shape 3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37" name="Shape 37"/>
          <p:cNvSpPr txBox="1">
            <a:spLocks noGrp="1"/>
          </p:cNvSpPr>
          <p:nvPr>
            <p:ph type="title"/>
          </p:nvPr>
        </p:nvSpPr>
        <p:spPr>
          <a:xfrm>
            <a:off x="1727200" y="-273050"/>
            <a:ext cx="7810500" cy="12255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38" name="Shape 38"/>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Tahoma"/>
              <a:ea typeface="Tahoma"/>
              <a:cs typeface="Tahoma"/>
              <a:sym typeface="Tahoma"/>
            </a:endParaRPr>
          </a:p>
        </p:txBody>
      </p:sp>
      <p:sp>
        <p:nvSpPr>
          <p:cNvPr id="39" name="Shape 39"/>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Tahoma"/>
              <a:ea typeface="Tahoma"/>
              <a:cs typeface="Tahoma"/>
              <a:sym typeface="Tahoma"/>
            </a:endParaRPr>
          </a:p>
        </p:txBody>
      </p:sp>
      <p:sp>
        <p:nvSpPr>
          <p:cNvPr id="40" name="Shape 40"/>
          <p:cNvSpPr txBox="1">
            <a:spLocks noGrp="1"/>
          </p:cNvSpPr>
          <p:nvPr>
            <p:ph type="body" idx="1"/>
          </p:nvPr>
        </p:nvSpPr>
        <p:spPr>
          <a:xfrm>
            <a:off x="203200" y="1539875"/>
            <a:ext cx="8940900" cy="4789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lt2"/>
                </a:solidFill>
                <a:latin typeface="Arial"/>
                <a:ea typeface="Arial"/>
                <a:cs typeface="Arial"/>
                <a:sym typeface="Arial"/>
              </a:defRPr>
            </a:lvl1pPr>
            <a:lvl2pPr marL="914400" marR="0" lvl="1" indent="-292100" algn="l" rtl="0">
              <a:spcBef>
                <a:spcPts val="400"/>
              </a:spcBef>
              <a:spcAft>
                <a:spcPts val="0"/>
              </a:spcAft>
              <a:buClr>
                <a:schemeClr val="lt2"/>
              </a:buClr>
              <a:buSzPts val="1000"/>
              <a:buFont typeface="Algerian"/>
              <a:buChar char="–"/>
              <a:defRPr sz="2000" b="1" i="0" u="none" strike="noStrike" cap="none">
                <a:solidFill>
                  <a:schemeClr val="lt2"/>
                </a:solidFill>
                <a:latin typeface="Arial"/>
                <a:ea typeface="Arial"/>
                <a:cs typeface="Arial"/>
                <a:sym typeface="Arial"/>
              </a:defRPr>
            </a:lvl2pPr>
            <a:lvl3pPr marL="1371600" marR="0" lvl="2" indent="-278892" algn="l" rtl="0">
              <a:spcBef>
                <a:spcPts val="360"/>
              </a:spcBef>
              <a:spcAft>
                <a:spcPts val="0"/>
              </a:spcAft>
              <a:buClr>
                <a:schemeClr val="dk2"/>
              </a:buClr>
              <a:buSzPts val="792"/>
              <a:buFont typeface="Noto Sans Symbols"/>
              <a:buChar char="●"/>
              <a:defRPr sz="1800" b="1" i="0" u="none" strike="noStrike" cap="none">
                <a:solidFill>
                  <a:schemeClr val="lt2"/>
                </a:solidFill>
                <a:latin typeface="Arial"/>
                <a:ea typeface="Arial"/>
                <a:cs typeface="Arial"/>
                <a:sym typeface="Arial"/>
              </a:defRPr>
            </a:lvl3pPr>
            <a:lvl4pPr marL="1828800" marR="0" lvl="3" indent="-228600" algn="l" rtl="0">
              <a:spcBef>
                <a:spcPts val="320"/>
              </a:spcBef>
              <a:spcAft>
                <a:spcPts val="0"/>
              </a:spcAft>
              <a:buSzPts val="1400"/>
              <a:buNone/>
              <a:defRPr sz="1600" b="1" i="0" u="none" strike="noStrike" cap="none">
                <a:solidFill>
                  <a:schemeClr val="lt2"/>
                </a:solidFill>
                <a:latin typeface="Arial"/>
                <a:ea typeface="Arial"/>
                <a:cs typeface="Arial"/>
                <a:sym typeface="Arial"/>
              </a:defRPr>
            </a:lvl4pPr>
            <a:lvl5pPr marL="2286000" marR="0" lvl="4"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5pPr>
            <a:lvl6pPr marL="2743200" marR="0" lvl="5"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6pPr>
            <a:lvl7pPr marL="3200400" marR="0" lvl="6"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7pPr>
            <a:lvl8pPr marL="3657600" marR="0" lvl="7"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8pPr>
            <a:lvl9pPr marL="4114800" marR="0" lvl="8"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9pPr>
          </a:lstStyle>
          <a:p>
            <a:endParaRPr/>
          </a:p>
        </p:txBody>
      </p:sp>
      <p:sp>
        <p:nvSpPr>
          <p:cNvPr id="41" name="Shape 41"/>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Tahoma"/>
              <a:ea typeface="Tahoma"/>
              <a:cs typeface="Tahoma"/>
              <a:sym typeface="Tahoma"/>
            </a:endParaRPr>
          </a:p>
        </p:txBody>
      </p:sp>
      <p:sp>
        <p:nvSpPr>
          <p:cNvPr id="42" name="Shape 42"/>
          <p:cNvSpPr/>
          <p:nvPr/>
        </p:nvSpPr>
        <p:spPr>
          <a:xfrm>
            <a:off x="1149350" y="625475"/>
            <a:ext cx="5073600" cy="3666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rgbClr val="708BFE"/>
              </a:buClr>
              <a:buSzPts val="1800"/>
              <a:buFont typeface="Times New Roman"/>
              <a:buNone/>
            </a:pPr>
            <a:r>
              <a:rPr lang="en" sz="1800" b="1" i="0" u="none" strike="noStrike" cap="none">
                <a:solidFill>
                  <a:srgbClr val="708BFE"/>
                </a:solidFill>
                <a:latin typeface="Arial"/>
                <a:ea typeface="Arial"/>
                <a:cs typeface="Arial"/>
                <a:sym typeface="Arial"/>
              </a:rPr>
              <a:t> </a:t>
            </a:r>
            <a:r>
              <a:rPr lang="en" sz="1400" b="1" i="1" u="none" strike="noStrike" cap="none">
                <a:solidFill>
                  <a:srgbClr val="708BFE"/>
                </a:solidFill>
                <a:latin typeface="Arial"/>
                <a:ea typeface="Arial"/>
                <a:cs typeface="Arial"/>
                <a:sym typeface="Arial"/>
              </a:rPr>
              <a:t>Secretary of Defense Executive Fellows</a:t>
            </a:r>
            <a:endParaRPr dirty="0"/>
          </a:p>
        </p:txBody>
      </p:sp>
      <p:pic>
        <p:nvPicPr>
          <p:cNvPr id="43" name="Shape 43" descr="http://www.af.mil/shared/media/ggallery/hires/AFG-071024-003.jpg"/>
          <p:cNvPicPr preferRelativeResize="0"/>
          <p:nvPr/>
        </p:nvPicPr>
        <p:blipFill rotWithShape="1">
          <a:blip r:embed="rId4">
            <a:alphaModFix/>
          </a:blip>
          <a:srcRect/>
          <a:stretch/>
        </p:blipFill>
        <p:spPr>
          <a:xfrm>
            <a:off x="103188" y="157163"/>
            <a:ext cx="1071562" cy="1073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685800" y="6248400"/>
            <a:ext cx="1900200" cy="452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55" name="Shape 55"/>
          <p:cNvSpPr txBox="1">
            <a:spLocks noGrp="1"/>
          </p:cNvSpPr>
          <p:nvPr>
            <p:ph type="ftr" idx="11"/>
          </p:nvPr>
        </p:nvSpPr>
        <p:spPr>
          <a:xfrm>
            <a:off x="3124200" y="6248400"/>
            <a:ext cx="2890800" cy="452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56" name="Shape 56"/>
          <p:cNvSpPr txBox="1">
            <a:spLocks noGrp="1"/>
          </p:cNvSpPr>
          <p:nvPr>
            <p:ph type="sldNum" idx="12"/>
          </p:nvPr>
        </p:nvSpPr>
        <p:spPr>
          <a:xfrm>
            <a:off x="6896100" y="6362700"/>
            <a:ext cx="1900200" cy="455700"/>
          </a:xfrm>
          <a:prstGeom prst="rect">
            <a:avLst/>
          </a:prstGeom>
          <a:noFill/>
          <a:ln>
            <a:noFill/>
          </a:ln>
        </p:spPr>
        <p:txBody>
          <a:bodyPr spcFirstLastPara="1" wrap="square" lIns="92150" tIns="46075" rIns="92150" bIns="46075" anchor="ctr" anchorCtr="0">
            <a:noAutofit/>
          </a:bodyPr>
          <a:lstStyle>
            <a:lvl1pPr marL="0" marR="0" lvl="0"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57" name="Shape 57"/>
          <p:cNvSpPr txBox="1">
            <a:spLocks noGrp="1"/>
          </p:cNvSpPr>
          <p:nvPr>
            <p:ph type="title"/>
          </p:nvPr>
        </p:nvSpPr>
        <p:spPr>
          <a:xfrm>
            <a:off x="1727200" y="0"/>
            <a:ext cx="7112100" cy="609600"/>
          </a:xfrm>
          <a:prstGeom prst="rect">
            <a:avLst/>
          </a:prstGeom>
          <a:noFill/>
          <a:ln>
            <a:noFill/>
          </a:ln>
        </p:spPr>
        <p:txBody>
          <a:bodyPr spcFirstLastPara="1" wrap="square" lIns="91425" tIns="91425" rIns="91425" bIns="91425" anchor="ctr" anchorCtr="1"/>
          <a:lstStyle>
            <a:lvl1pPr marR="0" lvl="0"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1pPr>
            <a:lvl2pPr marR="0" lvl="1"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2pPr>
            <a:lvl3pPr marR="0" lvl="2"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3pPr>
            <a:lvl4pPr marR="0" lvl="3"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4pPr>
            <a:lvl5pPr marR="0" lvl="4" algn="ctr" rtl="0">
              <a:lnSpc>
                <a:spcPct val="81000"/>
              </a:lnSpc>
              <a:spcBef>
                <a:spcPts val="0"/>
              </a:spcBef>
              <a:spcAft>
                <a:spcPts val="0"/>
              </a:spcAft>
              <a:buSzPts val="1400"/>
              <a:buNone/>
              <a:defRPr sz="3200" b="1" i="1"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6pPr>
            <a:lvl7pPr marR="0" lvl="6"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7pPr>
            <a:lvl8pPr marR="0" lvl="7"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8pPr>
            <a:lvl9pPr marR="0" lvl="8" algn="l" rtl="0">
              <a:spcBef>
                <a:spcPts val="0"/>
              </a:spcBef>
              <a:spcAft>
                <a:spcPts val="0"/>
              </a:spcAft>
              <a:buSzPts val="1400"/>
              <a:buNone/>
              <a:defRPr sz="4400" b="0" i="0" u="none" strike="noStrike" cap="none">
                <a:solidFill>
                  <a:srgbClr val="000000"/>
                </a:solidFill>
                <a:latin typeface="Times New Roman"/>
                <a:ea typeface="Times New Roman"/>
                <a:cs typeface="Times New Roman"/>
                <a:sym typeface="Times New Roman"/>
              </a:defRPr>
            </a:lvl9pPr>
          </a:lstStyle>
          <a:p>
            <a:endParaRPr/>
          </a:p>
        </p:txBody>
      </p:sp>
      <p:sp>
        <p:nvSpPr>
          <p:cNvPr id="58" name="Shape 58"/>
          <p:cNvSpPr/>
          <p:nvPr/>
        </p:nvSpPr>
        <p:spPr>
          <a:xfrm>
            <a:off x="304800" y="625475"/>
            <a:ext cx="8666100" cy="61800"/>
          </a:xfrm>
          <a:prstGeom prst="rect">
            <a:avLst/>
          </a:prstGeom>
          <a:gradFill>
            <a:gsLst>
              <a:gs pos="0">
                <a:srgbClr val="FFFFFF"/>
              </a:gs>
              <a:gs pos="100000">
                <a:srgbClr val="000000"/>
              </a:gs>
            </a:gsLst>
            <a:lin ang="10800025" scaled="0"/>
          </a:grad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400" b="0" i="0" u="none" strike="noStrike" cap="none" dirty="0">
              <a:solidFill>
                <a:srgbClr val="FFFFFF"/>
              </a:solidFill>
              <a:latin typeface="Arial"/>
              <a:ea typeface="Arial"/>
              <a:cs typeface="Arial"/>
              <a:sym typeface="Arial"/>
            </a:endParaRPr>
          </a:p>
        </p:txBody>
      </p:sp>
      <p:pic>
        <p:nvPicPr>
          <p:cNvPr id="59" name="Shape 59"/>
          <p:cNvPicPr preferRelativeResize="0"/>
          <p:nvPr/>
        </p:nvPicPr>
        <p:blipFill rotWithShape="1">
          <a:blip r:embed="rId6">
            <a:alphaModFix/>
          </a:blip>
          <a:srcRect/>
          <a:stretch/>
        </p:blipFill>
        <p:spPr>
          <a:xfrm>
            <a:off x="114300" y="117475"/>
            <a:ext cx="1101725" cy="1101725"/>
          </a:xfrm>
          <a:prstGeom prst="rect">
            <a:avLst/>
          </a:prstGeom>
          <a:noFill/>
          <a:ln>
            <a:noFill/>
          </a:ln>
        </p:spPr>
      </p:pic>
      <p:sp>
        <p:nvSpPr>
          <p:cNvPr id="60" name="Shape 60"/>
          <p:cNvSpPr/>
          <p:nvPr/>
        </p:nvSpPr>
        <p:spPr>
          <a:xfrm>
            <a:off x="304800" y="625475"/>
            <a:ext cx="8666100" cy="61800"/>
          </a:xfrm>
          <a:prstGeom prst="rect">
            <a:avLst/>
          </a:prstGeom>
          <a:gradFill>
            <a:gsLst>
              <a:gs pos="0">
                <a:srgbClr val="FFFFFF"/>
              </a:gs>
              <a:gs pos="100000">
                <a:srgbClr val="000000"/>
              </a:gs>
            </a:gsLst>
            <a:lin ang="10800025" scaled="0"/>
          </a:grad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400" b="0" i="0" u="none" strike="noStrike" cap="none" dirty="0">
              <a:solidFill>
                <a:srgbClr val="FFFFFF"/>
              </a:solidFill>
              <a:latin typeface="Arial"/>
              <a:ea typeface="Arial"/>
              <a:cs typeface="Arial"/>
              <a:sym typeface="Arial"/>
            </a:endParaRPr>
          </a:p>
        </p:txBody>
      </p:sp>
      <p:pic>
        <p:nvPicPr>
          <p:cNvPr id="61" name="Shape 61"/>
          <p:cNvPicPr preferRelativeResize="0"/>
          <p:nvPr/>
        </p:nvPicPr>
        <p:blipFill rotWithShape="1">
          <a:blip r:embed="rId6">
            <a:alphaModFix/>
          </a:blip>
          <a:srcRect/>
          <a:stretch/>
        </p:blipFill>
        <p:spPr>
          <a:xfrm>
            <a:off x="114300" y="117475"/>
            <a:ext cx="1101725" cy="1101725"/>
          </a:xfrm>
          <a:prstGeom prst="rect">
            <a:avLst/>
          </a:prstGeom>
          <a:noFill/>
          <a:ln>
            <a:noFill/>
          </a:ln>
        </p:spPr>
      </p:pic>
      <p:sp>
        <p:nvSpPr>
          <p:cNvPr id="62" name="Shape 62"/>
          <p:cNvSpPr/>
          <p:nvPr/>
        </p:nvSpPr>
        <p:spPr>
          <a:xfrm>
            <a:off x="304800" y="625475"/>
            <a:ext cx="8666100" cy="61800"/>
          </a:xfrm>
          <a:prstGeom prst="rect">
            <a:avLst/>
          </a:prstGeom>
          <a:gradFill>
            <a:gsLst>
              <a:gs pos="0">
                <a:srgbClr val="FFFFFF"/>
              </a:gs>
              <a:gs pos="100000">
                <a:srgbClr val="000000"/>
              </a:gs>
            </a:gsLst>
            <a:lin ang="10800025" scaled="0"/>
          </a:grad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400" b="0" i="0" u="none" strike="noStrike" cap="none" dirty="0">
              <a:solidFill>
                <a:srgbClr val="FFFFFF"/>
              </a:solidFill>
              <a:latin typeface="Arial"/>
              <a:ea typeface="Arial"/>
              <a:cs typeface="Arial"/>
              <a:sym typeface="Arial"/>
            </a:endParaRPr>
          </a:p>
        </p:txBody>
      </p:sp>
      <p:pic>
        <p:nvPicPr>
          <p:cNvPr id="63" name="Shape 63"/>
          <p:cNvPicPr preferRelativeResize="0"/>
          <p:nvPr/>
        </p:nvPicPr>
        <p:blipFill rotWithShape="1">
          <a:blip r:embed="rId6">
            <a:alphaModFix/>
          </a:blip>
          <a:srcRect/>
          <a:stretch/>
        </p:blipFill>
        <p:spPr>
          <a:xfrm>
            <a:off x="114300" y="117475"/>
            <a:ext cx="1101725" cy="1101725"/>
          </a:xfrm>
          <a:prstGeom prst="rect">
            <a:avLst/>
          </a:prstGeom>
          <a:noFill/>
          <a:ln>
            <a:noFill/>
          </a:ln>
        </p:spPr>
      </p:pic>
      <p:sp>
        <p:nvSpPr>
          <p:cNvPr id="64" name="Shape 64"/>
          <p:cNvSpPr/>
          <p:nvPr/>
        </p:nvSpPr>
        <p:spPr>
          <a:xfrm>
            <a:off x="1149350" y="625475"/>
            <a:ext cx="5073600" cy="366600"/>
          </a:xfrm>
          <a:prstGeom prst="rect">
            <a:avLst/>
          </a:prstGeom>
          <a:noFill/>
          <a:ln>
            <a:noFill/>
          </a:ln>
        </p:spPr>
        <p:txBody>
          <a:bodyPr spcFirstLastPara="1" wrap="square" lIns="92150" tIns="46075" rIns="92150" bIns="46075" anchor="t" anchorCtr="0">
            <a:noAutofit/>
          </a:bodyPr>
          <a:lstStyle/>
          <a:p>
            <a:pPr marL="0" marR="0" lvl="0" indent="0" algn="l" rtl="0">
              <a:lnSpc>
                <a:spcPct val="100000"/>
              </a:lnSpc>
              <a:spcBef>
                <a:spcPts val="0"/>
              </a:spcBef>
              <a:spcAft>
                <a:spcPts val="0"/>
              </a:spcAft>
              <a:buClr>
                <a:srgbClr val="708BFE"/>
              </a:buClr>
              <a:buSzPts val="1800"/>
              <a:buFont typeface="Arial"/>
              <a:buNone/>
            </a:pPr>
            <a:r>
              <a:rPr lang="en" sz="1800" b="1" i="0" u="none" strike="noStrike" cap="none">
                <a:solidFill>
                  <a:srgbClr val="708BFE"/>
                </a:solidFill>
                <a:latin typeface="Arial"/>
                <a:ea typeface="Arial"/>
                <a:cs typeface="Arial"/>
                <a:sym typeface="Arial"/>
              </a:rPr>
              <a:t> </a:t>
            </a:r>
            <a:r>
              <a:rPr lang="en" sz="1400" b="1" i="1" u="none" strike="noStrike" cap="none">
                <a:solidFill>
                  <a:srgbClr val="708BFE"/>
                </a:solidFill>
                <a:latin typeface="Arial"/>
                <a:ea typeface="Arial"/>
                <a:cs typeface="Arial"/>
                <a:sym typeface="Arial"/>
              </a:rPr>
              <a:t>Secretary of Defense Executive Fellows</a:t>
            </a:r>
            <a:endParaRPr dirty="0"/>
          </a:p>
        </p:txBody>
      </p:sp>
      <p:sp>
        <p:nvSpPr>
          <p:cNvPr id="65" name="Shape 65"/>
          <p:cNvSpPr/>
          <p:nvPr/>
        </p:nvSpPr>
        <p:spPr>
          <a:xfrm>
            <a:off x="1524000" y="1397000"/>
            <a:ext cx="6096000" cy="4064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None/>
            </a:pPr>
            <a:endParaRPr sz="2400" b="0" i="0" u="none" strike="noStrike" cap="none" dirty="0">
              <a:solidFill>
                <a:srgbClr val="FFFFFF"/>
              </a:solidFill>
              <a:latin typeface="Arial"/>
              <a:ea typeface="Arial"/>
              <a:cs typeface="Arial"/>
              <a:sym typeface="Arial"/>
            </a:endParaRPr>
          </a:p>
        </p:txBody>
      </p:sp>
      <p:sp>
        <p:nvSpPr>
          <p:cNvPr id="66" name="Shape 66"/>
          <p:cNvSpPr txBox="1">
            <a:spLocks noGrp="1"/>
          </p:cNvSpPr>
          <p:nvPr>
            <p:ph type="body" idx="1"/>
          </p:nvPr>
        </p:nvSpPr>
        <p:spPr>
          <a:xfrm>
            <a:off x="203200" y="1219200"/>
            <a:ext cx="8712300" cy="5110200"/>
          </a:xfrm>
          <a:prstGeom prst="rect">
            <a:avLst/>
          </a:prstGeom>
          <a:noFill/>
          <a:ln>
            <a:noFill/>
          </a:ln>
        </p:spPr>
        <p:txBody>
          <a:bodyPr spcFirstLastPara="1" wrap="square" lIns="91425" tIns="91425" rIns="91425" bIns="91425" anchor="t" anchorCtr="0"/>
          <a:lstStyle>
            <a:lvl1pPr marL="457200" marR="0" lvl="0" indent="-381000" algn="l" rtl="0">
              <a:lnSpc>
                <a:spcPct val="81000"/>
              </a:lnSpc>
              <a:spcBef>
                <a:spcPts val="600"/>
              </a:spcBef>
              <a:spcAft>
                <a:spcPts val="0"/>
              </a:spcAft>
              <a:buClr>
                <a:srgbClr val="000000"/>
              </a:buClr>
              <a:buSzPts val="2400"/>
              <a:buFont typeface="Arial"/>
              <a:buChar char="•"/>
              <a:defRPr sz="2400" b="1" i="0" u="none" strike="noStrike" cap="none">
                <a:solidFill>
                  <a:srgbClr val="000000"/>
                </a:solidFill>
                <a:latin typeface="Arial"/>
                <a:ea typeface="Arial"/>
                <a:cs typeface="Arial"/>
                <a:sym typeface="Arial"/>
              </a:defRPr>
            </a:lvl1pPr>
            <a:lvl2pPr marL="914400" marR="0" lvl="1" indent="-355600" algn="l" rtl="0">
              <a:lnSpc>
                <a:spcPct val="81000"/>
              </a:lnSpc>
              <a:spcBef>
                <a:spcPts val="500"/>
              </a:spcBef>
              <a:spcAft>
                <a:spcPts val="0"/>
              </a:spcAft>
              <a:buClr>
                <a:srgbClr val="000000"/>
              </a:buClr>
              <a:buSzPts val="2000"/>
              <a:buFont typeface="Algerian"/>
              <a:buChar char="–"/>
              <a:defRPr sz="2000" b="0" i="0" u="none" strike="noStrike" cap="none">
                <a:solidFill>
                  <a:srgbClr val="000000"/>
                </a:solidFill>
                <a:latin typeface="Arial"/>
                <a:ea typeface="Arial"/>
                <a:cs typeface="Arial"/>
                <a:sym typeface="Arial"/>
              </a:defRPr>
            </a:lvl2pPr>
            <a:lvl3pPr marL="1371600" marR="0" lvl="2" indent="-330200" algn="l" rtl="0">
              <a:lnSpc>
                <a:spcPct val="81000"/>
              </a:lnSpc>
              <a:spcBef>
                <a:spcPts val="45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263144" algn="l" rtl="0">
              <a:lnSpc>
                <a:spcPct val="81000"/>
              </a:lnSpc>
              <a:spcBef>
                <a:spcPts val="400"/>
              </a:spcBef>
              <a:spcAft>
                <a:spcPts val="0"/>
              </a:spcAft>
              <a:buClr>
                <a:srgbClr val="000000"/>
              </a:buClr>
              <a:buSzPts val="544"/>
              <a:buFont typeface="Arial"/>
              <a:buChar char="●"/>
              <a:defRPr sz="1600" b="1" i="0" u="none" strike="noStrike" cap="none">
                <a:solidFill>
                  <a:srgbClr val="000000"/>
                </a:solidFill>
                <a:latin typeface="Arial"/>
                <a:ea typeface="Arial"/>
                <a:cs typeface="Arial"/>
                <a:sym typeface="Arial"/>
              </a:defRPr>
            </a:lvl4pPr>
            <a:lvl5pPr marL="2286000" marR="0" lvl="4"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5pPr>
            <a:lvl6pPr marL="2743200" marR="0" lvl="5"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6pPr>
            <a:lvl7pPr marL="3200400" marR="0" lvl="6"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7pPr>
            <a:lvl8pPr marL="3657600" marR="0" lvl="7"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8pPr>
            <a:lvl9pPr marL="4114800" marR="0" lvl="8" indent="-250825" algn="l" rtl="0">
              <a:lnSpc>
                <a:spcPct val="81000"/>
              </a:lnSpc>
              <a:spcBef>
                <a:spcPts val="350"/>
              </a:spcBef>
              <a:spcAft>
                <a:spcPts val="0"/>
              </a:spcAft>
              <a:buClr>
                <a:srgbClr val="000000"/>
              </a:buClr>
              <a:buSzPts val="350"/>
              <a:buFont typeface="Arial"/>
              <a:buChar char="●"/>
              <a:defRPr sz="1400" b="1"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89" name="Shape 8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Times New Roman"/>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8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dirty="0"/>
          </a:p>
        </p:txBody>
      </p:sp>
      <p:sp>
        <p:nvSpPr>
          <p:cNvPr id="90" name="Shape 90"/>
          <p:cNvSpPr txBox="1">
            <a:spLocks noGrp="1"/>
          </p:cNvSpPr>
          <p:nvPr>
            <p:ph type="sldNum" idx="12"/>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lvl1pPr marL="0" marR="0" lvl="0"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Times New Roman"/>
              <a:buNone/>
              <a:defRPr sz="1200" b="1"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
        <p:nvSpPr>
          <p:cNvPr id="91" name="Shape 91"/>
          <p:cNvSpPr txBox="1">
            <a:spLocks noGrp="1"/>
          </p:cNvSpPr>
          <p:nvPr>
            <p:ph type="title"/>
          </p:nvPr>
        </p:nvSpPr>
        <p:spPr>
          <a:xfrm>
            <a:off x="1727200" y="-273050"/>
            <a:ext cx="7810500" cy="12255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92" name="Shape 92"/>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Arial"/>
              <a:ea typeface="Arial"/>
              <a:cs typeface="Arial"/>
              <a:sym typeface="Arial"/>
            </a:endParaRPr>
          </a:p>
        </p:txBody>
      </p:sp>
      <p:sp>
        <p:nvSpPr>
          <p:cNvPr id="93" name="Shape 93"/>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Arial"/>
              <a:ea typeface="Arial"/>
              <a:cs typeface="Arial"/>
              <a:sym typeface="Arial"/>
            </a:endParaRPr>
          </a:p>
        </p:txBody>
      </p:sp>
      <p:sp>
        <p:nvSpPr>
          <p:cNvPr id="94" name="Shape 94"/>
          <p:cNvSpPr txBox="1">
            <a:spLocks noGrp="1"/>
          </p:cNvSpPr>
          <p:nvPr>
            <p:ph type="body" idx="1"/>
          </p:nvPr>
        </p:nvSpPr>
        <p:spPr>
          <a:xfrm>
            <a:off x="203200" y="1539875"/>
            <a:ext cx="8940900" cy="4789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lt2"/>
                </a:solidFill>
                <a:latin typeface="Arial"/>
                <a:ea typeface="Arial"/>
                <a:cs typeface="Arial"/>
                <a:sym typeface="Arial"/>
              </a:defRPr>
            </a:lvl1pPr>
            <a:lvl2pPr marL="914400" marR="0" lvl="1" indent="-292100" algn="l" rtl="0">
              <a:spcBef>
                <a:spcPts val="400"/>
              </a:spcBef>
              <a:spcAft>
                <a:spcPts val="0"/>
              </a:spcAft>
              <a:buClr>
                <a:schemeClr val="lt2"/>
              </a:buClr>
              <a:buSzPts val="1000"/>
              <a:buFont typeface="Amarante"/>
              <a:buChar char="–"/>
              <a:defRPr sz="2000" b="1" i="0" u="none" strike="noStrike" cap="none">
                <a:solidFill>
                  <a:schemeClr val="lt2"/>
                </a:solidFill>
                <a:latin typeface="Arial"/>
                <a:ea typeface="Arial"/>
                <a:cs typeface="Arial"/>
                <a:sym typeface="Arial"/>
              </a:defRPr>
            </a:lvl2pPr>
            <a:lvl3pPr marL="1371600" marR="0" lvl="2" indent="-278892" algn="l" rtl="0">
              <a:spcBef>
                <a:spcPts val="360"/>
              </a:spcBef>
              <a:spcAft>
                <a:spcPts val="0"/>
              </a:spcAft>
              <a:buClr>
                <a:schemeClr val="dk2"/>
              </a:buClr>
              <a:buSzPts val="792"/>
              <a:buFont typeface="Noto Sans Symbols"/>
              <a:buChar char="●"/>
              <a:defRPr sz="1800" b="1" i="0" u="none" strike="noStrike" cap="none">
                <a:solidFill>
                  <a:schemeClr val="lt2"/>
                </a:solidFill>
                <a:latin typeface="Arial"/>
                <a:ea typeface="Arial"/>
                <a:cs typeface="Arial"/>
                <a:sym typeface="Arial"/>
              </a:defRPr>
            </a:lvl3pPr>
            <a:lvl4pPr marL="1828800" marR="0" lvl="3" indent="-228600" algn="l" rtl="0">
              <a:spcBef>
                <a:spcPts val="320"/>
              </a:spcBef>
              <a:spcAft>
                <a:spcPts val="0"/>
              </a:spcAft>
              <a:buSzPts val="1400"/>
              <a:buNone/>
              <a:defRPr sz="1600" b="1" i="0" u="none" strike="noStrike" cap="none">
                <a:solidFill>
                  <a:schemeClr val="lt2"/>
                </a:solidFill>
                <a:latin typeface="Arial"/>
                <a:ea typeface="Arial"/>
                <a:cs typeface="Arial"/>
                <a:sym typeface="Arial"/>
              </a:defRPr>
            </a:lvl4pPr>
            <a:lvl5pPr marL="2286000" marR="0" lvl="4"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5pPr>
            <a:lvl6pPr marL="2743200" marR="0" lvl="5"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6pPr>
            <a:lvl7pPr marL="3200400" marR="0" lvl="6"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7pPr>
            <a:lvl8pPr marL="3657600" marR="0" lvl="7"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8pPr>
            <a:lvl9pPr marL="4114800" marR="0" lvl="8"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9pPr>
          </a:lstStyle>
          <a:p>
            <a:endParaRPr/>
          </a:p>
        </p:txBody>
      </p:sp>
      <p:sp>
        <p:nvSpPr>
          <p:cNvPr id="95" name="Shape 95"/>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Arial"/>
              <a:ea typeface="Arial"/>
              <a:cs typeface="Arial"/>
              <a:sym typeface="Arial"/>
            </a:endParaRPr>
          </a:p>
        </p:txBody>
      </p:sp>
      <p:sp>
        <p:nvSpPr>
          <p:cNvPr id="96" name="Shape 96"/>
          <p:cNvSpPr/>
          <p:nvPr/>
        </p:nvSpPr>
        <p:spPr>
          <a:xfrm>
            <a:off x="1149350" y="625475"/>
            <a:ext cx="5073600" cy="3666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rgbClr val="708BFE"/>
              </a:buClr>
              <a:buSzPts val="1800"/>
              <a:buFont typeface="Times New Roman"/>
              <a:buNone/>
            </a:pPr>
            <a:r>
              <a:rPr lang="en" sz="1800" b="1" i="0" u="none" strike="noStrike" cap="none">
                <a:solidFill>
                  <a:srgbClr val="708BFE"/>
                </a:solidFill>
                <a:latin typeface="Arial"/>
                <a:ea typeface="Arial"/>
                <a:cs typeface="Arial"/>
                <a:sym typeface="Arial"/>
              </a:rPr>
              <a:t> </a:t>
            </a:r>
            <a:r>
              <a:rPr lang="en" sz="1400" b="1" i="1" u="none" strike="noStrike" cap="none">
                <a:solidFill>
                  <a:srgbClr val="708BFE"/>
                </a:solidFill>
                <a:latin typeface="Arial"/>
                <a:ea typeface="Arial"/>
                <a:cs typeface="Arial"/>
                <a:sym typeface="Arial"/>
              </a:rPr>
              <a:t>Secretary of Defense Executive Fellows</a:t>
            </a:r>
            <a:endParaRPr dirty="0"/>
          </a:p>
        </p:txBody>
      </p:sp>
      <p:pic>
        <p:nvPicPr>
          <p:cNvPr id="97" name="Shape 97" descr="http://www.af.mil/shared/media/ggallery/hires/AFG-071024-003.jpg"/>
          <p:cNvPicPr preferRelativeResize="0"/>
          <p:nvPr/>
        </p:nvPicPr>
        <p:blipFill rotWithShape="1">
          <a:blip r:embed="rId4">
            <a:alphaModFix/>
          </a:blip>
          <a:srcRect/>
          <a:stretch/>
        </p:blipFill>
        <p:spPr>
          <a:xfrm>
            <a:off x="103188" y="157163"/>
            <a:ext cx="1071562" cy="1073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1727200" y="0"/>
            <a:ext cx="7416900" cy="687300"/>
          </a:xfrm>
          <a:prstGeom prst="rect">
            <a:avLst/>
          </a:prstGeom>
          <a:noFill/>
          <a:ln>
            <a:noFill/>
          </a:ln>
        </p:spPr>
        <p:txBody>
          <a:bodyPr spcFirstLastPara="1" wrap="square" lIns="91425" tIns="91425" rIns="91425" bIns="91425" anchor="ctr" anchorCtr="1"/>
          <a:lstStyle>
            <a:lvl1pPr marR="0" lvl="0" algn="r" rtl="0">
              <a:spcBef>
                <a:spcPts val="0"/>
              </a:spcBef>
              <a:spcAft>
                <a:spcPts val="0"/>
              </a:spcAft>
              <a:buSzPts val="1400"/>
              <a:buNone/>
              <a:defRPr sz="3600" b="1" i="1" u="none" strike="noStrike" cap="none">
                <a:solidFill>
                  <a:schemeClr val="lt2"/>
                </a:solidFill>
                <a:latin typeface="Arial"/>
                <a:ea typeface="Arial"/>
                <a:cs typeface="Arial"/>
                <a:sym typeface="Arial"/>
              </a:defRPr>
            </a:lvl1pPr>
            <a:lvl2pPr marR="0" lvl="1" algn="r" rtl="0">
              <a:spcBef>
                <a:spcPts val="0"/>
              </a:spcBef>
              <a:spcAft>
                <a:spcPts val="0"/>
              </a:spcAft>
              <a:buSzPts val="1400"/>
              <a:buNone/>
              <a:defRPr sz="3600" b="1" i="1" u="none" strike="noStrike" cap="none">
                <a:solidFill>
                  <a:schemeClr val="lt2"/>
                </a:solidFill>
                <a:latin typeface="Arial"/>
                <a:ea typeface="Arial"/>
                <a:cs typeface="Arial"/>
                <a:sym typeface="Arial"/>
              </a:defRPr>
            </a:lvl2pPr>
            <a:lvl3pPr marR="0" lvl="2" algn="r" rtl="0">
              <a:spcBef>
                <a:spcPts val="0"/>
              </a:spcBef>
              <a:spcAft>
                <a:spcPts val="0"/>
              </a:spcAft>
              <a:buSzPts val="1400"/>
              <a:buNone/>
              <a:defRPr sz="3600" b="1" i="1" u="none" strike="noStrike" cap="none">
                <a:solidFill>
                  <a:schemeClr val="lt2"/>
                </a:solidFill>
                <a:latin typeface="Arial"/>
                <a:ea typeface="Arial"/>
                <a:cs typeface="Arial"/>
                <a:sym typeface="Arial"/>
              </a:defRPr>
            </a:lvl3pPr>
            <a:lvl4pPr marR="0" lvl="3" algn="r" rtl="0">
              <a:spcBef>
                <a:spcPts val="0"/>
              </a:spcBef>
              <a:spcAft>
                <a:spcPts val="0"/>
              </a:spcAft>
              <a:buSzPts val="1400"/>
              <a:buNone/>
              <a:defRPr sz="3600" b="1" i="1" u="none" strike="noStrike" cap="none">
                <a:solidFill>
                  <a:schemeClr val="lt2"/>
                </a:solidFill>
                <a:latin typeface="Arial"/>
                <a:ea typeface="Arial"/>
                <a:cs typeface="Arial"/>
                <a:sym typeface="Arial"/>
              </a:defRPr>
            </a:lvl4pPr>
            <a:lvl5pPr marR="0" lvl="4" algn="r" rtl="0">
              <a:spcBef>
                <a:spcPts val="0"/>
              </a:spcBef>
              <a:spcAft>
                <a:spcPts val="0"/>
              </a:spcAft>
              <a:buSzPts val="1400"/>
              <a:buNone/>
              <a:defRPr sz="3600" b="1" i="1"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3600" b="1" i="1"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3600" b="1" i="1"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3600" b="1" i="1"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3600" b="1" i="1" u="none" strike="noStrike" cap="none">
                <a:solidFill>
                  <a:schemeClr val="lt2"/>
                </a:solidFill>
                <a:latin typeface="Arial"/>
                <a:ea typeface="Arial"/>
                <a:cs typeface="Arial"/>
                <a:sym typeface="Arial"/>
              </a:defRPr>
            </a:lvl9pPr>
          </a:lstStyle>
          <a:p>
            <a:endParaRPr/>
          </a:p>
        </p:txBody>
      </p:sp>
      <p:sp>
        <p:nvSpPr>
          <p:cNvPr id="109" name="Shape 109"/>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Tahoma"/>
              <a:ea typeface="Tahoma"/>
              <a:cs typeface="Tahoma"/>
              <a:sym typeface="Tahoma"/>
            </a:endParaRPr>
          </a:p>
        </p:txBody>
      </p:sp>
      <p:sp>
        <p:nvSpPr>
          <p:cNvPr id="110" name="Shape 110"/>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Tahoma"/>
              <a:ea typeface="Tahoma"/>
              <a:cs typeface="Tahoma"/>
              <a:sym typeface="Tahoma"/>
            </a:endParaRPr>
          </a:p>
        </p:txBody>
      </p:sp>
      <p:sp>
        <p:nvSpPr>
          <p:cNvPr id="111" name="Shape 111"/>
          <p:cNvSpPr txBox="1">
            <a:spLocks noGrp="1"/>
          </p:cNvSpPr>
          <p:nvPr>
            <p:ph type="body" idx="1"/>
          </p:nvPr>
        </p:nvSpPr>
        <p:spPr>
          <a:xfrm>
            <a:off x="203200" y="1539875"/>
            <a:ext cx="8940900" cy="47895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2"/>
              </a:buClr>
              <a:buSzPts val="2400"/>
              <a:buFont typeface="Arial"/>
              <a:buChar char="•"/>
              <a:defRPr sz="2400" b="1" i="0" u="none" strike="noStrike" cap="none">
                <a:solidFill>
                  <a:schemeClr val="lt2"/>
                </a:solidFill>
                <a:latin typeface="Arial"/>
                <a:ea typeface="Arial"/>
                <a:cs typeface="Arial"/>
                <a:sym typeface="Arial"/>
              </a:defRPr>
            </a:lvl1pPr>
            <a:lvl2pPr marL="914400" marR="0" lvl="1" indent="-292100" algn="l" rtl="0">
              <a:spcBef>
                <a:spcPts val="400"/>
              </a:spcBef>
              <a:spcAft>
                <a:spcPts val="0"/>
              </a:spcAft>
              <a:buClr>
                <a:schemeClr val="lt2"/>
              </a:buClr>
              <a:buSzPts val="1000"/>
              <a:buFont typeface="Algerian"/>
              <a:buChar char="–"/>
              <a:defRPr sz="2000" b="1" i="0" u="none" strike="noStrike" cap="none">
                <a:solidFill>
                  <a:schemeClr val="lt2"/>
                </a:solidFill>
                <a:latin typeface="Arial"/>
                <a:ea typeface="Arial"/>
                <a:cs typeface="Arial"/>
                <a:sym typeface="Arial"/>
              </a:defRPr>
            </a:lvl2pPr>
            <a:lvl3pPr marL="1371600" marR="0" lvl="2" indent="-278892" algn="l" rtl="0">
              <a:spcBef>
                <a:spcPts val="360"/>
              </a:spcBef>
              <a:spcAft>
                <a:spcPts val="0"/>
              </a:spcAft>
              <a:buClr>
                <a:schemeClr val="dk2"/>
              </a:buClr>
              <a:buSzPts val="792"/>
              <a:buFont typeface="Noto Sans Symbols"/>
              <a:buChar char="●"/>
              <a:defRPr sz="1800" b="1" i="0" u="none" strike="noStrike" cap="none">
                <a:solidFill>
                  <a:schemeClr val="lt2"/>
                </a:solidFill>
                <a:latin typeface="Arial"/>
                <a:ea typeface="Arial"/>
                <a:cs typeface="Arial"/>
                <a:sym typeface="Arial"/>
              </a:defRPr>
            </a:lvl3pPr>
            <a:lvl4pPr marL="1828800" marR="0" lvl="3" indent="-228600" algn="l" rtl="0">
              <a:spcBef>
                <a:spcPts val="320"/>
              </a:spcBef>
              <a:spcAft>
                <a:spcPts val="0"/>
              </a:spcAft>
              <a:buSzPts val="1400"/>
              <a:buNone/>
              <a:defRPr sz="1600" b="1" i="0" u="none" strike="noStrike" cap="none">
                <a:solidFill>
                  <a:schemeClr val="lt2"/>
                </a:solidFill>
                <a:latin typeface="Arial"/>
                <a:ea typeface="Arial"/>
                <a:cs typeface="Arial"/>
                <a:sym typeface="Arial"/>
              </a:defRPr>
            </a:lvl4pPr>
            <a:lvl5pPr marL="2286000" marR="0" lvl="4"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5pPr>
            <a:lvl6pPr marL="2743200" marR="0" lvl="5"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6pPr>
            <a:lvl7pPr marL="3200400" marR="0" lvl="6"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7pPr>
            <a:lvl8pPr marL="3657600" marR="0" lvl="7"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8pPr>
            <a:lvl9pPr marL="4114800" marR="0" lvl="8" indent="-250825" algn="l" rtl="0">
              <a:spcBef>
                <a:spcPts val="280"/>
              </a:spcBef>
              <a:spcAft>
                <a:spcPts val="0"/>
              </a:spcAft>
              <a:buClr>
                <a:schemeClr val="dk2"/>
              </a:buClr>
              <a:buSzPts val="350"/>
              <a:buFont typeface="Arial"/>
              <a:buChar char="●"/>
              <a:defRPr sz="1400" b="1" i="0" u="none" strike="noStrike" cap="none">
                <a:solidFill>
                  <a:schemeClr val="lt2"/>
                </a:solidFill>
                <a:latin typeface="Arial"/>
                <a:ea typeface="Arial"/>
                <a:cs typeface="Arial"/>
                <a:sym typeface="Arial"/>
              </a:defRPr>
            </a:lvl9pPr>
          </a:lstStyle>
          <a:p>
            <a:endParaRPr/>
          </a:p>
        </p:txBody>
      </p:sp>
      <p:sp>
        <p:nvSpPr>
          <p:cNvPr id="112" name="Shape 112"/>
          <p:cNvSpPr/>
          <p:nvPr/>
        </p:nvSpPr>
        <p:spPr>
          <a:xfrm>
            <a:off x="304800" y="625475"/>
            <a:ext cx="8666100" cy="61800"/>
          </a:xfrm>
          <a:prstGeom prst="rect">
            <a:avLst/>
          </a:pr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Times New Roman"/>
              <a:buNone/>
            </a:pPr>
            <a:endParaRPr sz="2400" b="0" i="0" u="none" strike="noStrike" cap="none" dirty="0">
              <a:solidFill>
                <a:srgbClr val="000000"/>
              </a:solidFill>
              <a:latin typeface="Tahoma"/>
              <a:ea typeface="Tahoma"/>
              <a:cs typeface="Tahoma"/>
              <a:sym typeface="Tahoma"/>
            </a:endParaRPr>
          </a:p>
        </p:txBody>
      </p:sp>
      <p:sp>
        <p:nvSpPr>
          <p:cNvPr id="113" name="Shape 113"/>
          <p:cNvSpPr/>
          <p:nvPr/>
        </p:nvSpPr>
        <p:spPr>
          <a:xfrm>
            <a:off x="1149350" y="625475"/>
            <a:ext cx="5073600" cy="366600"/>
          </a:xfrm>
          <a:prstGeom prst="rect">
            <a:avLst/>
          </a:prstGeom>
          <a:noFill/>
          <a:ln>
            <a:noFill/>
          </a:ln>
        </p:spPr>
        <p:txBody>
          <a:bodyPr spcFirstLastPara="1" wrap="square" lIns="92075" tIns="46025" rIns="92075" bIns="46025" anchor="t" anchorCtr="0">
            <a:noAutofit/>
          </a:bodyPr>
          <a:lstStyle/>
          <a:p>
            <a:pPr marL="0" marR="0" lvl="0" indent="0" algn="l" rtl="0">
              <a:lnSpc>
                <a:spcPct val="100000"/>
              </a:lnSpc>
              <a:spcBef>
                <a:spcPts val="0"/>
              </a:spcBef>
              <a:spcAft>
                <a:spcPts val="0"/>
              </a:spcAft>
              <a:buClr>
                <a:srgbClr val="708BFE"/>
              </a:buClr>
              <a:buSzPts val="1800"/>
              <a:buFont typeface="Times New Roman"/>
              <a:buNone/>
            </a:pPr>
            <a:r>
              <a:rPr lang="en" sz="1800" b="1" i="0" u="none" strike="noStrike" cap="none">
                <a:solidFill>
                  <a:srgbClr val="708BFE"/>
                </a:solidFill>
                <a:latin typeface="Arial"/>
                <a:ea typeface="Arial"/>
                <a:cs typeface="Arial"/>
                <a:sym typeface="Arial"/>
              </a:rPr>
              <a:t> </a:t>
            </a:r>
            <a:r>
              <a:rPr lang="en" sz="1400" b="1" i="1" u="none" strike="noStrike" cap="none">
                <a:solidFill>
                  <a:srgbClr val="708BFE"/>
                </a:solidFill>
                <a:latin typeface="Arial"/>
                <a:ea typeface="Arial"/>
                <a:cs typeface="Arial"/>
                <a:sym typeface="Arial"/>
              </a:rPr>
              <a:t>Secretary of Defense Executive Fellows</a:t>
            </a:r>
            <a:endParaRPr dirty="0"/>
          </a:p>
        </p:txBody>
      </p:sp>
      <p:pic>
        <p:nvPicPr>
          <p:cNvPr id="114" name="Shape 114" descr="http://www.af.mil/shared/media/ggallery/hires/AFG-071024-003.jpg"/>
          <p:cNvPicPr preferRelativeResize="0"/>
          <p:nvPr/>
        </p:nvPicPr>
        <p:blipFill rotWithShape="1">
          <a:blip r:embed="rId6">
            <a:alphaModFix/>
          </a:blip>
          <a:srcRect/>
          <a:stretch/>
        </p:blipFill>
        <p:spPr>
          <a:xfrm>
            <a:off x="103188" y="157163"/>
            <a:ext cx="1071562" cy="1073150"/>
          </a:xfrm>
          <a:prstGeom prst="rect">
            <a:avLst/>
          </a:prstGeom>
          <a:noFill/>
          <a:ln>
            <a:noFill/>
          </a:ln>
        </p:spPr>
      </p:pic>
      <p:sp>
        <p:nvSpPr>
          <p:cNvPr id="115" name="Shape 115"/>
          <p:cNvSpPr txBox="1">
            <a:spLocks noGrp="1"/>
          </p:cNvSpPr>
          <p:nvPr>
            <p:ph type="sldNum" idx="12"/>
          </p:nvPr>
        </p:nvSpPr>
        <p:spPr>
          <a:xfrm>
            <a:off x="8556784" y="6333134"/>
            <a:ext cx="548700" cy="5250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lt2"/>
                </a:solidFill>
              </a:defRPr>
            </a:lvl1pPr>
            <a:lvl2pPr lvl="1" algn="r" rtl="0">
              <a:buNone/>
              <a:defRPr sz="1300">
                <a:solidFill>
                  <a:schemeClr val="lt2"/>
                </a:solidFill>
              </a:defRPr>
            </a:lvl2pPr>
            <a:lvl3pPr lvl="2" algn="r" rtl="0">
              <a:buNone/>
              <a:defRPr sz="1300">
                <a:solidFill>
                  <a:schemeClr val="lt2"/>
                </a:solidFill>
              </a:defRPr>
            </a:lvl3pPr>
            <a:lvl4pPr lvl="3" algn="r" rtl="0">
              <a:buNone/>
              <a:defRPr sz="1300">
                <a:solidFill>
                  <a:schemeClr val="lt2"/>
                </a:solidFill>
              </a:defRPr>
            </a:lvl4pPr>
            <a:lvl5pPr lvl="4" algn="r" rtl="0">
              <a:buNone/>
              <a:defRPr sz="1300">
                <a:solidFill>
                  <a:schemeClr val="lt2"/>
                </a:solidFill>
              </a:defRPr>
            </a:lvl5pPr>
            <a:lvl6pPr lvl="5" algn="r" rtl="0">
              <a:buNone/>
              <a:defRPr sz="1300">
                <a:solidFill>
                  <a:schemeClr val="lt2"/>
                </a:solidFill>
              </a:defRPr>
            </a:lvl6pPr>
            <a:lvl7pPr lvl="6" algn="r" rtl="0">
              <a:buNone/>
              <a:defRPr sz="1300">
                <a:solidFill>
                  <a:schemeClr val="lt2"/>
                </a:solidFill>
              </a:defRPr>
            </a:lvl7pPr>
            <a:lvl8pPr lvl="7" algn="r" rtl="0">
              <a:buNone/>
              <a:defRPr sz="1300">
                <a:solidFill>
                  <a:schemeClr val="lt2"/>
                </a:solidFill>
              </a:defRPr>
            </a:lvl8pPr>
            <a:lvl9pPr lvl="8" algn="r" rtl="0">
              <a:buNone/>
              <a:defRPr sz="1300">
                <a:solidFill>
                  <a:schemeClr val="lt2"/>
                </a:solidFil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p:nvPr/>
        </p:nvSpPr>
        <p:spPr>
          <a:xfrm>
            <a:off x="896456" y="1237130"/>
            <a:ext cx="7182300" cy="1209900"/>
          </a:xfrm>
          <a:prstGeom prst="rect">
            <a:avLst/>
          </a:prstGeom>
          <a:noFill/>
          <a:ln>
            <a:noFill/>
          </a:ln>
        </p:spPr>
        <p:txBody>
          <a:bodyPr spcFirstLastPara="1" wrap="square" lIns="92075" tIns="46025" rIns="92075" bIns="46025" anchor="ctr" anchorCtr="1">
            <a:noAutofit/>
          </a:bodyPr>
          <a:lstStyle/>
          <a:p>
            <a:pPr marL="0" marR="0" lvl="0" indent="0" algn="ctr" rtl="0">
              <a:lnSpc>
                <a:spcPct val="81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End of Year Briefing</a:t>
            </a:r>
            <a:endParaRPr sz="4000" b="1" i="0" u="none" strike="noStrike" cap="none" dirty="0">
              <a:solidFill>
                <a:srgbClr val="000000"/>
              </a:solidFill>
              <a:latin typeface="Arial"/>
              <a:ea typeface="Arial"/>
              <a:cs typeface="Arial"/>
              <a:sym typeface="Arial"/>
            </a:endParaRPr>
          </a:p>
        </p:txBody>
      </p:sp>
      <p:sp>
        <p:nvSpPr>
          <p:cNvPr id="138" name="Shape 138"/>
          <p:cNvSpPr/>
          <p:nvPr/>
        </p:nvSpPr>
        <p:spPr>
          <a:xfrm>
            <a:off x="1371600" y="2172509"/>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81000"/>
              </a:lnSpc>
              <a:spcBef>
                <a:spcPts val="0"/>
              </a:spcBef>
              <a:spcAft>
                <a:spcPts val="0"/>
              </a:spcAft>
              <a:buClr>
                <a:srgbClr val="000000"/>
              </a:buClr>
              <a:buSzPts val="2400"/>
              <a:buFont typeface="Arial"/>
              <a:buNone/>
            </a:pPr>
            <a:r>
              <a:rPr lang="en" sz="2400" b="1" i="0" u="none" strike="noStrike" cap="none">
                <a:solidFill>
                  <a:srgbClr val="000000"/>
                </a:solidFill>
                <a:latin typeface="Arial"/>
                <a:ea typeface="Arial"/>
                <a:cs typeface="Arial"/>
                <a:sym typeface="Arial"/>
              </a:rPr>
              <a:t>Academic Year 201</a:t>
            </a:r>
            <a:r>
              <a:rPr lang="en" sz="2400" b="1"/>
              <a:t>7</a:t>
            </a:r>
            <a:r>
              <a:rPr lang="en" sz="2400" b="1" i="0" u="none" strike="noStrike" cap="none">
                <a:solidFill>
                  <a:srgbClr val="000000"/>
                </a:solidFill>
                <a:latin typeface="Arial"/>
                <a:ea typeface="Arial"/>
                <a:cs typeface="Arial"/>
                <a:sym typeface="Arial"/>
              </a:rPr>
              <a:t>-201</a:t>
            </a:r>
            <a:r>
              <a:rPr lang="en" sz="2400" b="1"/>
              <a:t>8</a:t>
            </a:r>
            <a:endParaRPr sz="2400" b="1" i="0" u="none" strike="noStrike" cap="none" dirty="0">
              <a:solidFill>
                <a:srgbClr val="000000"/>
              </a:solidFill>
              <a:latin typeface="Arial"/>
              <a:ea typeface="Arial"/>
              <a:cs typeface="Arial"/>
              <a:sym typeface="Arial"/>
            </a:endParaRPr>
          </a:p>
        </p:txBody>
      </p:sp>
      <p:sp>
        <p:nvSpPr>
          <p:cNvPr id="139" name="Shape 139"/>
          <p:cNvSpPr txBox="1"/>
          <p:nvPr/>
        </p:nvSpPr>
        <p:spPr>
          <a:xfrm>
            <a:off x="3250950" y="6447950"/>
            <a:ext cx="2642100" cy="36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Entire Brief is</a:t>
            </a:r>
            <a:r>
              <a:rPr lang="en">
                <a:solidFill>
                  <a:srgbClr val="00FF00"/>
                </a:solidFill>
              </a:rPr>
              <a:t> UNCLASSIFIED</a:t>
            </a:r>
            <a:endParaRPr dirty="0">
              <a:solidFill>
                <a:srgbClr val="00FF00"/>
              </a:solidFill>
            </a:endParaRPr>
          </a:p>
        </p:txBody>
      </p:sp>
      <p:grpSp>
        <p:nvGrpSpPr>
          <p:cNvPr id="140" name="Shape 140"/>
          <p:cNvGrpSpPr/>
          <p:nvPr/>
        </p:nvGrpSpPr>
        <p:grpSpPr>
          <a:xfrm>
            <a:off x="2411502" y="2994311"/>
            <a:ext cx="4193680" cy="3314307"/>
            <a:chOff x="2331131" y="2574373"/>
            <a:chExt cx="4462312" cy="3711846"/>
          </a:xfrm>
        </p:grpSpPr>
        <p:pic>
          <p:nvPicPr>
            <p:cNvPr id="141" name="Shape 141" descr="http://www.af.mil/shared/media/ggallery/hires/AFG-070719-003.jpg"/>
            <p:cNvPicPr preferRelativeResize="0"/>
            <p:nvPr/>
          </p:nvPicPr>
          <p:blipFill rotWithShape="1">
            <a:blip r:embed="rId3">
              <a:alphaModFix/>
            </a:blip>
            <a:srcRect/>
            <a:stretch/>
          </p:blipFill>
          <p:spPr>
            <a:xfrm>
              <a:off x="5755547" y="3841290"/>
              <a:ext cx="1037896" cy="1037896"/>
            </a:xfrm>
            <a:prstGeom prst="rect">
              <a:avLst/>
            </a:prstGeom>
            <a:noFill/>
            <a:ln>
              <a:noFill/>
            </a:ln>
          </p:spPr>
        </p:pic>
        <p:pic>
          <p:nvPicPr>
            <p:cNvPr id="142" name="Shape 142" descr="http://www.af.mil/shared/media/ggallery/hires/AFG-071024-006.jpg"/>
            <p:cNvPicPr preferRelativeResize="0"/>
            <p:nvPr/>
          </p:nvPicPr>
          <p:blipFill rotWithShape="1">
            <a:blip r:embed="rId4">
              <a:alphaModFix/>
            </a:blip>
            <a:srcRect/>
            <a:stretch/>
          </p:blipFill>
          <p:spPr>
            <a:xfrm>
              <a:off x="2331131" y="3873249"/>
              <a:ext cx="1023189" cy="1023189"/>
            </a:xfrm>
            <a:prstGeom prst="rect">
              <a:avLst/>
            </a:prstGeom>
            <a:noFill/>
            <a:ln>
              <a:noFill/>
            </a:ln>
          </p:spPr>
        </p:pic>
        <p:pic>
          <p:nvPicPr>
            <p:cNvPr id="143" name="Shape 143"/>
            <p:cNvPicPr preferRelativeResize="0"/>
            <p:nvPr/>
          </p:nvPicPr>
          <p:blipFill rotWithShape="1">
            <a:blip r:embed="rId5">
              <a:alphaModFix/>
            </a:blip>
            <a:srcRect/>
            <a:stretch/>
          </p:blipFill>
          <p:spPr>
            <a:xfrm>
              <a:off x="3619007" y="3441949"/>
              <a:ext cx="1920224" cy="1967721"/>
            </a:xfrm>
            <a:prstGeom prst="rect">
              <a:avLst/>
            </a:prstGeom>
            <a:noFill/>
            <a:ln>
              <a:noFill/>
            </a:ln>
          </p:spPr>
        </p:pic>
        <p:pic>
          <p:nvPicPr>
            <p:cNvPr id="144" name="Shape 144" descr="http://www.af.mil/shared/media/ggallery/hires/AFG-071024-012.jpg"/>
            <p:cNvPicPr preferRelativeResize="0"/>
            <p:nvPr/>
          </p:nvPicPr>
          <p:blipFill rotWithShape="1">
            <a:blip r:embed="rId6">
              <a:alphaModFix/>
            </a:blip>
            <a:srcRect/>
            <a:stretch/>
          </p:blipFill>
          <p:spPr>
            <a:xfrm>
              <a:off x="3055775" y="2574373"/>
              <a:ext cx="1023189" cy="1023189"/>
            </a:xfrm>
            <a:prstGeom prst="rect">
              <a:avLst/>
            </a:prstGeom>
            <a:noFill/>
            <a:ln>
              <a:noFill/>
            </a:ln>
          </p:spPr>
        </p:pic>
        <p:pic>
          <p:nvPicPr>
            <p:cNvPr id="145" name="Shape 145"/>
            <p:cNvPicPr preferRelativeResize="0"/>
            <p:nvPr/>
          </p:nvPicPr>
          <p:blipFill rotWithShape="1">
            <a:blip r:embed="rId7">
              <a:alphaModFix/>
            </a:blip>
            <a:srcRect/>
            <a:stretch/>
          </p:blipFill>
          <p:spPr>
            <a:xfrm>
              <a:off x="5148101" y="2574373"/>
              <a:ext cx="1023937" cy="1017587"/>
            </a:xfrm>
            <a:prstGeom prst="rect">
              <a:avLst/>
            </a:prstGeom>
            <a:noFill/>
            <a:ln>
              <a:noFill/>
            </a:ln>
          </p:spPr>
        </p:pic>
        <p:pic>
          <p:nvPicPr>
            <p:cNvPr id="146" name="Shape 146"/>
            <p:cNvPicPr preferRelativeResize="0"/>
            <p:nvPr/>
          </p:nvPicPr>
          <p:blipFill rotWithShape="1">
            <a:blip r:embed="rId8">
              <a:alphaModFix/>
            </a:blip>
            <a:srcRect/>
            <a:stretch/>
          </p:blipFill>
          <p:spPr>
            <a:xfrm>
              <a:off x="3055774" y="5263030"/>
              <a:ext cx="1023189" cy="1023189"/>
            </a:xfrm>
            <a:prstGeom prst="rect">
              <a:avLst/>
            </a:prstGeom>
            <a:noFill/>
            <a:ln>
              <a:noFill/>
            </a:ln>
          </p:spPr>
        </p:pic>
      </p:grpSp>
      <p:sp>
        <p:nvSpPr>
          <p:cNvPr id="147" name="Shape 147"/>
          <p:cNvSpPr txBox="1"/>
          <p:nvPr/>
        </p:nvSpPr>
        <p:spPr>
          <a:xfrm>
            <a:off x="5744075" y="6160125"/>
            <a:ext cx="7333200" cy="855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dirty="0"/>
          </a:p>
        </p:txBody>
      </p:sp>
      <p:pic>
        <p:nvPicPr>
          <p:cNvPr id="148" name="Shape 148"/>
          <p:cNvPicPr preferRelativeResize="0"/>
          <p:nvPr/>
        </p:nvPicPr>
        <p:blipFill>
          <a:blip r:embed="rId9">
            <a:alphaModFix/>
          </a:blip>
          <a:stretch>
            <a:fillRect/>
          </a:stretch>
        </p:blipFill>
        <p:spPr>
          <a:xfrm>
            <a:off x="5030875" y="5376300"/>
            <a:ext cx="1098325" cy="110747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a:t>
            </a:fld>
            <a:endParaRPr lang="e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403412" y="1219200"/>
            <a:ext cx="8512087" cy="5360894"/>
          </a:xfrm>
          <a:prstGeom prst="rect">
            <a:avLst/>
          </a:prstGeom>
        </p:spPr>
        <p:txBody>
          <a:bodyPr spcFirstLastPara="1" wrap="square" lIns="91425" tIns="45700" rIns="91425" bIns="45700" anchor="t" anchorCtr="0">
            <a:noAutofit/>
          </a:bodyPr>
          <a:lstStyle/>
          <a:p>
            <a:pPr marL="182880" lvl="0" indent="-182880" rtl="0">
              <a:lnSpc>
                <a:spcPct val="100000"/>
              </a:lnSpc>
              <a:spcBef>
                <a:spcPts val="400"/>
              </a:spcBef>
              <a:spcAft>
                <a:spcPts val="0"/>
              </a:spcAft>
              <a:buSzPts val="1800"/>
              <a:buFont typeface="Arial" panose="020B0604020202020204" pitchFamily="34" charset="0"/>
              <a:buChar char="•"/>
            </a:pPr>
            <a:r>
              <a:rPr lang="en" sz="2000" dirty="0"/>
              <a:t>Significant corporate emphasis on “Focus”</a:t>
            </a:r>
            <a:endParaRPr sz="2000" dirty="0">
              <a:solidFill>
                <a:srgbClr val="FF0000"/>
              </a:solidFill>
            </a:endParaRPr>
          </a:p>
          <a:p>
            <a:pPr marL="182880" lvl="0" indent="-182880" rtl="0">
              <a:lnSpc>
                <a:spcPct val="100000"/>
              </a:lnSpc>
              <a:spcBef>
                <a:spcPts val="1200"/>
              </a:spcBef>
              <a:spcAft>
                <a:spcPts val="0"/>
              </a:spcAft>
              <a:buClr>
                <a:schemeClr val="dk1"/>
              </a:buClr>
              <a:buSzPts val="1800"/>
              <a:buFont typeface="Arial" panose="020B0604020202020204" pitchFamily="34" charset="0"/>
              <a:buChar char="•"/>
            </a:pPr>
            <a:r>
              <a:rPr lang="en" sz="2000" dirty="0" smtClean="0">
                <a:solidFill>
                  <a:schemeClr val="dk1"/>
                </a:solidFill>
              </a:rPr>
              <a:t>Companies </a:t>
            </a:r>
            <a:r>
              <a:rPr lang="en" sz="2000" dirty="0">
                <a:solidFill>
                  <a:schemeClr val="dk1"/>
                </a:solidFill>
              </a:rPr>
              <a:t>have clear understanding of Core Competencies</a:t>
            </a:r>
            <a:endParaRPr sz="2000" dirty="0">
              <a:solidFill>
                <a:schemeClr val="dk1"/>
              </a:solidFill>
            </a:endParaRPr>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Core Competencies come with dedicated/deliberate investment</a:t>
            </a:r>
            <a:endParaRPr sz="1800" dirty="0"/>
          </a:p>
          <a:p>
            <a:pPr marL="182880" lvl="0" indent="-182880" rtl="0">
              <a:lnSpc>
                <a:spcPct val="100000"/>
              </a:lnSpc>
              <a:spcBef>
                <a:spcPts val="1200"/>
              </a:spcBef>
              <a:spcAft>
                <a:spcPts val="0"/>
              </a:spcAft>
              <a:buSzPts val="1800"/>
              <a:buFont typeface="Arial" panose="020B0604020202020204" pitchFamily="34" charset="0"/>
              <a:buChar char="•"/>
            </a:pPr>
            <a:r>
              <a:rPr lang="en" sz="2000" dirty="0" smtClean="0"/>
              <a:t>Companies </a:t>
            </a:r>
            <a:r>
              <a:rPr lang="en" sz="2000" dirty="0"/>
              <a:t>willing to:</a:t>
            </a:r>
            <a:endParaRPr sz="2000" dirty="0"/>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Stop executing a program (even good programs) </a:t>
            </a:r>
            <a:endParaRPr sz="1800" dirty="0">
              <a:solidFill>
                <a:srgbClr val="FF0000"/>
              </a:solidFill>
            </a:endParaRPr>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Not invest in good programs to stay focused on great </a:t>
            </a:r>
            <a:r>
              <a:rPr lang="en" sz="1800" dirty="0" smtClean="0"/>
              <a:t>programs</a:t>
            </a:r>
          </a:p>
          <a:p>
            <a:pPr marL="182880" lvl="0" indent="-182880" rtl="0">
              <a:lnSpc>
                <a:spcPct val="100000"/>
              </a:lnSpc>
              <a:spcBef>
                <a:spcPts val="1200"/>
              </a:spcBef>
              <a:spcAft>
                <a:spcPts val="0"/>
              </a:spcAft>
              <a:buSzPts val="1800"/>
              <a:buFont typeface="Arial" panose="020B0604020202020204" pitchFamily="34" charset="0"/>
              <a:buChar char="•"/>
            </a:pPr>
            <a:r>
              <a:rPr lang="en" sz="2000" dirty="0" smtClean="0"/>
              <a:t>Must </a:t>
            </a:r>
            <a:r>
              <a:rPr lang="en" sz="2000" dirty="0"/>
              <a:t>recognize and measure true costs and opportunity costs</a:t>
            </a:r>
            <a:endParaRPr sz="2000" dirty="0"/>
          </a:p>
          <a:p>
            <a:pPr marL="640080" lvl="1" indent="-182880" rtl="0">
              <a:lnSpc>
                <a:spcPct val="100000"/>
              </a:lnSpc>
              <a:spcBef>
                <a:spcPts val="400"/>
              </a:spcBef>
              <a:spcAft>
                <a:spcPts val="0"/>
              </a:spcAft>
              <a:buSzPct val="80000"/>
              <a:buFont typeface="Arial" panose="020B0604020202020204" pitchFamily="34" charset="0"/>
              <a:buChar char="–"/>
            </a:pPr>
            <a:r>
              <a:rPr lang="en" sz="1400" dirty="0"/>
              <a:t> </a:t>
            </a:r>
            <a:r>
              <a:rPr lang="en" sz="1800" dirty="0"/>
              <a:t>Enterprise cost of decisions</a:t>
            </a:r>
            <a:endParaRPr sz="18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 Better Cost Accounting</a:t>
            </a:r>
            <a:endParaRPr sz="18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 Comparative Return on Investment Options</a:t>
            </a:r>
            <a:endParaRPr sz="1800" dirty="0"/>
          </a:p>
          <a:p>
            <a:pPr marL="182880" lvl="0" indent="-182880" rtl="0">
              <a:lnSpc>
                <a:spcPct val="100000"/>
              </a:lnSpc>
              <a:spcBef>
                <a:spcPts val="1200"/>
              </a:spcBef>
              <a:spcAft>
                <a:spcPts val="0"/>
              </a:spcAft>
              <a:buSzPts val="1800"/>
              <a:buFont typeface="Arial" panose="020B0604020202020204" pitchFamily="34" charset="0"/>
              <a:buChar char="•"/>
            </a:pPr>
            <a:r>
              <a:rPr lang="en" sz="2000" dirty="0" smtClean="0"/>
              <a:t>Imagine </a:t>
            </a:r>
            <a:r>
              <a:rPr lang="en" sz="2000" dirty="0"/>
              <a:t>a “clean whiteboard</a:t>
            </a:r>
            <a:r>
              <a:rPr lang="en" sz="2000" dirty="0" smtClean="0"/>
              <a:t>”</a:t>
            </a:r>
          </a:p>
          <a:p>
            <a:pPr marL="640080" lvl="1" indent="-182880">
              <a:lnSpc>
                <a:spcPct val="100000"/>
              </a:lnSpc>
              <a:spcBef>
                <a:spcPts val="600"/>
              </a:spcBef>
              <a:buSzPct val="80000"/>
              <a:buFont typeface="Arial" panose="020B0604020202020204" pitchFamily="34" charset="0"/>
              <a:buChar char="‒"/>
            </a:pPr>
            <a:r>
              <a:rPr lang="en" sz="1800" dirty="0" smtClean="0"/>
              <a:t>If </a:t>
            </a:r>
            <a:r>
              <a:rPr lang="en" sz="1800" dirty="0"/>
              <a:t>you started fresh today, is this the org/program/approach you would take?</a:t>
            </a:r>
            <a:endParaRPr sz="1800" dirty="0"/>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If not, then pivot!</a:t>
            </a:r>
            <a:endParaRPr sz="1800" dirty="0"/>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Avoid the “Sunk Cost” trap</a:t>
            </a:r>
            <a:endParaRPr sz="1800" dirty="0"/>
          </a:p>
          <a:p>
            <a:pPr marL="0" lvl="0" indent="0" rtl="0">
              <a:spcBef>
                <a:spcPts val="600"/>
              </a:spcBef>
              <a:spcAft>
                <a:spcPts val="0"/>
              </a:spcAft>
              <a:buNone/>
            </a:pPr>
            <a:endParaRPr sz="1800" dirty="0"/>
          </a:p>
        </p:txBody>
      </p:sp>
      <p:sp>
        <p:nvSpPr>
          <p:cNvPr id="213" name="Shape 213"/>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spcBef>
                <a:spcPts val="0"/>
              </a:spcBef>
              <a:spcAft>
                <a:spcPts val="0"/>
              </a:spcAft>
              <a:buClr>
                <a:srgbClr val="000000"/>
              </a:buClr>
              <a:buSzPts val="1100"/>
              <a:buFont typeface="Arial"/>
              <a:buNone/>
            </a:pPr>
            <a:r>
              <a:rPr lang="en"/>
              <a:t>Say No - Stopping &amp; Divesting </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10</a:t>
            </a:fld>
            <a:endParaRPr lang="e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89647" y="1165412"/>
            <a:ext cx="8780011" cy="5378822"/>
          </a:xfrm>
        </p:spPr>
        <p:txBody>
          <a:bodyPr/>
          <a:lstStyle/>
          <a:p>
            <a:pPr marL="182880" indent="-182880">
              <a:lnSpc>
                <a:spcPct val="100000"/>
              </a:lnSpc>
              <a:spcBef>
                <a:spcPts val="400"/>
              </a:spcBef>
              <a:buFont typeface="Arial" panose="020B0604020202020204" pitchFamily="34" charset="0"/>
              <a:buChar char="•"/>
            </a:pPr>
            <a:r>
              <a:rPr lang="en-US" sz="1800" dirty="0" smtClean="0"/>
              <a:t>Big beats small has evolved to fast beats slow</a:t>
            </a:r>
          </a:p>
          <a:p>
            <a:pPr marL="640080" lvl="1" indent="-182880">
              <a:lnSpc>
                <a:spcPct val="100000"/>
              </a:lnSpc>
              <a:spcBef>
                <a:spcPts val="400"/>
              </a:spcBef>
              <a:buSzPct val="80000"/>
              <a:buFont typeface="Arial" panose="020B0604020202020204" pitchFamily="34" charset="0"/>
              <a:buChar char="–"/>
            </a:pPr>
            <a:r>
              <a:rPr lang="en-US" sz="1600" dirty="0" smtClean="0"/>
              <a:t>Must shrink the OODA Loop (Requirements, Engineering, Contracting)</a:t>
            </a:r>
          </a:p>
          <a:p>
            <a:pPr marL="640080" lvl="1" indent="-182880">
              <a:lnSpc>
                <a:spcPct val="100000"/>
              </a:lnSpc>
              <a:spcBef>
                <a:spcPts val="400"/>
              </a:spcBef>
              <a:buSzPct val="80000"/>
              <a:buFont typeface="Arial" panose="020B0604020202020204" pitchFamily="34" charset="0"/>
              <a:buChar char="–"/>
            </a:pPr>
            <a:r>
              <a:rPr lang="en-US" sz="1600" dirty="0" smtClean="0"/>
              <a:t>Aggregate of Bureaucratic Inertia is crippling the defense budget</a:t>
            </a:r>
          </a:p>
          <a:p>
            <a:pPr marL="640080" lvl="1" indent="-182880">
              <a:lnSpc>
                <a:spcPct val="100000"/>
              </a:lnSpc>
              <a:spcBef>
                <a:spcPts val="400"/>
              </a:spcBef>
              <a:buSzPct val="80000"/>
              <a:buFont typeface="Arial" panose="020B0604020202020204" pitchFamily="34" charset="0"/>
              <a:buChar char="–"/>
            </a:pPr>
            <a:r>
              <a:rPr lang="en-US" sz="1600" dirty="0" smtClean="0"/>
              <a:t>Defense industry bureaucracy mirrors DoD’s bureaucracy (2X) Opportunity cost: </a:t>
            </a:r>
          </a:p>
          <a:p>
            <a:pPr marL="1097280" lvl="2" indent="-182880">
              <a:lnSpc>
                <a:spcPct val="100000"/>
              </a:lnSpc>
              <a:spcBef>
                <a:spcPts val="400"/>
              </a:spcBef>
              <a:buFont typeface="Arial" pitchFamily="34" charset="0"/>
              <a:buChar char="•"/>
            </a:pPr>
            <a:r>
              <a:rPr lang="en-US" sz="1400" dirty="0" smtClean="0"/>
              <a:t>3% Saving in Navy Procurement accounts would allow the purchase of 1 additional DDG-51 per year</a:t>
            </a:r>
          </a:p>
          <a:p>
            <a:pPr marL="1097280" lvl="2" indent="-182880">
              <a:lnSpc>
                <a:spcPct val="100000"/>
              </a:lnSpc>
              <a:spcBef>
                <a:spcPts val="400"/>
              </a:spcBef>
              <a:buFont typeface="Arial" pitchFamily="34" charset="0"/>
              <a:buChar char="•"/>
            </a:pPr>
            <a:r>
              <a:rPr lang="en-US" sz="1400" dirty="0" smtClean="0"/>
              <a:t>3% Savings in Air Force Procurement accounts =  $1.5B (18 F-35A $80M/Aircraft)</a:t>
            </a:r>
          </a:p>
          <a:p>
            <a:pPr marL="182880" indent="-182880">
              <a:lnSpc>
                <a:spcPct val="100000"/>
              </a:lnSpc>
              <a:spcBef>
                <a:spcPts val="1200"/>
              </a:spcBef>
              <a:buFont typeface="Arial" panose="020B0604020202020204" pitchFamily="34" charset="0"/>
              <a:buChar char="•"/>
            </a:pPr>
            <a:r>
              <a:rPr lang="en-US" sz="1800" dirty="0" smtClean="0"/>
              <a:t>Fallacy that process improvement will yield required outcomes</a:t>
            </a:r>
          </a:p>
          <a:p>
            <a:pPr marL="640080" lvl="1" indent="-182880">
              <a:lnSpc>
                <a:spcPct val="150000"/>
              </a:lnSpc>
              <a:spcBef>
                <a:spcPts val="400"/>
              </a:spcBef>
              <a:buSzPct val="80000"/>
              <a:buFont typeface="Arial" pitchFamily="34" charset="0"/>
              <a:buChar char="‒"/>
            </a:pPr>
            <a:r>
              <a:rPr lang="en-US" sz="1600" dirty="0" smtClean="0"/>
              <a:t>Common belief that if we just get better at the current process, we will succeed</a:t>
            </a:r>
          </a:p>
          <a:p>
            <a:pPr marL="640080" lvl="1" indent="-182880">
              <a:lnSpc>
                <a:spcPct val="150000"/>
              </a:lnSpc>
              <a:spcBef>
                <a:spcPts val="400"/>
              </a:spcBef>
              <a:buSzPct val="80000"/>
              <a:buFont typeface="Arial" pitchFamily="34" charset="0"/>
              <a:buChar char="‒"/>
            </a:pPr>
            <a:r>
              <a:rPr lang="en-US" sz="1600" dirty="0" smtClean="0"/>
              <a:t>Structural changes are required</a:t>
            </a:r>
          </a:p>
          <a:p>
            <a:pPr marL="182880" indent="-182880">
              <a:lnSpc>
                <a:spcPct val="100000"/>
              </a:lnSpc>
              <a:spcBef>
                <a:spcPts val="1200"/>
              </a:spcBef>
              <a:buFont typeface="Arial" panose="020B0604020202020204" pitchFamily="34" charset="0"/>
              <a:buChar char="•"/>
            </a:pPr>
            <a:r>
              <a:rPr lang="en-US" sz="1800" dirty="0" smtClean="0"/>
              <a:t>Eliminate/reduce low ROI tasks: “If it adds cost/schedule does it add value?”</a:t>
            </a:r>
          </a:p>
          <a:p>
            <a:pPr marL="640080" lvl="1" indent="-182880">
              <a:lnSpc>
                <a:spcPct val="100000"/>
              </a:lnSpc>
              <a:spcBef>
                <a:spcPts val="400"/>
              </a:spcBef>
              <a:buSzPct val="80000"/>
              <a:buFont typeface="Arial" pitchFamily="34" charset="0"/>
              <a:buChar char="‒"/>
            </a:pPr>
            <a:r>
              <a:rPr lang="en-US" sz="1600" dirty="0" smtClean="0"/>
              <a:t>Risk is not binary, must set risk at appropriate level and empower decision making lower in the organization</a:t>
            </a:r>
          </a:p>
          <a:p>
            <a:pPr marL="640080" lvl="1" indent="-182880">
              <a:lnSpc>
                <a:spcPct val="100000"/>
              </a:lnSpc>
              <a:spcBef>
                <a:spcPts val="400"/>
              </a:spcBef>
              <a:buSzPct val="80000"/>
              <a:buFont typeface="Arial" pitchFamily="34" charset="0"/>
              <a:buChar char="‒"/>
            </a:pPr>
            <a:r>
              <a:rPr lang="en-US" sz="1600" dirty="0" smtClean="0"/>
              <a:t>Must stop operating on the far right of the cost curve</a:t>
            </a:r>
          </a:p>
          <a:p>
            <a:pPr marL="182880" indent="-182880">
              <a:lnSpc>
                <a:spcPct val="100000"/>
              </a:lnSpc>
              <a:spcBef>
                <a:spcPts val="1200"/>
              </a:spcBef>
              <a:buFont typeface="Arial" panose="020B0604020202020204" pitchFamily="34" charset="0"/>
              <a:buChar char="•"/>
            </a:pPr>
            <a:r>
              <a:rPr lang="en-US" sz="1800" dirty="0" smtClean="0"/>
              <a:t>Cultural shift from “Gatekeeper” to “Facilitator”</a:t>
            </a:r>
          </a:p>
          <a:p>
            <a:pPr marL="640080" lvl="1" indent="-182880">
              <a:lnSpc>
                <a:spcPct val="100000"/>
              </a:lnSpc>
              <a:spcBef>
                <a:spcPts val="400"/>
              </a:spcBef>
              <a:buSzPct val="80000"/>
              <a:buFont typeface="Arial" panose="020B0604020202020204" pitchFamily="34" charset="0"/>
              <a:buChar char="‒"/>
            </a:pPr>
            <a:r>
              <a:rPr lang="en-US" sz="1600" dirty="0" smtClean="0"/>
              <a:t>Deliver capability to the warfighter</a:t>
            </a:r>
          </a:p>
          <a:p>
            <a:pPr lvl="0">
              <a:buFont typeface="Arial" pitchFamily="34" charset="0"/>
              <a:buChar char="‒"/>
            </a:pPr>
            <a:endParaRPr lang="en-US" sz="1600" dirty="0"/>
          </a:p>
        </p:txBody>
      </p:sp>
      <p:sp>
        <p:nvSpPr>
          <p:cNvPr id="220" name="Shape 220"/>
          <p:cNvSpPr txBox="1">
            <a:spLocks noGrp="1"/>
          </p:cNvSpPr>
          <p:nvPr>
            <p:ph type="title"/>
          </p:nvPr>
        </p:nvSpPr>
        <p:spPr/>
        <p:txBody>
          <a:bodyPr/>
          <a:lstStyle/>
          <a:p>
            <a:pPr lvl="0"/>
            <a:r>
              <a:rPr lang="en-US" dirty="0" smtClean="0"/>
              <a:t>Bureaucratic Inertia</a:t>
            </a:r>
            <a:endParaRPr lang="en-US"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11</a:t>
            </a:fld>
            <a:endParaRPr lang="e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376518" y="1138518"/>
            <a:ext cx="8538982" cy="5719482"/>
          </a:xfrm>
          <a:prstGeom prst="rect">
            <a:avLst/>
          </a:prstGeom>
        </p:spPr>
        <p:txBody>
          <a:bodyPr spcFirstLastPara="1" wrap="square" lIns="91425" tIns="45700" rIns="91425" bIns="45700" anchor="t" anchorCtr="0">
            <a:noAutofit/>
          </a:bodyPr>
          <a:lstStyle/>
          <a:p>
            <a:pPr marL="274320" indent="-182880" fontAlgn="base">
              <a:lnSpc>
                <a:spcPct val="150000"/>
              </a:lnSpc>
            </a:pPr>
            <a:r>
              <a:rPr lang="en-US" sz="1600" dirty="0" smtClean="0"/>
              <a:t>Corporation view safety as a behavioral design</a:t>
            </a:r>
          </a:p>
          <a:p>
            <a:pPr marL="640080" lvl="1" indent="-182880" fontAlgn="base">
              <a:lnSpc>
                <a:spcPct val="100000"/>
              </a:lnSpc>
              <a:spcBef>
                <a:spcPts val="600"/>
              </a:spcBef>
              <a:buSzPct val="80000"/>
              <a:buFont typeface="Arial" panose="020B0604020202020204" pitchFamily="34" charset="0"/>
              <a:buChar char="–"/>
            </a:pPr>
            <a:r>
              <a:rPr lang="en-US" sz="1400" dirty="0" smtClean="0"/>
              <a:t>The overriding priority, corporate value, and social responsibility. Not compromised.</a:t>
            </a:r>
          </a:p>
          <a:p>
            <a:pPr marL="640080" lvl="1" indent="-182880" fontAlgn="base">
              <a:lnSpc>
                <a:spcPct val="100000"/>
              </a:lnSpc>
              <a:spcBef>
                <a:spcPts val="600"/>
              </a:spcBef>
              <a:buSzPct val="80000"/>
              <a:buFont typeface="Arial" panose="020B0604020202020204" pitchFamily="34" charset="0"/>
              <a:buChar char="–"/>
            </a:pPr>
            <a:r>
              <a:rPr lang="en-US" sz="1400" dirty="0" smtClean="0"/>
              <a:t>Best safety cultures usually, yield best operating companies. Measured in terms of P&amp;L </a:t>
            </a:r>
          </a:p>
          <a:p>
            <a:pPr marL="1097280" lvl="2" indent="-182880" fontAlgn="base">
              <a:lnSpc>
                <a:spcPct val="100000"/>
              </a:lnSpc>
              <a:spcBef>
                <a:spcPts val="600"/>
              </a:spcBef>
            </a:pPr>
            <a:r>
              <a:rPr lang="en-US" sz="1200" dirty="0" smtClean="0"/>
              <a:t>Increased focus on attention to detail</a:t>
            </a:r>
          </a:p>
          <a:p>
            <a:pPr marL="640080" lvl="1" indent="-182880" fontAlgn="base">
              <a:lnSpc>
                <a:spcPct val="100000"/>
              </a:lnSpc>
              <a:spcBef>
                <a:spcPts val="600"/>
              </a:spcBef>
              <a:buSzPct val="80000"/>
              <a:buFont typeface="Arial" panose="020B0604020202020204" pitchFamily="34" charset="0"/>
              <a:buChar char="–"/>
            </a:pPr>
            <a:r>
              <a:rPr lang="en-US" sz="1400" dirty="0" smtClean="0"/>
              <a:t>Emphasize safety of personnel and equipment over competing goals/interests</a:t>
            </a:r>
          </a:p>
          <a:p>
            <a:pPr marL="640080" lvl="1" indent="-182880" fontAlgn="base">
              <a:lnSpc>
                <a:spcPct val="100000"/>
              </a:lnSpc>
              <a:spcBef>
                <a:spcPts val="600"/>
              </a:spcBef>
              <a:buSzPct val="80000"/>
              <a:buFont typeface="Arial" panose="020B0604020202020204" pitchFamily="34" charset="0"/>
              <a:buChar char="–"/>
            </a:pPr>
            <a:r>
              <a:rPr lang="en-US" sz="1400" dirty="0" smtClean="0"/>
              <a:t>Leverage data analytics to improve the safety operations, with knowledge that was previously unimaginable</a:t>
            </a:r>
          </a:p>
          <a:p>
            <a:pPr marL="182880" indent="-182880" fontAlgn="base">
              <a:lnSpc>
                <a:spcPct val="100000"/>
              </a:lnSpc>
              <a:spcBef>
                <a:spcPts val="1800"/>
              </a:spcBef>
            </a:pPr>
            <a:r>
              <a:rPr lang="en-US" sz="1600" dirty="0" smtClean="0"/>
              <a:t>DoD Approach to Safety </a:t>
            </a:r>
            <a:r>
              <a:rPr lang="en-US" sz="1800" dirty="0" smtClean="0"/>
              <a:t> </a:t>
            </a:r>
            <a:r>
              <a:rPr lang="en-US" sz="1600" dirty="0" smtClean="0"/>
              <a:t> </a:t>
            </a:r>
          </a:p>
          <a:p>
            <a:pPr marL="640080" lvl="1" indent="-182880" fontAlgn="base">
              <a:lnSpc>
                <a:spcPct val="100000"/>
              </a:lnSpc>
              <a:spcBef>
                <a:spcPts val="600"/>
              </a:spcBef>
              <a:buSzPct val="80000"/>
              <a:buFont typeface="Arial" panose="020B0604020202020204" pitchFamily="34" charset="0"/>
              <a:buChar char="–"/>
            </a:pPr>
            <a:r>
              <a:rPr lang="en-US" sz="1400" dirty="0" smtClean="0"/>
              <a:t>Tends to be reactive in some enclaves/communities</a:t>
            </a:r>
          </a:p>
          <a:p>
            <a:pPr marL="640080" lvl="1" indent="-182880" fontAlgn="base">
              <a:lnSpc>
                <a:spcPct val="100000"/>
              </a:lnSpc>
              <a:spcBef>
                <a:spcPts val="600"/>
              </a:spcBef>
              <a:buSzPct val="80000"/>
              <a:buFont typeface="Arial" panose="020B0604020202020204" pitchFamily="34" charset="0"/>
              <a:buChar char="–"/>
            </a:pPr>
            <a:r>
              <a:rPr lang="en-US" sz="1400" dirty="0" smtClean="0"/>
              <a:t>Not holistically integrated or prioritized with operations and maintenance (USMC AGM Study)</a:t>
            </a:r>
          </a:p>
          <a:p>
            <a:pPr marL="640080" lvl="1" indent="-182880" fontAlgn="base">
              <a:lnSpc>
                <a:spcPct val="100000"/>
              </a:lnSpc>
              <a:spcBef>
                <a:spcPts val="600"/>
              </a:spcBef>
              <a:buSzPct val="80000"/>
              <a:buFont typeface="Arial" panose="020B0604020202020204" pitchFamily="34" charset="0"/>
              <a:buChar char="–"/>
            </a:pPr>
            <a:r>
              <a:rPr lang="en-US" sz="1400" dirty="0" smtClean="0"/>
              <a:t>Regulatory requirement vs a flexible process adapted to a unique mission</a:t>
            </a:r>
          </a:p>
          <a:p>
            <a:pPr marL="182880" indent="-182880" fontAlgn="base">
              <a:lnSpc>
                <a:spcPct val="100000"/>
              </a:lnSpc>
              <a:spcBef>
                <a:spcPts val="1800"/>
              </a:spcBef>
            </a:pPr>
            <a:r>
              <a:rPr lang="en-US" sz="1600" dirty="0" smtClean="0"/>
              <a:t>A new DoD Perspective on Safety </a:t>
            </a:r>
          </a:p>
          <a:p>
            <a:pPr marL="640080" lvl="1" indent="-182880" fontAlgn="base">
              <a:lnSpc>
                <a:spcPct val="100000"/>
              </a:lnSpc>
              <a:spcBef>
                <a:spcPts val="600"/>
              </a:spcBef>
              <a:buSzPct val="80000"/>
              <a:buFont typeface="Arial" panose="020B0604020202020204" pitchFamily="34" charset="0"/>
              <a:buChar char="–"/>
            </a:pPr>
            <a:r>
              <a:rPr lang="en-US" sz="1400" dirty="0" smtClean="0"/>
              <a:t>Adopt corporate approach to safety. Both personal and process focused.</a:t>
            </a:r>
          </a:p>
          <a:p>
            <a:pPr marL="640080" lvl="1" indent="-182880" fontAlgn="base">
              <a:lnSpc>
                <a:spcPct val="100000"/>
              </a:lnSpc>
              <a:spcBef>
                <a:spcPts val="600"/>
              </a:spcBef>
              <a:buSzPct val="80000"/>
              <a:buFont typeface="Arial" panose="020B0604020202020204" pitchFamily="34" charset="0"/>
              <a:buChar char="–"/>
            </a:pPr>
            <a:r>
              <a:rPr lang="en-US" sz="1400" dirty="0" smtClean="0"/>
              <a:t>Target mid-level managers, service members. Those who know/advocate work-around's.</a:t>
            </a:r>
          </a:p>
          <a:p>
            <a:pPr marL="640080" lvl="1" indent="-182880" fontAlgn="base">
              <a:lnSpc>
                <a:spcPct val="100000"/>
              </a:lnSpc>
              <a:spcBef>
                <a:spcPts val="600"/>
              </a:spcBef>
              <a:buSzPct val="80000"/>
              <a:buFont typeface="Arial" panose="020B0604020202020204" pitchFamily="34" charset="0"/>
              <a:buChar char="–"/>
            </a:pPr>
            <a:r>
              <a:rPr lang="en-US" sz="1400" dirty="0" smtClean="0"/>
              <a:t>Leverage a problem solving methodology to enhance the safety awareness/training</a:t>
            </a:r>
          </a:p>
          <a:p>
            <a:pPr marL="640080" lvl="1" indent="-182880" fontAlgn="base">
              <a:lnSpc>
                <a:spcPct val="100000"/>
              </a:lnSpc>
              <a:spcBef>
                <a:spcPts val="600"/>
              </a:spcBef>
              <a:buSzPct val="80000"/>
              <a:buFont typeface="Arial" panose="020B0604020202020204" pitchFamily="34" charset="0"/>
              <a:buChar char="–"/>
            </a:pPr>
            <a:r>
              <a:rPr lang="en-US" sz="1400" dirty="0" smtClean="0"/>
              <a:t>Create incentives for safety performance.  Shift from a “want-to” rather than a “have-to” mentality</a:t>
            </a:r>
          </a:p>
          <a:p>
            <a:pPr marL="640080" lvl="1" indent="-182880" fontAlgn="base">
              <a:lnSpc>
                <a:spcPct val="100000"/>
              </a:lnSpc>
              <a:spcBef>
                <a:spcPts val="600"/>
              </a:spcBef>
              <a:buSzPct val="80000"/>
              <a:buFont typeface="Arial" panose="020B0604020202020204" pitchFamily="34" charset="0"/>
              <a:buChar char="–"/>
            </a:pPr>
            <a:r>
              <a:rPr lang="en-US" sz="1400" dirty="0" smtClean="0"/>
              <a:t>Benchmark with other industries (i.e. nuclear safety, safety, transportation)</a:t>
            </a:r>
          </a:p>
          <a:p>
            <a:pPr marL="640080" lvl="0" indent="-182880" rtl="0">
              <a:lnSpc>
                <a:spcPct val="100000"/>
              </a:lnSpc>
              <a:spcAft>
                <a:spcPts val="0"/>
              </a:spcAft>
              <a:buNone/>
            </a:pPr>
            <a:endParaRPr sz="1400" dirty="0"/>
          </a:p>
          <a:p>
            <a:pPr marL="640080" lvl="0" indent="-182880">
              <a:lnSpc>
                <a:spcPct val="100000"/>
              </a:lnSpc>
              <a:spcAft>
                <a:spcPts val="0"/>
              </a:spcAft>
              <a:buNone/>
            </a:pPr>
            <a:endParaRPr sz="1050" dirty="0"/>
          </a:p>
          <a:p>
            <a:pPr marL="0" lvl="0" indent="0">
              <a:spcBef>
                <a:spcPts val="600"/>
              </a:spcBef>
              <a:spcAft>
                <a:spcPts val="0"/>
              </a:spcAft>
              <a:buNone/>
            </a:pPr>
            <a:endParaRPr sz="1050" dirty="0"/>
          </a:p>
          <a:p>
            <a:pPr marL="0" lvl="0" indent="0" rtl="0">
              <a:spcBef>
                <a:spcPts val="600"/>
              </a:spcBef>
              <a:spcAft>
                <a:spcPts val="0"/>
              </a:spcAft>
              <a:buNone/>
            </a:pPr>
            <a:endParaRPr sz="1050" dirty="0"/>
          </a:p>
        </p:txBody>
      </p:sp>
      <p:sp>
        <p:nvSpPr>
          <p:cNvPr id="229" name="Shape 229"/>
          <p:cNvSpPr txBox="1">
            <a:spLocks noGrp="1"/>
          </p:cNvSpPr>
          <p:nvPr>
            <p:ph type="title"/>
          </p:nvPr>
        </p:nvSpPr>
        <p:spPr>
          <a:prstGeom prst="rect">
            <a:avLst/>
          </a:prstGeom>
        </p:spPr>
        <p:txBody>
          <a:bodyPr spcFirstLastPara="1" wrap="square" lIns="92150" tIns="46075" rIns="92150" bIns="46075" anchor="ctr" anchorCtr="1">
            <a:noAutofit/>
          </a:bodyPr>
          <a:lstStyle/>
          <a:p>
            <a:pPr marL="0" lvl="0" indent="0" rtl="0">
              <a:spcBef>
                <a:spcPts val="0"/>
              </a:spcBef>
              <a:spcAft>
                <a:spcPts val="0"/>
              </a:spcAft>
              <a:buNone/>
            </a:pPr>
            <a:r>
              <a:rPr lang="en"/>
              <a:t>Corporate Safety Culture</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12</a:t>
            </a:fld>
            <a:endParaRPr lang="en" dirty="0"/>
          </a:p>
        </p:txBody>
      </p:sp>
    </p:spTree>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466164" y="1219200"/>
            <a:ext cx="8449335" cy="5110200"/>
          </a:xfrm>
          <a:prstGeom prst="rect">
            <a:avLst/>
          </a:prstGeom>
        </p:spPr>
        <p:txBody>
          <a:bodyPr spcFirstLastPara="1" wrap="square" lIns="91425" tIns="45700" rIns="91425" bIns="45700" anchor="t" anchorCtr="0">
            <a:noAutofit/>
          </a:bodyPr>
          <a:lstStyle/>
          <a:p>
            <a:pPr marL="182880" lvl="0" indent="-182880" rtl="0">
              <a:lnSpc>
                <a:spcPct val="100000"/>
              </a:lnSpc>
              <a:spcBef>
                <a:spcPts val="400"/>
              </a:spcBef>
              <a:spcAft>
                <a:spcPts val="0"/>
              </a:spcAft>
              <a:buSzPts val="2100"/>
              <a:buFont typeface="Arial" panose="020B0604020202020204" pitchFamily="34" charset="0"/>
              <a:buChar char="•"/>
            </a:pPr>
            <a:r>
              <a:rPr lang="en" sz="2100" dirty="0"/>
              <a:t>Innovative, extraordinary results come from innovative, extraordinary people; top firms:</a:t>
            </a:r>
            <a:endParaRPr sz="21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Place top leaders in HR / integrate HR as business unit partners</a:t>
            </a:r>
            <a:endParaRPr sz="17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Hire top 1-2% of massive candidate pools (&gt;2M applications/yr at Google</a:t>
            </a:r>
            <a:r>
              <a:rPr lang="en" sz="1700" dirty="0" smtClean="0"/>
              <a:t>)</a:t>
            </a:r>
          </a:p>
          <a:p>
            <a:pPr marL="640080" lvl="1" indent="-182880" rtl="0">
              <a:lnSpc>
                <a:spcPct val="100000"/>
              </a:lnSpc>
              <a:spcBef>
                <a:spcPts val="400"/>
              </a:spcBef>
              <a:spcAft>
                <a:spcPts val="0"/>
              </a:spcAft>
              <a:buSzPct val="80000"/>
              <a:buFont typeface="Arial" panose="020B0604020202020204" pitchFamily="34" charset="0"/>
              <a:buChar char="–"/>
            </a:pPr>
            <a:r>
              <a:rPr lang="en" sz="1700" dirty="0" smtClean="0"/>
              <a:t>Innovation requires diversity of thought, think beyond demographics</a:t>
            </a:r>
            <a:endParaRPr sz="1700" dirty="0"/>
          </a:p>
          <a:p>
            <a:pPr marL="0" lvl="0" indent="0" rtl="0">
              <a:spcBef>
                <a:spcPts val="400"/>
              </a:spcBef>
              <a:spcAft>
                <a:spcPts val="0"/>
              </a:spcAft>
              <a:buNone/>
            </a:pPr>
            <a:endParaRPr sz="1700" dirty="0"/>
          </a:p>
          <a:p>
            <a:pPr marL="182880" lvl="0" indent="-182880" rtl="0">
              <a:lnSpc>
                <a:spcPct val="100000"/>
              </a:lnSpc>
              <a:spcBef>
                <a:spcPts val="400"/>
              </a:spcBef>
              <a:spcAft>
                <a:spcPts val="0"/>
              </a:spcAft>
              <a:buSzPts val="2100"/>
              <a:buFont typeface="Arial" panose="020B0604020202020204" pitchFamily="34" charset="0"/>
              <a:buChar char="•"/>
            </a:pPr>
            <a:r>
              <a:rPr lang="en" sz="2100" dirty="0"/>
              <a:t>Extreme selectivity in hiring allows for:</a:t>
            </a:r>
            <a:endParaRPr sz="21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Negligible levels of bureaucracy (regulations &amp; instructions)</a:t>
            </a:r>
            <a:endParaRPr sz="17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Negligible levels of mandatory training</a:t>
            </a:r>
            <a:endParaRPr sz="1700" dirty="0"/>
          </a:p>
          <a:p>
            <a:pPr marL="457200" lvl="0" indent="0" rtl="0">
              <a:spcBef>
                <a:spcPts val="600"/>
              </a:spcBef>
              <a:spcAft>
                <a:spcPts val="0"/>
              </a:spcAft>
              <a:buNone/>
            </a:pPr>
            <a:endParaRPr sz="1700" dirty="0"/>
          </a:p>
          <a:p>
            <a:pPr marL="182880" lvl="0" indent="-182880" rtl="0">
              <a:lnSpc>
                <a:spcPct val="100000"/>
              </a:lnSpc>
              <a:spcBef>
                <a:spcPts val="400"/>
              </a:spcBef>
              <a:spcAft>
                <a:spcPts val="0"/>
              </a:spcAft>
              <a:buSzPts val="2100"/>
              <a:buFont typeface="Arial" panose="020B0604020202020204" pitchFamily="34" charset="0"/>
              <a:buChar char="•"/>
            </a:pPr>
            <a:r>
              <a:rPr lang="en" sz="2100" dirty="0"/>
              <a:t>Unlikely to effect desired transformation without right people; recommend:</a:t>
            </a:r>
            <a:endParaRPr sz="21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Drive to increase size of applicant pools</a:t>
            </a:r>
            <a:endParaRPr sz="17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Screen for right people with latest in field of People Analytics</a:t>
            </a:r>
            <a:endParaRPr sz="17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Leverage data throughout talent management lifecycle</a:t>
            </a:r>
            <a:endParaRPr sz="1700" dirty="0"/>
          </a:p>
          <a:p>
            <a:pPr marL="640080" lvl="1" indent="-182880" rtl="0">
              <a:lnSpc>
                <a:spcPct val="100000"/>
              </a:lnSpc>
              <a:spcBef>
                <a:spcPts val="400"/>
              </a:spcBef>
              <a:spcAft>
                <a:spcPts val="0"/>
              </a:spcAft>
              <a:buSzPct val="80000"/>
              <a:buFont typeface="Arial" panose="020B0604020202020204" pitchFamily="34" charset="0"/>
              <a:buChar char="–"/>
            </a:pPr>
            <a:r>
              <a:rPr lang="en" sz="1700" dirty="0"/>
              <a:t>Focus OSD &amp; Services’ People Analytics offices on quality vs. quantity</a:t>
            </a:r>
            <a:endParaRPr sz="1700" dirty="0"/>
          </a:p>
          <a:p>
            <a:pPr marL="640080" lvl="0" indent="-182880" rtl="0">
              <a:lnSpc>
                <a:spcPct val="100000"/>
              </a:lnSpc>
              <a:spcAft>
                <a:spcPts val="0"/>
              </a:spcAft>
              <a:buNone/>
            </a:pPr>
            <a:endParaRPr sz="1700" dirty="0"/>
          </a:p>
        </p:txBody>
      </p:sp>
      <p:sp>
        <p:nvSpPr>
          <p:cNvPr id="236" name="Shape 236"/>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spcBef>
                <a:spcPts val="0"/>
              </a:spcBef>
              <a:spcAft>
                <a:spcPts val="0"/>
              </a:spcAft>
              <a:buNone/>
            </a:pPr>
            <a:r>
              <a:rPr lang="en" sz="3000"/>
              <a:t>Human Analytics / Talent Management</a:t>
            </a:r>
            <a:endParaRPr sz="30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13</a:t>
            </a:fld>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421340" y="1389528"/>
            <a:ext cx="8494159" cy="4939871"/>
          </a:xfrm>
          <a:prstGeom prst="rect">
            <a:avLst/>
          </a:prstGeom>
        </p:spPr>
        <p:txBody>
          <a:bodyPr spcFirstLastPara="1" wrap="square" lIns="91425" tIns="45700" rIns="91425" bIns="45700" anchor="t" anchorCtr="0">
            <a:noAutofit/>
          </a:bodyPr>
          <a:lstStyle/>
          <a:p>
            <a:pPr marL="182880" lvl="0" indent="-182880">
              <a:lnSpc>
                <a:spcPct val="100000"/>
              </a:lnSpc>
              <a:spcBef>
                <a:spcPts val="400"/>
              </a:spcBef>
              <a:spcAft>
                <a:spcPts val="0"/>
              </a:spcAft>
              <a:buFont typeface="Arial" panose="020B0604020202020204" pitchFamily="34" charset="0"/>
              <a:buChar char="•"/>
            </a:pPr>
            <a:r>
              <a:rPr lang="en" sz="2000" dirty="0"/>
              <a:t>The SDEF itself offers great opportunity to execute lessons </a:t>
            </a:r>
            <a:r>
              <a:rPr lang="en" sz="2000" dirty="0" smtClean="0"/>
              <a:t>learned</a:t>
            </a:r>
            <a:endParaRPr sz="2100" dirty="0"/>
          </a:p>
          <a:p>
            <a:pPr marL="182880" lvl="0" indent="-182880" rtl="0">
              <a:lnSpc>
                <a:spcPct val="100000"/>
              </a:lnSpc>
              <a:spcBef>
                <a:spcPts val="1800"/>
              </a:spcBef>
              <a:spcAft>
                <a:spcPts val="0"/>
              </a:spcAft>
              <a:buSzPts val="2100"/>
              <a:buFont typeface="Arial" panose="020B0604020202020204" pitchFamily="34" charset="0"/>
              <a:buChar char="•"/>
            </a:pPr>
            <a:r>
              <a:rPr lang="en" sz="2000" dirty="0"/>
              <a:t>DoD &amp; Services better optimizing the program’s effectiveness</a:t>
            </a:r>
            <a:endParaRPr sz="20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Synchronize Service’s current and future challenges with the f</a:t>
            </a:r>
            <a:r>
              <a:rPr lang="en" sz="1800" dirty="0">
                <a:solidFill>
                  <a:schemeClr val="dk1"/>
                </a:solidFill>
              </a:rPr>
              <a:t>ellows’ </a:t>
            </a:r>
            <a:r>
              <a:rPr lang="en" sz="1800" i="1" dirty="0">
                <a:solidFill>
                  <a:schemeClr val="dk1"/>
                </a:solidFill>
              </a:rPr>
              <a:t>assignments</a:t>
            </a:r>
            <a:r>
              <a:rPr lang="en" sz="1800" dirty="0">
                <a:solidFill>
                  <a:schemeClr val="dk1"/>
                </a:solidFill>
              </a:rPr>
              <a:t> to their specific companies</a:t>
            </a:r>
            <a:endParaRPr sz="1800" dirty="0">
              <a:solidFill>
                <a:schemeClr val="dk1"/>
              </a:solidFill>
            </a:endParaRPr>
          </a:p>
          <a:p>
            <a:pPr marL="640080" lvl="1" indent="-182880" rtl="0">
              <a:lnSpc>
                <a:spcPct val="100000"/>
              </a:lnSpc>
              <a:spcBef>
                <a:spcPts val="400"/>
              </a:spcBef>
              <a:spcAft>
                <a:spcPts val="0"/>
              </a:spcAft>
              <a:buSzPct val="80000"/>
              <a:buFont typeface="Arial" panose="020B0604020202020204" pitchFamily="34" charset="0"/>
              <a:buChar char="–"/>
            </a:pPr>
            <a:r>
              <a:rPr lang="en" sz="1800" dirty="0"/>
              <a:t>Placing fellows at/near </a:t>
            </a:r>
            <a:r>
              <a:rPr lang="en" sz="1800" i="1" dirty="0"/>
              <a:t>executive</a:t>
            </a:r>
            <a:r>
              <a:rPr lang="en" sz="1800" dirty="0"/>
              <a:t> level of their host company</a:t>
            </a:r>
            <a:endParaRPr sz="18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Have Services</a:t>
            </a:r>
            <a:r>
              <a:rPr lang="en" sz="1800" i="1" dirty="0"/>
              <a:t> engage </a:t>
            </a:r>
            <a:r>
              <a:rPr lang="en" sz="1800" dirty="0"/>
              <a:t>with the fellow periodically during fellowship for focused updates, and mentorship</a:t>
            </a:r>
            <a:endParaRPr sz="1800" dirty="0"/>
          </a:p>
          <a:p>
            <a:pPr marL="457200" lvl="0" indent="0" rtl="0">
              <a:spcBef>
                <a:spcPts val="600"/>
              </a:spcBef>
              <a:spcAft>
                <a:spcPts val="0"/>
              </a:spcAft>
              <a:buNone/>
            </a:pPr>
            <a:endParaRPr sz="1600" dirty="0"/>
          </a:p>
          <a:p>
            <a:pPr marL="182880" lvl="0" indent="-182880" rtl="0">
              <a:lnSpc>
                <a:spcPct val="100000"/>
              </a:lnSpc>
              <a:spcBef>
                <a:spcPts val="400"/>
              </a:spcBef>
              <a:spcAft>
                <a:spcPts val="0"/>
              </a:spcAft>
              <a:buSzPts val="2100"/>
              <a:buFont typeface="Arial" panose="020B0604020202020204" pitchFamily="34" charset="0"/>
              <a:buChar char="•"/>
            </a:pPr>
            <a:r>
              <a:rPr lang="en" sz="2000" dirty="0"/>
              <a:t>Maximizing DoD’s Return on Investment limit </a:t>
            </a:r>
            <a:endParaRPr sz="20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Proactively manage fellowship talent to ensure follow-on billets l</a:t>
            </a:r>
            <a:r>
              <a:rPr lang="en" sz="1800" i="1" dirty="0"/>
              <a:t>everage </a:t>
            </a:r>
            <a:r>
              <a:rPr lang="en" sz="1800" dirty="0"/>
              <a:t>the experience gained during the program</a:t>
            </a:r>
            <a:endParaRPr sz="18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Purposely assign fellows to billets to address current and future DoD &amp; Service challenges vice current passive ROI </a:t>
            </a:r>
            <a:endParaRPr sz="1800" dirty="0"/>
          </a:p>
        </p:txBody>
      </p:sp>
      <p:sp>
        <p:nvSpPr>
          <p:cNvPr id="243" name="Shape 243"/>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spcBef>
                <a:spcPts val="0"/>
              </a:spcBef>
              <a:spcAft>
                <a:spcPts val="0"/>
              </a:spcAft>
              <a:buNone/>
            </a:pPr>
            <a:r>
              <a:rPr lang="en" sz="3000"/>
              <a:t>Talent Management... Fellowship</a:t>
            </a:r>
            <a:endParaRPr sz="30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14</a:t>
            </a:fld>
            <a:endParaRPr lang="e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US" dirty="0" smtClean="0"/>
              <a:t>Individual Fellow Take-aways</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15</a:t>
            </a:fld>
            <a:endParaRPr lang="e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p:nvPr/>
        </p:nvSpPr>
        <p:spPr>
          <a:xfrm>
            <a:off x="162595" y="1314034"/>
            <a:ext cx="8788800" cy="5307300"/>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Bef>
                <a:spcPts val="0"/>
              </a:spcBef>
              <a:spcAft>
                <a:spcPts val="0"/>
              </a:spcAft>
              <a:buClr>
                <a:schemeClr val="dk2"/>
              </a:buClr>
              <a:buSzPts val="2400"/>
              <a:buFont typeface="Arial"/>
              <a:buChar char="•"/>
            </a:pPr>
            <a:r>
              <a:rPr lang="en" sz="2400" b="1" i="0" u="none" strike="noStrike" cap="none" dirty="0">
                <a:solidFill>
                  <a:schemeClr val="lt2"/>
                </a:solidFill>
                <a:latin typeface="Arial"/>
                <a:ea typeface="Arial"/>
                <a:cs typeface="Arial"/>
                <a:sym typeface="Arial"/>
              </a:rPr>
              <a:t>Observations</a:t>
            </a:r>
            <a:endParaRPr sz="1400" b="0" i="0" u="none" strike="noStrike" cap="none" dirty="0">
              <a:solidFill>
                <a:srgbClr val="000000"/>
              </a:solidFill>
              <a:latin typeface="Arial"/>
              <a:ea typeface="Arial"/>
              <a:cs typeface="Arial"/>
              <a:sym typeface="Arial"/>
            </a:endParaRPr>
          </a:p>
          <a:p>
            <a:pPr marL="640080" marR="0" lvl="1" indent="-182880" algn="l" rtl="0">
              <a:lnSpc>
                <a:spcPct val="100000"/>
              </a:lnSpc>
              <a:spcBef>
                <a:spcPts val="0"/>
              </a:spcBef>
              <a:spcAft>
                <a:spcPts val="0"/>
              </a:spcAft>
              <a:buClr>
                <a:schemeClr val="lt2"/>
              </a:buClr>
              <a:buSzPts val="1500"/>
              <a:buFont typeface="Arial"/>
              <a:buChar char="–"/>
            </a:pPr>
            <a:r>
              <a:rPr lang="en" sz="2000" i="0" u="none" strike="noStrike" cap="none" dirty="0">
                <a:solidFill>
                  <a:schemeClr val="lt2"/>
                </a:solidFill>
                <a:sym typeface="Arial"/>
              </a:rPr>
              <a:t>Ready, Safe, Go</a:t>
            </a:r>
            <a:endParaRPr sz="1400" i="0" u="none" strike="noStrike" cap="none" dirty="0">
              <a:solidFill>
                <a:srgbClr val="000000"/>
              </a:solidFill>
              <a:sym typeface="Arial"/>
            </a:endParaRPr>
          </a:p>
          <a:p>
            <a:pPr marL="1097280" marR="0" lvl="2" indent="-18288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Safety is the #1 consideration</a:t>
            </a:r>
            <a:endParaRPr sz="1400" i="0" u="none" strike="noStrike" cap="none" dirty="0">
              <a:solidFill>
                <a:srgbClr val="000000"/>
              </a:solidFill>
              <a:sym typeface="Arial"/>
            </a:endParaRPr>
          </a:p>
          <a:p>
            <a:pPr marL="1097280" marR="0" lvl="2" indent="-18288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Safety Core Value, Safe branding, Safety awards, Metrics/Indicators</a:t>
            </a:r>
            <a:endParaRPr sz="1400" i="0" u="none" strike="noStrike" cap="none" dirty="0">
              <a:solidFill>
                <a:srgbClr val="000000"/>
              </a:solidFill>
              <a:sym typeface="Arial"/>
            </a:endParaRPr>
          </a:p>
          <a:p>
            <a:pPr marL="640080" marR="0" lvl="1" indent="-182880" algn="l" rtl="0">
              <a:lnSpc>
                <a:spcPct val="100000"/>
              </a:lnSpc>
              <a:spcBef>
                <a:spcPts val="0"/>
              </a:spcBef>
              <a:spcAft>
                <a:spcPts val="0"/>
              </a:spcAft>
              <a:buClr>
                <a:schemeClr val="lt2"/>
              </a:buClr>
              <a:buSzPts val="1500"/>
              <a:buFont typeface="Arial"/>
              <a:buChar char="–"/>
            </a:pPr>
            <a:r>
              <a:rPr lang="en" sz="2000" i="0" u="none" strike="noStrike" cap="none" dirty="0">
                <a:solidFill>
                  <a:schemeClr val="lt2"/>
                </a:solidFill>
                <a:sym typeface="Arial"/>
              </a:rPr>
              <a:t>Communication</a:t>
            </a:r>
            <a:endParaRPr sz="1400" i="0" u="none" strike="noStrike" cap="none" dirty="0">
              <a:solidFill>
                <a:srgbClr val="000000"/>
              </a:solidFill>
              <a:sym typeface="Arial"/>
            </a:endParaRPr>
          </a:p>
          <a:p>
            <a:pPr marL="1092200" marR="0" lvl="2" indent="-17780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Alaska’s World</a:t>
            </a:r>
            <a:endParaRPr sz="1400" i="0" u="none" strike="noStrike" cap="none" dirty="0">
              <a:solidFill>
                <a:srgbClr val="000000"/>
              </a:solidFill>
              <a:sym typeface="Arial"/>
            </a:endParaRPr>
          </a:p>
          <a:p>
            <a:pPr marL="1092200" marR="0" lvl="2" indent="-177800" algn="l" rtl="0">
              <a:lnSpc>
                <a:spcPct val="100000"/>
              </a:lnSpc>
              <a:spcBef>
                <a:spcPts val="0"/>
              </a:spcBef>
              <a:spcAft>
                <a:spcPts val="0"/>
              </a:spcAft>
              <a:buClr>
                <a:schemeClr val="dk2"/>
              </a:buClr>
              <a:buSzPts val="1800"/>
              <a:buFont typeface="Arial"/>
              <a:buChar char="•"/>
            </a:pPr>
            <a:r>
              <a:rPr lang="en" sz="1800" dirty="0">
                <a:solidFill>
                  <a:schemeClr val="lt2"/>
                </a:solidFill>
              </a:rPr>
              <a:t>Smartphone</a:t>
            </a:r>
            <a:r>
              <a:rPr lang="en" sz="1800" i="0" u="none" strike="noStrike" cap="none" dirty="0">
                <a:solidFill>
                  <a:schemeClr val="lt2"/>
                </a:solidFill>
                <a:sym typeface="Arial"/>
              </a:rPr>
              <a:t> Apps (Pulse)</a:t>
            </a:r>
            <a:endParaRPr dirty="0"/>
          </a:p>
          <a:p>
            <a:pPr marL="1092200" marR="0" lvl="2" indent="-17780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Webcasts</a:t>
            </a:r>
            <a:endParaRPr sz="1400" i="0" u="none" strike="noStrike" cap="none" dirty="0">
              <a:solidFill>
                <a:srgbClr val="000000"/>
              </a:solidFill>
              <a:sym typeface="Arial"/>
            </a:endParaRPr>
          </a:p>
          <a:p>
            <a:pPr marL="640080" marR="0" lvl="1" indent="-182880" algn="l" rtl="0">
              <a:lnSpc>
                <a:spcPct val="100000"/>
              </a:lnSpc>
              <a:spcBef>
                <a:spcPts val="0"/>
              </a:spcBef>
              <a:spcAft>
                <a:spcPts val="0"/>
              </a:spcAft>
              <a:buClr>
                <a:schemeClr val="lt2"/>
              </a:buClr>
              <a:buSzPts val="1500"/>
              <a:buFont typeface="Arial"/>
              <a:buChar char="–"/>
            </a:pPr>
            <a:r>
              <a:rPr lang="en" sz="2000" i="0" u="none" strike="noStrike" cap="none" dirty="0">
                <a:solidFill>
                  <a:schemeClr val="lt2"/>
                </a:solidFill>
                <a:sym typeface="Arial"/>
              </a:rPr>
              <a:t>Leadership Development Programs</a:t>
            </a:r>
            <a:endParaRPr sz="1400" i="0" u="none" strike="noStrike" cap="none" dirty="0">
              <a:solidFill>
                <a:srgbClr val="000000"/>
              </a:solidFill>
              <a:sym typeface="Arial"/>
            </a:endParaRPr>
          </a:p>
          <a:p>
            <a:pPr marL="1092200" marR="0" lvl="2" indent="-17780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 Continuous development of leaders at junior, mid, and senior levels</a:t>
            </a:r>
            <a:endParaRPr dirty="0"/>
          </a:p>
          <a:p>
            <a:pPr marL="640080" marR="0" lvl="1" indent="-182880" algn="l" rtl="0">
              <a:lnSpc>
                <a:spcPct val="100000"/>
              </a:lnSpc>
              <a:spcBef>
                <a:spcPts val="0"/>
              </a:spcBef>
              <a:spcAft>
                <a:spcPts val="0"/>
              </a:spcAft>
              <a:buClr>
                <a:schemeClr val="lt2"/>
              </a:buClr>
              <a:buSzPts val="1500"/>
              <a:buFont typeface="Arial"/>
              <a:buChar char="–"/>
            </a:pPr>
            <a:r>
              <a:rPr lang="en" sz="2000" dirty="0">
                <a:solidFill>
                  <a:schemeClr val="lt2"/>
                </a:solidFill>
              </a:rPr>
              <a:t>Sustainability/</a:t>
            </a:r>
            <a:r>
              <a:rPr lang="en" sz="2000" i="0" u="none" strike="noStrike" cap="none" dirty="0">
                <a:solidFill>
                  <a:schemeClr val="lt2"/>
                </a:solidFill>
                <a:sym typeface="Arial"/>
              </a:rPr>
              <a:t>Fuel Efficiency</a:t>
            </a:r>
            <a:endParaRPr sz="1400" i="0" u="none" strike="noStrike" cap="none" dirty="0">
              <a:solidFill>
                <a:srgbClr val="000000"/>
              </a:solidFill>
              <a:sym typeface="Arial"/>
            </a:endParaRPr>
          </a:p>
          <a:p>
            <a:pPr marL="1092200" marR="0" lvl="2" indent="-17780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 Added winglets/split winglets at heavy checks (2-3 weeks downtime)</a:t>
            </a:r>
            <a:endParaRPr dirty="0"/>
          </a:p>
          <a:p>
            <a:pPr marL="1092200" marR="0" lvl="8" indent="-177800" algn="l" rtl="0">
              <a:lnSpc>
                <a:spcPct val="100000"/>
              </a:lnSpc>
              <a:spcBef>
                <a:spcPts val="0"/>
              </a:spcBef>
              <a:spcAft>
                <a:spcPts val="0"/>
              </a:spcAft>
              <a:buClr>
                <a:schemeClr val="dk2"/>
              </a:buClr>
              <a:buSzPts val="1800"/>
              <a:buFont typeface="Arial"/>
              <a:buChar char="•"/>
            </a:pPr>
            <a:r>
              <a:rPr lang="en" sz="1800" i="0" u="none" strike="noStrike" cap="none" dirty="0">
                <a:solidFill>
                  <a:schemeClr val="lt2"/>
                </a:solidFill>
                <a:sym typeface="Arial"/>
              </a:rPr>
              <a:t> 20 MM gallons annual fuel savings (4.5% savings for split winglets)</a:t>
            </a:r>
            <a:endParaRPr dirty="0"/>
          </a:p>
          <a:p>
            <a:pPr marL="274320" marR="0" lvl="0" indent="-182880" algn="l" rtl="0">
              <a:lnSpc>
                <a:spcPct val="100000"/>
              </a:lnSpc>
              <a:spcBef>
                <a:spcPts val="0"/>
              </a:spcBef>
              <a:spcAft>
                <a:spcPts val="0"/>
              </a:spcAft>
              <a:buClr>
                <a:srgbClr val="000000"/>
              </a:buClr>
              <a:buSzPts val="2400"/>
              <a:buFont typeface="Arial"/>
              <a:buChar char="•"/>
            </a:pPr>
            <a:r>
              <a:rPr lang="en" sz="2400" b="1" i="0" u="none" strike="noStrike" cap="none" dirty="0">
                <a:solidFill>
                  <a:srgbClr val="000000"/>
                </a:solidFill>
                <a:latin typeface="Arial"/>
                <a:ea typeface="Arial"/>
                <a:cs typeface="Arial"/>
                <a:sym typeface="Arial"/>
              </a:rPr>
              <a:t>Recommendations</a:t>
            </a:r>
            <a:endParaRPr sz="2000" b="1" i="0" u="none" strike="noStrike" cap="none" dirty="0">
              <a:solidFill>
                <a:schemeClr val="lt2"/>
              </a:solidFill>
              <a:latin typeface="Arial"/>
              <a:ea typeface="Arial"/>
              <a:cs typeface="Arial"/>
              <a:sym typeface="Arial"/>
            </a:endParaRPr>
          </a:p>
          <a:p>
            <a:pPr marL="640080" marR="0" lvl="1" indent="-182880" algn="l" rtl="0">
              <a:lnSpc>
                <a:spcPct val="100000"/>
              </a:lnSpc>
              <a:spcBef>
                <a:spcPts val="0"/>
              </a:spcBef>
              <a:spcAft>
                <a:spcPts val="0"/>
              </a:spcAft>
              <a:buClr>
                <a:srgbClr val="000000"/>
              </a:buClr>
              <a:buSzPts val="1500"/>
              <a:buFont typeface="Arial"/>
              <a:buChar char="–"/>
            </a:pPr>
            <a:r>
              <a:rPr lang="en" sz="2000" i="0" u="none" strike="noStrike" cap="none" dirty="0">
                <a:solidFill>
                  <a:srgbClr val="000000"/>
                </a:solidFill>
                <a:sym typeface="Arial"/>
              </a:rPr>
              <a:t>Leverage </a:t>
            </a:r>
            <a:r>
              <a:rPr lang="en" sz="2000" dirty="0"/>
              <a:t>smartphone</a:t>
            </a:r>
            <a:r>
              <a:rPr lang="en" sz="2000" i="0" u="none" strike="noStrike" cap="none" dirty="0">
                <a:solidFill>
                  <a:srgbClr val="000000"/>
                </a:solidFill>
                <a:sym typeface="Arial"/>
              </a:rPr>
              <a:t> apps (like Pulse) to communicate</a:t>
            </a:r>
            <a:endParaRPr dirty="0"/>
          </a:p>
          <a:p>
            <a:pPr marL="640080" marR="0" lvl="1" indent="-182880" algn="l" rtl="0">
              <a:lnSpc>
                <a:spcPct val="100000"/>
              </a:lnSpc>
              <a:spcBef>
                <a:spcPts val="0"/>
              </a:spcBef>
              <a:spcAft>
                <a:spcPts val="0"/>
              </a:spcAft>
              <a:buClr>
                <a:srgbClr val="000000"/>
              </a:buClr>
              <a:buSzPts val="1500"/>
              <a:buFont typeface="Arial"/>
              <a:buChar char="–"/>
            </a:pPr>
            <a:r>
              <a:rPr lang="en" sz="2000" i="0" u="none" strike="noStrike" cap="none" dirty="0">
                <a:solidFill>
                  <a:srgbClr val="000000"/>
                </a:solidFill>
                <a:sym typeface="Arial"/>
              </a:rPr>
              <a:t>Look for fuel efficiency opportunities as we retrofit older aircraft</a:t>
            </a:r>
            <a:endParaRPr dirty="0"/>
          </a:p>
          <a:p>
            <a:pPr marL="640080" marR="0" lvl="1" indent="-182880" algn="l" rtl="0">
              <a:lnSpc>
                <a:spcPct val="100000"/>
              </a:lnSpc>
              <a:spcBef>
                <a:spcPts val="0"/>
              </a:spcBef>
              <a:spcAft>
                <a:spcPts val="0"/>
              </a:spcAft>
              <a:buClr>
                <a:srgbClr val="000000"/>
              </a:buClr>
              <a:buSzPts val="1500"/>
              <a:buFont typeface="Arial"/>
              <a:buChar char="–"/>
            </a:pPr>
            <a:r>
              <a:rPr lang="en" sz="2000" i="0" u="none" strike="noStrike" cap="none" dirty="0">
                <a:solidFill>
                  <a:srgbClr val="000000"/>
                </a:solidFill>
                <a:sym typeface="Arial"/>
              </a:rPr>
              <a:t>Incentives for recruitment/retention of talented civilians</a:t>
            </a:r>
            <a:endParaRPr dirty="0"/>
          </a:p>
          <a:p>
            <a:pPr marL="640080" marR="0" lvl="1" indent="-87630" algn="l" rtl="0">
              <a:lnSpc>
                <a:spcPct val="100000"/>
              </a:lnSpc>
              <a:spcBef>
                <a:spcPts val="0"/>
              </a:spcBef>
              <a:spcAft>
                <a:spcPts val="0"/>
              </a:spcAft>
              <a:buClr>
                <a:srgbClr val="000000"/>
              </a:buClr>
              <a:buSzPts val="1500"/>
              <a:buFont typeface="Arial"/>
              <a:buNone/>
            </a:pPr>
            <a:endParaRPr sz="1400" i="0" u="none" strike="noStrike" cap="none" dirty="0">
              <a:solidFill>
                <a:srgbClr val="000000"/>
              </a:solidFill>
              <a:sym typeface="Arial"/>
            </a:endParaRPr>
          </a:p>
          <a:p>
            <a:pPr marL="640080" marR="0" lvl="1" indent="-87630" algn="l" rtl="0">
              <a:lnSpc>
                <a:spcPct val="100000"/>
              </a:lnSpc>
              <a:spcBef>
                <a:spcPts val="0"/>
              </a:spcBef>
              <a:spcAft>
                <a:spcPts val="0"/>
              </a:spcAft>
              <a:buClr>
                <a:srgbClr val="000000"/>
              </a:buClr>
              <a:buSzPts val="1500"/>
              <a:buFont typeface="Arial"/>
              <a:buNone/>
            </a:pPr>
            <a:endParaRPr sz="2000" b="1" i="0" u="none" strike="noStrike" cap="none" dirty="0">
              <a:solidFill>
                <a:srgbClr val="000000"/>
              </a:solidFill>
              <a:latin typeface="Arial"/>
              <a:ea typeface="Arial"/>
              <a:cs typeface="Arial"/>
              <a:sym typeface="Arial"/>
            </a:endParaRPr>
          </a:p>
        </p:txBody>
      </p:sp>
      <p:sp>
        <p:nvSpPr>
          <p:cNvPr id="278" name="Shape 278"/>
          <p:cNvSpPr txBox="1"/>
          <p:nvPr/>
        </p:nvSpPr>
        <p:spPr>
          <a:xfrm>
            <a:off x="0" y="3940"/>
            <a:ext cx="9144000" cy="609600"/>
          </a:xfrm>
          <a:prstGeom prst="rect">
            <a:avLst/>
          </a:prstGeom>
          <a:noFill/>
          <a:ln>
            <a:noFill/>
          </a:ln>
        </p:spPr>
        <p:txBody>
          <a:bodyPr spcFirstLastPara="1" wrap="square" lIns="92075" tIns="46025" rIns="92075" bIns="46025" anchor="ctr" anchorCtr="1">
            <a:noAutofit/>
          </a:bodyPr>
          <a:lstStyle/>
          <a:p>
            <a:pPr marL="0" marR="0" lvl="0" indent="0" algn="r" rtl="0">
              <a:lnSpc>
                <a:spcPct val="100000"/>
              </a:lnSpc>
              <a:spcBef>
                <a:spcPts val="0"/>
              </a:spcBef>
              <a:spcAft>
                <a:spcPts val="0"/>
              </a:spcAft>
              <a:buClr>
                <a:schemeClr val="lt2"/>
              </a:buClr>
              <a:buSzPts val="3200"/>
              <a:buFont typeface="Arial"/>
              <a:buNone/>
            </a:pPr>
            <a:r>
              <a:rPr lang="en" sz="3200" b="1" i="1" u="none" strike="noStrike" cap="none">
                <a:solidFill>
                  <a:schemeClr val="lt2"/>
                </a:solidFill>
                <a:latin typeface="Arial"/>
                <a:ea typeface="Arial"/>
                <a:cs typeface="Arial"/>
                <a:sym typeface="Arial"/>
              </a:rPr>
              <a:t>          Observations &amp; Recommendations</a:t>
            </a:r>
            <a:endParaRPr sz="3200" b="0" i="0" u="none" strike="noStrike" cap="none" dirty="0">
              <a:solidFill>
                <a:srgbClr val="000000"/>
              </a:solidFill>
              <a:latin typeface="Arial"/>
              <a:ea typeface="Arial"/>
              <a:cs typeface="Arial"/>
              <a:sym typeface="Arial"/>
            </a:endParaRPr>
          </a:p>
        </p:txBody>
      </p:sp>
      <p:pic>
        <p:nvPicPr>
          <p:cNvPr id="279" name="Shape 279"/>
          <p:cNvPicPr preferRelativeResize="0"/>
          <p:nvPr/>
        </p:nvPicPr>
        <p:blipFill rotWithShape="1">
          <a:blip r:embed="rId3">
            <a:alphaModFix/>
          </a:blip>
          <a:srcRect/>
          <a:stretch/>
        </p:blipFill>
        <p:spPr>
          <a:xfrm>
            <a:off x="5815285" y="698722"/>
            <a:ext cx="3136803" cy="983828"/>
          </a:xfrm>
          <a:prstGeom prst="rect">
            <a:avLst/>
          </a:prstGeom>
          <a:noFill/>
          <a:ln>
            <a:noFill/>
          </a:ln>
        </p:spPr>
      </p:pic>
      <p:sp>
        <p:nvSpPr>
          <p:cNvPr id="2" name="Slide Number Placeholder 1"/>
          <p:cNvSpPr>
            <a:spLocks noGrp="1"/>
          </p:cNvSpPr>
          <p:nvPr>
            <p:ph type="sldNum" idx="12"/>
          </p:nvPr>
        </p:nvSpPr>
        <p:spPr>
          <a:xfrm>
            <a:off x="8556784" y="6506308"/>
            <a:ext cx="548700" cy="351826"/>
          </a:xfrm>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16</a:t>
            </a:fld>
            <a:endParaRPr lang="en"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483102" y="1157630"/>
            <a:ext cx="8597400" cy="5751900"/>
          </a:xfrm>
          <a:prstGeom prst="rect">
            <a:avLst/>
          </a:prstGeom>
          <a:noFill/>
          <a:ln>
            <a:noFill/>
          </a:ln>
        </p:spPr>
        <p:txBody>
          <a:bodyPr spcFirstLastPara="1" wrap="square" lIns="91425" tIns="45700" rIns="91425" bIns="45700" anchor="t" anchorCtr="0">
            <a:noAutofit/>
          </a:bodyPr>
          <a:lstStyle/>
          <a:p>
            <a:pPr marL="285751" marR="0" lvl="1" algn="l" rtl="0">
              <a:spcBef>
                <a:spcPts val="0"/>
              </a:spcBef>
              <a:spcAft>
                <a:spcPts val="0"/>
              </a:spcAft>
              <a:buClr>
                <a:schemeClr val="lt2"/>
              </a:buClr>
              <a:buSzPct val="110000"/>
              <a:buFont typeface="Arial" panose="020B0604020202020204" pitchFamily="34" charset="0"/>
              <a:buChar char="•"/>
            </a:pPr>
            <a:r>
              <a:rPr lang="en" sz="1400" b="1" i="0" u="none" strike="noStrike" cap="none" dirty="0" smtClean="0">
                <a:solidFill>
                  <a:schemeClr val="lt2"/>
                </a:solidFill>
                <a:latin typeface="Arial"/>
                <a:ea typeface="Arial"/>
                <a:cs typeface="Arial"/>
                <a:sym typeface="Arial"/>
              </a:rPr>
              <a:t>Strengths</a:t>
            </a:r>
            <a:r>
              <a:rPr lang="en" sz="1400" b="1" i="0" u="none" strike="noStrike" cap="none" dirty="0">
                <a:solidFill>
                  <a:schemeClr val="lt2"/>
                </a:solidFill>
                <a:latin typeface="Arial"/>
                <a:ea typeface="Arial"/>
                <a:cs typeface="Arial"/>
                <a:sym typeface="Arial"/>
              </a:rPr>
              <a:t>: </a:t>
            </a:r>
            <a:endParaRPr dirty="0"/>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sym typeface="Arial"/>
              </a:rPr>
              <a:t>Innovation: Innovative product lineup - Innovate or die is true of products, processes, tools</a:t>
            </a:r>
            <a:endParaRPr b="0" dirty="0"/>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sym typeface="Arial"/>
              </a:rPr>
              <a:t>Brand: Fierce focus on brand and customer experience (drives innovation in the channels Apple is sold through. Apple is the only brand that can be sold in Walmart and Hermes.)</a:t>
            </a:r>
            <a:endParaRPr sz="1400" b="0" i="0" u="none" strike="noStrike" cap="none" dirty="0">
              <a:solidFill>
                <a:schemeClr val="lt2"/>
              </a:solidFill>
              <a:sym typeface="Arial"/>
            </a:endParaRPr>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sym typeface="Arial"/>
              </a:rPr>
              <a:t>Collaboration: Highly collaborative environment based on functional departments</a:t>
            </a:r>
            <a:endParaRPr b="0" dirty="0"/>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sym typeface="Arial"/>
              </a:rPr>
              <a:t>Data Analytics: Robust understanding of big data environment and how to measure specific variables WRT revenue and sales force engagement</a:t>
            </a:r>
            <a:endParaRPr b="0" dirty="0"/>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sym typeface="Arial"/>
              </a:rPr>
              <a:t>People: Attract</a:t>
            </a:r>
            <a:r>
              <a:rPr lang="en" sz="1400" b="0" i="0" u="none" strike="noStrike" cap="none" dirty="0">
                <a:solidFill>
                  <a:schemeClr val="lt2"/>
                </a:solidFill>
                <a:latin typeface="Arial"/>
                <a:ea typeface="Arial"/>
                <a:cs typeface="Arial"/>
                <a:sym typeface="Arial"/>
              </a:rPr>
              <a:t>, recruit, train, and retain high performing leaders/employees; Compensation (even part-time hourly employees get stock compensation); Career Experience (CE) programs for employees to experience other short term career duties/jobs  </a:t>
            </a:r>
            <a:endParaRPr dirty="0"/>
          </a:p>
          <a:p>
            <a:pPr marL="285751" marR="0" lvl="1" algn="l" rtl="0">
              <a:spcBef>
                <a:spcPts val="0"/>
              </a:spcBef>
              <a:spcAft>
                <a:spcPts val="0"/>
              </a:spcAft>
              <a:buClr>
                <a:schemeClr val="lt2"/>
              </a:buClr>
              <a:buSzPct val="110000"/>
              <a:buFont typeface="Arial" panose="020B0604020202020204" pitchFamily="34" charset="0"/>
              <a:buChar char="•"/>
            </a:pPr>
            <a:r>
              <a:rPr lang="en" sz="1400" b="1" i="0" u="none" strike="noStrike" cap="none" dirty="0">
                <a:solidFill>
                  <a:schemeClr val="lt2"/>
                </a:solidFill>
                <a:latin typeface="Arial"/>
                <a:ea typeface="Arial"/>
                <a:cs typeface="Arial"/>
                <a:sym typeface="Arial"/>
              </a:rPr>
              <a:t>Challenges: </a:t>
            </a:r>
            <a:endParaRPr dirty="0"/>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latin typeface="Arial"/>
                <a:ea typeface="Arial"/>
                <a:cs typeface="Arial"/>
                <a:sym typeface="Arial"/>
              </a:rPr>
              <a:t>Winner’s Curse: Apple is confronted by aggressive competition in all areas of its business. Not limited to competitors’ products or sabotaging through press, also must manage customer expectations increasing every year</a:t>
            </a:r>
            <a:endParaRPr dirty="0"/>
          </a:p>
          <a:p>
            <a:pPr marL="742950" marR="0" lvl="2" indent="-28575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latin typeface="Arial"/>
                <a:ea typeface="Arial"/>
                <a:cs typeface="Arial"/>
                <a:sym typeface="Arial"/>
              </a:rPr>
              <a:t>Maintaining an entrepreneurial feel and innovation in their DNA as a multibillion $ business (Apple University)</a:t>
            </a:r>
            <a:endParaRPr sz="1400" b="0" i="0" u="none" strike="noStrike" cap="none" dirty="0">
              <a:solidFill>
                <a:schemeClr val="lt2"/>
              </a:solidFill>
              <a:latin typeface="Arial"/>
              <a:ea typeface="Arial"/>
              <a:cs typeface="Arial"/>
              <a:sym typeface="Arial"/>
            </a:endParaRPr>
          </a:p>
          <a:p>
            <a:pPr marL="285751" marR="0" lvl="1" algn="l" rtl="0">
              <a:spcBef>
                <a:spcPts val="600"/>
              </a:spcBef>
              <a:spcAft>
                <a:spcPts val="0"/>
              </a:spcAft>
              <a:buClr>
                <a:schemeClr val="lt2"/>
              </a:buClr>
              <a:buSzPct val="110000"/>
              <a:buFont typeface="Arial" panose="020B0604020202020204" pitchFamily="34" charset="0"/>
              <a:buChar char="•"/>
            </a:pPr>
            <a:r>
              <a:rPr lang="en" sz="1400" b="1" i="0" u="none" strike="noStrike" cap="none" dirty="0">
                <a:solidFill>
                  <a:schemeClr val="lt2"/>
                </a:solidFill>
                <a:latin typeface="Arial"/>
                <a:ea typeface="Arial"/>
                <a:cs typeface="Arial"/>
                <a:sym typeface="Arial"/>
              </a:rPr>
              <a:t>Recommendations</a:t>
            </a:r>
            <a:endParaRPr dirty="0"/>
          </a:p>
          <a:p>
            <a:pPr marL="640080" marR="0" lvl="2" indent="-18288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latin typeface="Arial"/>
                <a:ea typeface="Arial"/>
                <a:cs typeface="Arial"/>
                <a:sym typeface="Arial"/>
              </a:rPr>
              <a:t>Data Analytics - Define success, develop key performance indicators (KPI’s) that accurately measure “success”, and invest in data analytics across all spectrums of warfare to establish a baseline. (OPNAV NAO/N09X is a great start!)</a:t>
            </a:r>
            <a:endParaRPr dirty="0"/>
          </a:p>
          <a:p>
            <a:pPr marL="640080" marR="0" lvl="2" indent="-18288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latin typeface="Arial"/>
                <a:ea typeface="Arial"/>
                <a:cs typeface="Arial"/>
                <a:sym typeface="Arial"/>
              </a:rPr>
              <a:t>Develop a culture of measurement - Knowing what KPIs are important, understanding what will be measured and knowing how to influence those measurements</a:t>
            </a:r>
            <a:endParaRPr dirty="0"/>
          </a:p>
          <a:p>
            <a:pPr marL="640080" marR="0" lvl="2" indent="-182880" algn="l" rtl="0">
              <a:spcBef>
                <a:spcPts val="0"/>
              </a:spcBef>
              <a:spcAft>
                <a:spcPts val="0"/>
              </a:spcAft>
              <a:buClr>
                <a:schemeClr val="dk2"/>
              </a:buClr>
              <a:buSzPct val="80000"/>
              <a:buFont typeface="Arial" panose="020B0604020202020204" pitchFamily="34" charset="0"/>
              <a:buChar char="‒"/>
            </a:pPr>
            <a:r>
              <a:rPr lang="en" sz="1400" b="0" i="0" u="none" strike="noStrike" cap="none" dirty="0">
                <a:solidFill>
                  <a:schemeClr val="lt2"/>
                </a:solidFill>
                <a:latin typeface="Arial"/>
                <a:ea typeface="Arial"/>
                <a:cs typeface="Arial"/>
                <a:sym typeface="Arial"/>
              </a:rPr>
              <a:t>Implement incentives/programs to retain high performing leaders/ employees (commensurate with public sector for key career fields)</a:t>
            </a:r>
            <a:endParaRPr dirty="0"/>
          </a:p>
          <a:p>
            <a:pPr marL="731520" marR="0" lvl="1" indent="-132079" algn="l" rtl="0">
              <a:spcBef>
                <a:spcPts val="600"/>
              </a:spcBef>
              <a:spcAft>
                <a:spcPts val="0"/>
              </a:spcAft>
              <a:buClr>
                <a:schemeClr val="lt2"/>
              </a:buClr>
              <a:buSzPts val="800"/>
              <a:buFont typeface="Algerian"/>
              <a:buNone/>
            </a:pPr>
            <a:endParaRPr sz="1600" b="1" i="0" u="none" strike="noStrike" cap="none" dirty="0">
              <a:solidFill>
                <a:schemeClr val="lt2"/>
              </a:solidFill>
              <a:latin typeface="Arial"/>
              <a:ea typeface="Arial"/>
              <a:cs typeface="Arial"/>
              <a:sym typeface="Arial"/>
            </a:endParaRPr>
          </a:p>
          <a:p>
            <a:pPr marL="731520" marR="0" lvl="1" indent="-132079" algn="l" rtl="0">
              <a:spcBef>
                <a:spcPts val="600"/>
              </a:spcBef>
              <a:spcAft>
                <a:spcPts val="0"/>
              </a:spcAft>
              <a:buClr>
                <a:schemeClr val="lt2"/>
              </a:buClr>
              <a:buSzPts val="800"/>
              <a:buFont typeface="Algerian"/>
              <a:buNone/>
            </a:pPr>
            <a:endParaRPr sz="1600" b="1" i="0" u="none" strike="noStrike" cap="none" dirty="0">
              <a:solidFill>
                <a:schemeClr val="lt2"/>
              </a:solidFill>
              <a:latin typeface="Arial"/>
              <a:ea typeface="Arial"/>
              <a:cs typeface="Arial"/>
              <a:sym typeface="Arial"/>
            </a:endParaRPr>
          </a:p>
          <a:p>
            <a:pPr marL="1097280" marR="0" lvl="1" indent="-125730" algn="l" rtl="0">
              <a:lnSpc>
                <a:spcPct val="100000"/>
              </a:lnSpc>
              <a:spcBef>
                <a:spcPts val="360"/>
              </a:spcBef>
              <a:spcAft>
                <a:spcPts val="0"/>
              </a:spcAft>
              <a:buClr>
                <a:schemeClr val="lt2"/>
              </a:buClr>
              <a:buSzPts val="900"/>
              <a:buFont typeface="Algerian"/>
              <a:buNone/>
            </a:pPr>
            <a:endParaRPr sz="1800" b="1" i="0" u="none" strike="noStrike" cap="none" dirty="0">
              <a:solidFill>
                <a:schemeClr val="lt2"/>
              </a:solidFill>
              <a:latin typeface="Arial"/>
              <a:ea typeface="Arial"/>
              <a:cs typeface="Arial"/>
              <a:sym typeface="Arial"/>
            </a:endParaRPr>
          </a:p>
          <a:p>
            <a:pPr marL="1097280" marR="0" lvl="1" indent="-125730" algn="l" rtl="0">
              <a:lnSpc>
                <a:spcPct val="100000"/>
              </a:lnSpc>
              <a:spcBef>
                <a:spcPts val="360"/>
              </a:spcBef>
              <a:spcAft>
                <a:spcPts val="0"/>
              </a:spcAft>
              <a:buClr>
                <a:schemeClr val="lt2"/>
              </a:buClr>
              <a:buSzPts val="900"/>
              <a:buFont typeface="Algerian"/>
              <a:buNone/>
            </a:pPr>
            <a:endParaRPr sz="1800" b="1" i="0" u="none" strike="noStrike" cap="none" dirty="0">
              <a:solidFill>
                <a:schemeClr val="lt2"/>
              </a:solidFill>
              <a:latin typeface="Arial"/>
              <a:ea typeface="Arial"/>
              <a:cs typeface="Arial"/>
              <a:sym typeface="Arial"/>
            </a:endParaRPr>
          </a:p>
        </p:txBody>
      </p:sp>
      <p:sp>
        <p:nvSpPr>
          <p:cNvPr id="287" name="Shape 287"/>
          <p:cNvSpPr txBox="1">
            <a:spLocks noGrp="1"/>
          </p:cNvSpPr>
          <p:nvPr>
            <p:ph type="title"/>
          </p:nvPr>
        </p:nvSpPr>
        <p:spPr>
          <a:xfrm>
            <a:off x="564751" y="0"/>
            <a:ext cx="8575800" cy="609600"/>
          </a:xfrm>
          <a:prstGeom prst="rect">
            <a:avLst/>
          </a:prstGeom>
          <a:noFill/>
          <a:ln>
            <a:noFill/>
          </a:ln>
        </p:spPr>
        <p:txBody>
          <a:bodyPr spcFirstLastPara="1" wrap="square" lIns="92075" tIns="46025" rIns="92075" bIns="46025" anchor="ctr" anchorCtr="1">
            <a:noAutofit/>
          </a:bodyPr>
          <a:lstStyle/>
          <a:p>
            <a:pPr marL="0" marR="0" lvl="0" indent="0" algn="r" rtl="0">
              <a:spcBef>
                <a:spcPts val="0"/>
              </a:spcBef>
              <a:spcAft>
                <a:spcPts val="0"/>
              </a:spcAft>
              <a:buNone/>
            </a:pPr>
            <a:r>
              <a:rPr lang="en" sz="3200" b="1" i="1" u="none" strike="noStrike" cap="none">
                <a:solidFill>
                  <a:schemeClr val="lt2"/>
                </a:solidFill>
                <a:latin typeface="Arial"/>
                <a:ea typeface="Arial"/>
                <a:cs typeface="Arial"/>
                <a:sym typeface="Arial"/>
              </a:rPr>
              <a:t>Observations and Recommendations</a:t>
            </a:r>
            <a:endParaRPr sz="3200" b="1" i="1" u="none" strike="noStrike" cap="none" dirty="0">
              <a:solidFill>
                <a:schemeClr val="lt2"/>
              </a:solidFill>
              <a:latin typeface="Arial"/>
              <a:ea typeface="Arial"/>
              <a:cs typeface="Arial"/>
              <a:sym typeface="Arial"/>
            </a:endParaRPr>
          </a:p>
        </p:txBody>
      </p:sp>
      <p:pic>
        <p:nvPicPr>
          <p:cNvPr id="288" name="Shape 288"/>
          <p:cNvPicPr preferRelativeResize="0"/>
          <p:nvPr/>
        </p:nvPicPr>
        <p:blipFill rotWithShape="1">
          <a:blip r:embed="rId3">
            <a:alphaModFix/>
          </a:blip>
          <a:srcRect/>
          <a:stretch/>
        </p:blipFill>
        <p:spPr>
          <a:xfrm>
            <a:off x="7972644" y="739871"/>
            <a:ext cx="761679" cy="894529"/>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b="0" smtClean="0"/>
              <a:pPr marL="0" lvl="0" indent="0">
                <a:spcBef>
                  <a:spcPts val="0"/>
                </a:spcBef>
                <a:spcAft>
                  <a:spcPts val="0"/>
                </a:spcAft>
                <a:buNone/>
              </a:pPr>
              <a:t>17</a:t>
            </a:fld>
            <a:endParaRPr lang="en" sz="10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519953" y="1314034"/>
            <a:ext cx="8431442" cy="53073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chemeClr val="dk2"/>
              </a:buClr>
              <a:buSzPts val="2400"/>
              <a:buFont typeface="Arial"/>
              <a:buChar char="•"/>
            </a:pPr>
            <a:r>
              <a:rPr lang="en" sz="2400" b="1" i="0" u="none" strike="noStrike" cap="none" dirty="0">
                <a:solidFill>
                  <a:schemeClr val="lt2"/>
                </a:solidFill>
                <a:latin typeface="Arial"/>
                <a:ea typeface="Arial"/>
                <a:cs typeface="Arial"/>
                <a:sym typeface="Arial"/>
              </a:rPr>
              <a:t>Observations (PVGS)</a:t>
            </a:r>
            <a:endParaRPr dirty="0"/>
          </a:p>
          <a:p>
            <a:pPr marL="640080" marR="0" lvl="1" indent="-182880" algn="l" rtl="0">
              <a:lnSpc>
                <a:spcPct val="100000"/>
              </a:lnSpc>
              <a:spcBef>
                <a:spcPts val="0"/>
              </a:spcBef>
              <a:spcAft>
                <a:spcPts val="0"/>
              </a:spcAft>
              <a:buClr>
                <a:schemeClr val="lt2"/>
              </a:buClr>
              <a:buSzPts val="1500"/>
              <a:buFont typeface="Arial"/>
              <a:buChar char="–"/>
            </a:pPr>
            <a:r>
              <a:rPr lang="en" sz="2000" b="0" i="0" u="none" strike="noStrike" cap="none" dirty="0">
                <a:solidFill>
                  <a:schemeClr val="lt2"/>
                </a:solidFill>
                <a:sym typeface="Arial"/>
              </a:rPr>
              <a:t>Safety Culture</a:t>
            </a:r>
            <a:endParaRPr b="0" dirty="0"/>
          </a:p>
          <a:p>
            <a:pPr marL="1097280" marR="0" lvl="2" indent="-182880" algn="l" rtl="0">
              <a:lnSpc>
                <a:spcPct val="100000"/>
              </a:lnSpc>
              <a:spcBef>
                <a:spcPts val="0"/>
              </a:spcBef>
              <a:spcAft>
                <a:spcPts val="0"/>
              </a:spcAft>
              <a:buClr>
                <a:schemeClr val="dk2"/>
              </a:buClr>
              <a:buSzPts val="1800"/>
              <a:buFont typeface="Arial"/>
              <a:buChar char="•"/>
            </a:pPr>
            <a:r>
              <a:rPr lang="en" sz="1800" b="0" i="0" u="none" strike="noStrike" cap="none" dirty="0">
                <a:solidFill>
                  <a:schemeClr val="lt2"/>
                </a:solidFill>
                <a:sym typeface="Arial"/>
              </a:rPr>
              <a:t>Safety as a value</a:t>
            </a:r>
            <a:endParaRPr b="0" dirty="0"/>
          </a:p>
          <a:p>
            <a:pPr marL="1097280" marR="0" lvl="2" indent="-182880" algn="l" rtl="0">
              <a:lnSpc>
                <a:spcPct val="100000"/>
              </a:lnSpc>
              <a:spcBef>
                <a:spcPts val="0"/>
              </a:spcBef>
              <a:spcAft>
                <a:spcPts val="0"/>
              </a:spcAft>
              <a:buClr>
                <a:schemeClr val="dk2"/>
              </a:buClr>
              <a:buSzPts val="1800"/>
              <a:buFont typeface="Arial"/>
              <a:buChar char="•"/>
            </a:pPr>
            <a:r>
              <a:rPr lang="en" sz="1800" b="0" i="0" u="none" strike="noStrike" cap="none" dirty="0">
                <a:solidFill>
                  <a:schemeClr val="lt2"/>
                </a:solidFill>
                <a:sym typeface="Arial"/>
              </a:rPr>
              <a:t>Environment for raising concerns</a:t>
            </a:r>
            <a:endParaRPr b="0" dirty="0"/>
          </a:p>
          <a:p>
            <a:pPr marL="1097280" marR="0" lvl="2" indent="-182880" algn="l" rtl="0">
              <a:lnSpc>
                <a:spcPct val="100000"/>
              </a:lnSpc>
              <a:spcBef>
                <a:spcPts val="0"/>
              </a:spcBef>
              <a:spcAft>
                <a:spcPts val="0"/>
              </a:spcAft>
              <a:buClr>
                <a:schemeClr val="dk2"/>
              </a:buClr>
              <a:buSzPts val="1800"/>
              <a:buFont typeface="Arial"/>
              <a:buChar char="•"/>
            </a:pPr>
            <a:r>
              <a:rPr lang="en" sz="1800" b="0" i="0" u="none" strike="noStrike" cap="none" dirty="0">
                <a:solidFill>
                  <a:schemeClr val="lt2"/>
                </a:solidFill>
                <a:sym typeface="Arial"/>
              </a:rPr>
              <a:t>Safety Conscious Work Environment (SCWE)</a:t>
            </a:r>
            <a:endParaRPr b="0" dirty="0"/>
          </a:p>
          <a:p>
            <a:pPr marL="1097280" marR="0" lvl="2" indent="-182880" algn="l" rtl="0">
              <a:lnSpc>
                <a:spcPct val="100000"/>
              </a:lnSpc>
              <a:spcBef>
                <a:spcPts val="0"/>
              </a:spcBef>
              <a:spcAft>
                <a:spcPts val="0"/>
              </a:spcAft>
              <a:buClr>
                <a:schemeClr val="dk2"/>
              </a:buClr>
              <a:buSzPts val="1800"/>
              <a:buFont typeface="Arial"/>
              <a:buChar char="•"/>
            </a:pPr>
            <a:r>
              <a:rPr lang="en" sz="1800" b="0" i="0" u="none" strike="noStrike" cap="none" dirty="0">
                <a:solidFill>
                  <a:schemeClr val="lt2"/>
                </a:solidFill>
                <a:sym typeface="Arial"/>
              </a:rPr>
              <a:t>Price of Admission Tools</a:t>
            </a:r>
            <a:endParaRPr b="0" dirty="0"/>
          </a:p>
          <a:p>
            <a:pPr marL="640080" marR="0" lvl="1" indent="-182880" algn="l" rtl="0">
              <a:spcBef>
                <a:spcPts val="0"/>
              </a:spcBef>
              <a:spcAft>
                <a:spcPts val="0"/>
              </a:spcAft>
              <a:buClr>
                <a:schemeClr val="lt2"/>
              </a:buClr>
              <a:buSzPts val="1500"/>
              <a:buFont typeface="Arial"/>
              <a:buChar char="–"/>
            </a:pPr>
            <a:r>
              <a:rPr lang="en" sz="2000" b="0" i="0" u="none" strike="noStrike" cap="none" dirty="0">
                <a:solidFill>
                  <a:schemeClr val="lt2"/>
                </a:solidFill>
                <a:sym typeface="Arial"/>
              </a:rPr>
              <a:t>Leadership and Employee Engagement</a:t>
            </a:r>
            <a:endParaRPr b="0" dirty="0"/>
          </a:p>
          <a:p>
            <a:pPr marL="1092200" marR="0" lvl="2" indent="-177800" algn="l" rtl="0">
              <a:lnSpc>
                <a:spcPct val="100000"/>
              </a:lnSpc>
              <a:spcBef>
                <a:spcPts val="0"/>
              </a:spcBef>
              <a:spcAft>
                <a:spcPts val="0"/>
              </a:spcAft>
              <a:buClr>
                <a:schemeClr val="dk2"/>
              </a:buClr>
              <a:buSzPts val="1800"/>
              <a:buFont typeface="Arial"/>
              <a:buChar char="•"/>
            </a:pPr>
            <a:r>
              <a:rPr lang="en" sz="1800" b="0" i="0" u="none" strike="noStrike" cap="none" dirty="0">
                <a:solidFill>
                  <a:schemeClr val="lt2"/>
                </a:solidFill>
                <a:sym typeface="Arial"/>
              </a:rPr>
              <a:t>Every employee is a leader, regardless of title or position</a:t>
            </a:r>
            <a:endParaRPr b="0" dirty="0"/>
          </a:p>
          <a:p>
            <a:pPr marL="1092200" marR="0" lvl="2" indent="-177800" algn="l" rtl="0">
              <a:lnSpc>
                <a:spcPct val="100000"/>
              </a:lnSpc>
              <a:spcBef>
                <a:spcPts val="0"/>
              </a:spcBef>
              <a:spcAft>
                <a:spcPts val="0"/>
              </a:spcAft>
              <a:buClr>
                <a:schemeClr val="dk2"/>
              </a:buClr>
              <a:buSzPts val="1800"/>
              <a:buFont typeface="Arial"/>
              <a:buChar char="•"/>
            </a:pPr>
            <a:r>
              <a:rPr lang="en" sz="1800" b="0" i="0" u="none" strike="noStrike" cap="none" dirty="0">
                <a:solidFill>
                  <a:schemeClr val="lt2"/>
                </a:solidFill>
                <a:sym typeface="Arial"/>
              </a:rPr>
              <a:t>Pride and Dedication; life-long multi-generational employees</a:t>
            </a:r>
            <a:endParaRPr b="0" dirty="0"/>
          </a:p>
          <a:p>
            <a:pPr marL="640080" marR="0" lvl="1" indent="-182880" algn="l" rtl="0">
              <a:lnSpc>
                <a:spcPct val="100000"/>
              </a:lnSpc>
              <a:spcBef>
                <a:spcPts val="0"/>
              </a:spcBef>
              <a:spcAft>
                <a:spcPts val="0"/>
              </a:spcAft>
              <a:buClr>
                <a:schemeClr val="lt2"/>
              </a:buClr>
              <a:buSzPts val="1500"/>
              <a:buFont typeface="Arial"/>
              <a:buChar char="–"/>
            </a:pPr>
            <a:r>
              <a:rPr lang="en" sz="2000" b="0" i="0" u="none" strike="noStrike" cap="none" dirty="0">
                <a:solidFill>
                  <a:schemeClr val="lt2"/>
                </a:solidFill>
                <a:sym typeface="Arial"/>
              </a:rPr>
              <a:t>Knowledge and Training</a:t>
            </a:r>
            <a:endParaRPr b="0" dirty="0"/>
          </a:p>
          <a:p>
            <a:pPr marL="1097280" marR="0" lvl="2" indent="-182880" algn="l" rtl="0">
              <a:spcBef>
                <a:spcPts val="0"/>
              </a:spcBef>
              <a:spcAft>
                <a:spcPts val="0"/>
              </a:spcAft>
              <a:buClr>
                <a:schemeClr val="dk2"/>
              </a:buClr>
              <a:buSzPts val="1800"/>
              <a:buFont typeface="Arial"/>
              <a:buChar char="•"/>
            </a:pPr>
            <a:r>
              <a:rPr lang="en" sz="1800" b="0" i="0" u="none" strike="noStrike" cap="none" dirty="0">
                <a:solidFill>
                  <a:schemeClr val="lt2"/>
                </a:solidFill>
                <a:sym typeface="Arial"/>
              </a:rPr>
              <a:t> Continuous learning organization: sharing knowledge is </a:t>
            </a:r>
            <a:r>
              <a:rPr lang="en" sz="1800" b="0" i="0" u="none" strike="noStrike" cap="none" dirty="0" smtClean="0">
                <a:solidFill>
                  <a:schemeClr val="lt2"/>
                </a:solidFill>
                <a:sym typeface="Arial"/>
              </a:rPr>
              <a:t>fundamental</a:t>
            </a:r>
          </a:p>
          <a:p>
            <a:pPr marL="1657350" lvl="3" indent="-285750">
              <a:spcBef>
                <a:spcPts val="0"/>
              </a:spcBef>
              <a:buClr>
                <a:schemeClr val="dk2"/>
              </a:buClr>
              <a:buSzPct val="80000"/>
              <a:buFont typeface="Arial" panose="020B0604020202020204" pitchFamily="34" charset="0"/>
              <a:buChar char="–"/>
            </a:pPr>
            <a:r>
              <a:rPr lang="en" sz="1600" b="0" i="0" u="none" strike="noStrike" cap="none" dirty="0" smtClean="0">
                <a:solidFill>
                  <a:schemeClr val="lt2"/>
                </a:solidFill>
                <a:sym typeface="Arial"/>
              </a:rPr>
              <a:t>Communication </a:t>
            </a:r>
            <a:r>
              <a:rPr lang="en" sz="1600" b="0" i="0" u="none" strike="noStrike" cap="none" dirty="0">
                <a:solidFill>
                  <a:schemeClr val="lt2"/>
                </a:solidFill>
                <a:sym typeface="Arial"/>
              </a:rPr>
              <a:t>is key</a:t>
            </a:r>
            <a:endParaRPr sz="1400" b="0" i="0" u="none" strike="noStrike" cap="none" dirty="0">
              <a:solidFill>
                <a:schemeClr val="lt2"/>
              </a:solidFill>
              <a:sym typeface="Arial"/>
            </a:endParaRPr>
          </a:p>
          <a:p>
            <a:pPr marL="274320" marR="0" lvl="0" indent="-182880" algn="l" rtl="0">
              <a:spcBef>
                <a:spcPts val="0"/>
              </a:spcBef>
              <a:spcAft>
                <a:spcPts val="0"/>
              </a:spcAft>
              <a:buClr>
                <a:srgbClr val="000000"/>
              </a:buClr>
              <a:buSzPts val="2400"/>
              <a:buFont typeface="Arial"/>
              <a:buChar char="•"/>
            </a:pPr>
            <a:r>
              <a:rPr lang="en" sz="2400" b="1" i="0" u="none" strike="noStrike" cap="none" dirty="0">
                <a:solidFill>
                  <a:srgbClr val="000000"/>
                </a:solidFill>
                <a:latin typeface="Arial"/>
                <a:ea typeface="Arial"/>
                <a:cs typeface="Arial"/>
                <a:sym typeface="Arial"/>
              </a:rPr>
              <a:t>Recommendations</a:t>
            </a:r>
            <a:endParaRPr sz="2000" b="1" i="0" u="none" strike="noStrike" cap="none" dirty="0">
              <a:solidFill>
                <a:schemeClr val="lt2"/>
              </a:solidFill>
              <a:latin typeface="Arial"/>
              <a:ea typeface="Arial"/>
              <a:cs typeface="Arial"/>
              <a:sym typeface="Arial"/>
            </a:endParaRPr>
          </a:p>
          <a:p>
            <a:pPr marL="640080" marR="0" lvl="1" indent="-182880" algn="l" rtl="0">
              <a:spcBef>
                <a:spcPts val="0"/>
              </a:spcBef>
              <a:spcAft>
                <a:spcPts val="0"/>
              </a:spcAft>
              <a:buClr>
                <a:srgbClr val="000000"/>
              </a:buClr>
              <a:buSzPts val="1500"/>
              <a:buFont typeface="Arial"/>
              <a:buChar char="–"/>
            </a:pPr>
            <a:r>
              <a:rPr lang="en" sz="2000" b="0" i="0" u="none" strike="noStrike" cap="none" dirty="0">
                <a:solidFill>
                  <a:srgbClr val="000000"/>
                </a:solidFill>
                <a:sym typeface="Arial"/>
              </a:rPr>
              <a:t>Adopting the nuclear safety culture</a:t>
            </a:r>
            <a:endParaRPr b="0" dirty="0"/>
          </a:p>
          <a:p>
            <a:pPr marL="1097280" marR="0" lvl="2" indent="-182880" algn="l" rtl="0">
              <a:spcBef>
                <a:spcPts val="0"/>
              </a:spcBef>
              <a:spcAft>
                <a:spcPts val="0"/>
              </a:spcAft>
              <a:buClr>
                <a:srgbClr val="000000"/>
              </a:buClr>
              <a:buSzPts val="2000"/>
              <a:buFont typeface="Arial"/>
              <a:buChar char="•"/>
            </a:pPr>
            <a:r>
              <a:rPr lang="en" sz="2000" b="0" i="0" u="none" strike="noStrike" cap="none" dirty="0">
                <a:solidFill>
                  <a:srgbClr val="000000"/>
                </a:solidFill>
                <a:sym typeface="Arial"/>
              </a:rPr>
              <a:t>PVGS safety as a model: </a:t>
            </a:r>
            <a:r>
              <a:rPr lang="en" sz="2000" b="0" dirty="0">
                <a:solidFill>
                  <a:srgbClr val="000000"/>
                </a:solidFill>
              </a:rPr>
              <a:t>s</a:t>
            </a:r>
            <a:r>
              <a:rPr lang="en" sz="2000" b="0" i="0" u="none" strike="noStrike" cap="none" dirty="0">
                <a:solidFill>
                  <a:srgbClr val="000000"/>
                </a:solidFill>
                <a:sym typeface="Arial"/>
              </a:rPr>
              <a:t>t</a:t>
            </a:r>
            <a:r>
              <a:rPr lang="en" sz="1800" b="0" i="0" u="none" strike="noStrike" cap="none" dirty="0">
                <a:solidFill>
                  <a:srgbClr val="000000"/>
                </a:solidFill>
                <a:sym typeface="Arial"/>
              </a:rPr>
              <a:t>andards and </a:t>
            </a:r>
            <a:r>
              <a:rPr lang="en" b="0" dirty="0">
                <a:solidFill>
                  <a:srgbClr val="000000"/>
                </a:solidFill>
              </a:rPr>
              <a:t>e</a:t>
            </a:r>
            <a:r>
              <a:rPr lang="en" sz="1800" b="0" i="0" u="none" strike="noStrike" cap="none" dirty="0">
                <a:solidFill>
                  <a:srgbClr val="000000"/>
                </a:solidFill>
                <a:sym typeface="Arial"/>
              </a:rPr>
              <a:t>xpectations</a:t>
            </a:r>
            <a:endParaRPr b="0" dirty="0"/>
          </a:p>
          <a:p>
            <a:pPr marL="640080" marR="0" lvl="1" indent="-182880" algn="l" rtl="0">
              <a:spcBef>
                <a:spcPts val="0"/>
              </a:spcBef>
              <a:spcAft>
                <a:spcPts val="0"/>
              </a:spcAft>
              <a:buClr>
                <a:srgbClr val="000000"/>
              </a:buClr>
              <a:buSzPts val="1500"/>
              <a:buFont typeface="Arial"/>
              <a:buChar char="–"/>
            </a:pPr>
            <a:r>
              <a:rPr lang="en" sz="2000" b="0" i="0" u="none" strike="noStrike" cap="none" dirty="0">
                <a:solidFill>
                  <a:srgbClr val="000000"/>
                </a:solidFill>
                <a:sym typeface="Arial"/>
              </a:rPr>
              <a:t>Executive MBA should accompany the program</a:t>
            </a:r>
            <a:endParaRPr sz="2000" b="0" i="0" u="none" strike="noStrike" cap="none" dirty="0">
              <a:solidFill>
                <a:srgbClr val="000000"/>
              </a:solidFill>
              <a:sym typeface="Arial"/>
            </a:endParaRPr>
          </a:p>
        </p:txBody>
      </p:sp>
      <p:sp>
        <p:nvSpPr>
          <p:cNvPr id="298" name="Shape 298"/>
          <p:cNvSpPr txBox="1">
            <a:spLocks noGrp="1"/>
          </p:cNvSpPr>
          <p:nvPr>
            <p:ph type="title"/>
          </p:nvPr>
        </p:nvSpPr>
        <p:spPr>
          <a:xfrm>
            <a:off x="0" y="3940"/>
            <a:ext cx="91440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None/>
            </a:pPr>
            <a:r>
              <a:rPr lang="en" sz="3200" b="1" i="1" u="none" strike="noStrike" cap="none">
                <a:solidFill>
                  <a:schemeClr val="lt2"/>
                </a:solidFill>
                <a:latin typeface="Arial"/>
                <a:ea typeface="Arial"/>
                <a:cs typeface="Arial"/>
                <a:sym typeface="Arial"/>
              </a:rPr>
              <a:t>          Observations &amp; Recommendations</a:t>
            </a:r>
            <a:endParaRPr sz="3200" b="0" i="0" u="none" strike="noStrike" cap="none" dirty="0">
              <a:solidFill>
                <a:srgbClr val="000000"/>
              </a:solidFill>
              <a:latin typeface="Arial"/>
              <a:ea typeface="Arial"/>
              <a:cs typeface="Arial"/>
              <a:sym typeface="Arial"/>
            </a:endParaRPr>
          </a:p>
        </p:txBody>
      </p:sp>
      <p:pic>
        <p:nvPicPr>
          <p:cNvPr id="299" name="Shape 299"/>
          <p:cNvPicPr preferRelativeResize="0"/>
          <p:nvPr/>
        </p:nvPicPr>
        <p:blipFill rotWithShape="1">
          <a:blip r:embed="rId3">
            <a:alphaModFix/>
          </a:blip>
          <a:srcRect/>
          <a:stretch/>
        </p:blipFill>
        <p:spPr>
          <a:xfrm>
            <a:off x="6993531" y="1389330"/>
            <a:ext cx="1822450" cy="469900"/>
          </a:xfrm>
          <a:prstGeom prst="rect">
            <a:avLst/>
          </a:prstGeom>
          <a:noFill/>
          <a:ln>
            <a:noFill/>
          </a:ln>
        </p:spPr>
      </p:pic>
      <p:pic>
        <p:nvPicPr>
          <p:cNvPr id="300" name="Shape 300"/>
          <p:cNvPicPr preferRelativeResize="0"/>
          <p:nvPr/>
        </p:nvPicPr>
        <p:blipFill rotWithShape="1">
          <a:blip r:embed="rId4">
            <a:alphaModFix/>
          </a:blip>
          <a:srcRect/>
          <a:stretch/>
        </p:blipFill>
        <p:spPr>
          <a:xfrm>
            <a:off x="7284183" y="779045"/>
            <a:ext cx="1278356" cy="460208"/>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18</a:t>
            </a:fld>
            <a:endParaRPr lang="en"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143000" y="0"/>
            <a:ext cx="7518900" cy="609600"/>
          </a:xfrm>
          <a:prstGeom prst="rect">
            <a:avLst/>
          </a:prstGeom>
          <a:noFill/>
          <a:ln>
            <a:noFill/>
          </a:ln>
        </p:spPr>
        <p:txBody>
          <a:bodyPr spcFirstLastPara="1" wrap="square" lIns="92075" tIns="46025" rIns="92075" bIns="46025" anchor="ctr" anchorCtr="1">
            <a:noAutofit/>
          </a:bodyPr>
          <a:lstStyle/>
          <a:p>
            <a:pPr marL="0" marR="0" lvl="0" indent="0" algn="r" rtl="0">
              <a:lnSpc>
                <a:spcPct val="100000"/>
              </a:lnSpc>
              <a:spcBef>
                <a:spcPts val="0"/>
              </a:spcBef>
              <a:spcAft>
                <a:spcPts val="0"/>
              </a:spcAft>
              <a:buClr>
                <a:schemeClr val="lt2"/>
              </a:buClr>
              <a:buSzPts val="1400"/>
              <a:buFont typeface="Arial"/>
              <a:buNone/>
            </a:pPr>
            <a:r>
              <a:rPr lang="en" sz="3200" b="1" i="1" u="none" strike="noStrike" cap="none">
                <a:solidFill>
                  <a:schemeClr val="lt2"/>
                </a:solidFill>
                <a:latin typeface="Arial"/>
                <a:ea typeface="Arial"/>
                <a:cs typeface="Arial"/>
                <a:sym typeface="Arial"/>
              </a:rPr>
              <a:t>Observations &amp; Recommendations </a:t>
            </a:r>
            <a:endParaRPr sz="3200" b="1" i="1" u="none" strike="noStrike" cap="none" dirty="0">
              <a:solidFill>
                <a:schemeClr val="lt2"/>
              </a:solidFill>
              <a:latin typeface="Arial"/>
              <a:ea typeface="Arial"/>
              <a:cs typeface="Arial"/>
              <a:sym typeface="Arial"/>
            </a:endParaRPr>
          </a:p>
        </p:txBody>
      </p:sp>
      <p:sp>
        <p:nvSpPr>
          <p:cNvPr id="308" name="Shape 308"/>
          <p:cNvSpPr txBox="1">
            <a:spLocks noGrp="1"/>
          </p:cNvSpPr>
          <p:nvPr>
            <p:ph type="body" idx="1"/>
          </p:nvPr>
        </p:nvSpPr>
        <p:spPr>
          <a:xfrm>
            <a:off x="528917" y="1281000"/>
            <a:ext cx="8133057" cy="50616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chemeClr val="dk2"/>
              </a:buClr>
              <a:buSzPts val="1800"/>
              <a:buFont typeface="Arial"/>
              <a:buChar char="•"/>
            </a:pPr>
            <a:r>
              <a:rPr lang="en" sz="1800" b="1" i="0" u="none" strike="noStrike" cap="none" dirty="0">
                <a:solidFill>
                  <a:schemeClr val="lt2"/>
                </a:solidFill>
                <a:latin typeface="Arial"/>
                <a:ea typeface="Arial"/>
                <a:cs typeface="Arial"/>
                <a:sym typeface="Arial"/>
              </a:rPr>
              <a:t>Observations</a:t>
            </a:r>
            <a:endParaRPr sz="1800" b="1" i="0" u="none" strike="noStrike" cap="none" dirty="0">
              <a:solidFill>
                <a:schemeClr val="lt2"/>
              </a:solidFill>
              <a:latin typeface="Arial"/>
              <a:ea typeface="Arial"/>
              <a:cs typeface="Arial"/>
              <a:sym typeface="Arial"/>
            </a:endParaRPr>
          </a:p>
          <a:p>
            <a:pPr marL="640080" marR="0" lvl="1" indent="-18288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Focus on retraining (MOOCs, Nanodegrees, technical MS programs)</a:t>
            </a:r>
            <a:endParaRPr sz="1600" b="0" dirty="0"/>
          </a:p>
          <a:p>
            <a:pPr marL="640080" marR="0" lvl="1" indent="-18288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Changing to a data-powered insight framework</a:t>
            </a:r>
            <a:endParaRPr sz="1600" b="0" dirty="0"/>
          </a:p>
          <a:p>
            <a:pPr marL="640080" marR="0" lvl="1" indent="-18288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Aggressively automating business processes</a:t>
            </a:r>
            <a:endParaRPr sz="1600" b="0" dirty="0"/>
          </a:p>
          <a:p>
            <a:pPr marL="640080" marR="0" lvl="1" indent="-18288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Centralized Chief Data Office</a:t>
            </a:r>
            <a:endParaRPr sz="1600" b="0" i="0" u="none" strike="noStrike" cap="none" dirty="0">
              <a:solidFill>
                <a:schemeClr val="dk1"/>
              </a:solidFill>
              <a:sym typeface="Arial"/>
            </a:endParaRPr>
          </a:p>
          <a:p>
            <a:pPr marL="640080" marR="0" lvl="1" indent="-182880" algn="l" rtl="0">
              <a:lnSpc>
                <a:spcPct val="100000"/>
              </a:lnSpc>
              <a:spcBef>
                <a:spcPts val="400"/>
              </a:spcBef>
              <a:spcAft>
                <a:spcPts val="0"/>
              </a:spcAft>
              <a:buClr>
                <a:schemeClr val="dk1"/>
              </a:buClr>
              <a:buSzPts val="1150"/>
              <a:buFont typeface="Arial"/>
              <a:buChar char="–"/>
            </a:pPr>
            <a:r>
              <a:rPr lang="en" sz="1600" b="0" i="0" u="none" strike="noStrike" cap="none" dirty="0">
                <a:solidFill>
                  <a:schemeClr val="dk1"/>
                </a:solidFill>
                <a:sym typeface="Arial"/>
              </a:rPr>
              <a:t>“Starving” core network business of capital to underwrite the Time Warner merger (i.e. throttle next gen technology for new advertising revenue)</a:t>
            </a:r>
            <a:endParaRPr sz="1600" b="0" i="0" u="none" strike="noStrike" cap="none" dirty="0">
              <a:solidFill>
                <a:schemeClr val="dk1"/>
              </a:solidFill>
              <a:sym typeface="Arial"/>
            </a:endParaRPr>
          </a:p>
          <a:p>
            <a:pPr marL="640080" marR="0" lvl="1" indent="-182880" algn="l" rtl="0">
              <a:lnSpc>
                <a:spcPct val="100000"/>
              </a:lnSpc>
              <a:spcBef>
                <a:spcPts val="400"/>
              </a:spcBef>
              <a:spcAft>
                <a:spcPts val="0"/>
              </a:spcAft>
              <a:buClr>
                <a:schemeClr val="dk1"/>
              </a:buClr>
              <a:buSzPts val="1350"/>
              <a:buFont typeface="Arial"/>
              <a:buNone/>
            </a:pPr>
            <a:endParaRPr sz="1600" b="1" i="0" u="none" strike="noStrike" cap="none" dirty="0">
              <a:solidFill>
                <a:schemeClr val="dk1"/>
              </a:solidFill>
              <a:latin typeface="Arial"/>
              <a:ea typeface="Arial"/>
              <a:cs typeface="Arial"/>
              <a:sym typeface="Arial"/>
            </a:endParaRPr>
          </a:p>
          <a:p>
            <a:pPr marL="182880" marR="0" lvl="0" indent="-170180" algn="l" rtl="0">
              <a:lnSpc>
                <a:spcPct val="100000"/>
              </a:lnSpc>
              <a:spcBef>
                <a:spcPts val="400"/>
              </a:spcBef>
              <a:spcAft>
                <a:spcPts val="0"/>
              </a:spcAft>
              <a:buClr>
                <a:schemeClr val="dk2"/>
              </a:buClr>
              <a:buSzPts val="1800"/>
              <a:buFont typeface="Arial"/>
              <a:buChar char="•"/>
            </a:pPr>
            <a:r>
              <a:rPr lang="en" sz="1800" b="1" i="0" u="none" strike="noStrike" cap="none" dirty="0">
                <a:solidFill>
                  <a:schemeClr val="lt2"/>
                </a:solidFill>
                <a:latin typeface="Arial"/>
                <a:ea typeface="Arial"/>
                <a:cs typeface="Arial"/>
                <a:sym typeface="Arial"/>
              </a:rPr>
              <a:t>Recommendations for DoD</a:t>
            </a:r>
            <a:endParaRPr sz="1800" b="1" i="0" u="none" strike="noStrike" cap="none" dirty="0">
              <a:solidFill>
                <a:schemeClr val="lt2"/>
              </a:solidFill>
              <a:latin typeface="Arial"/>
              <a:ea typeface="Arial"/>
              <a:cs typeface="Arial"/>
              <a:sym typeface="Arial"/>
            </a:endParaRPr>
          </a:p>
          <a:p>
            <a:pPr marL="731520" marR="0" lvl="1" indent="-27432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Use industry educational technology for training</a:t>
            </a:r>
            <a:endParaRPr sz="1600" b="0" dirty="0"/>
          </a:p>
          <a:p>
            <a:pPr marL="731520" marR="0" lvl="1" indent="-27432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Drive data centered decision making from the top down</a:t>
            </a:r>
            <a:endParaRPr sz="1600" b="0" dirty="0"/>
          </a:p>
          <a:p>
            <a:pPr marL="731520" marR="0" lvl="1" indent="-27432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Ensure analytics / analysts are at ALL levels of the organization</a:t>
            </a:r>
            <a:endParaRPr sz="1600" b="0" dirty="0"/>
          </a:p>
          <a:p>
            <a:pPr marL="731520" marR="0" lvl="1" indent="-274320" algn="l" rtl="0">
              <a:lnSpc>
                <a:spcPct val="100000"/>
              </a:lnSpc>
              <a:spcBef>
                <a:spcPts val="400"/>
              </a:spcBef>
              <a:spcAft>
                <a:spcPts val="0"/>
              </a:spcAft>
              <a:buClr>
                <a:schemeClr val="lt2"/>
              </a:buClr>
              <a:buSzPts val="1150"/>
              <a:buFont typeface="Arial"/>
              <a:buChar char="–"/>
            </a:pPr>
            <a:r>
              <a:rPr lang="en" sz="1600" b="0" i="0" u="none" strike="noStrike" cap="none" dirty="0">
                <a:solidFill>
                  <a:schemeClr val="dk1"/>
                </a:solidFill>
                <a:sym typeface="Arial"/>
              </a:rPr>
              <a:t>Upgrade network infrastructure to remain fiscally “competitive”</a:t>
            </a:r>
            <a:endParaRPr sz="1600" b="0" i="0" u="none" strike="noStrike" cap="none" dirty="0">
              <a:solidFill>
                <a:schemeClr val="dk1"/>
              </a:solidFill>
              <a:sym typeface="Arial"/>
            </a:endParaRPr>
          </a:p>
          <a:p>
            <a:pPr marL="731520" marR="0" lvl="1" indent="-274320" algn="l" rtl="0">
              <a:lnSpc>
                <a:spcPct val="100000"/>
              </a:lnSpc>
              <a:spcBef>
                <a:spcPts val="400"/>
              </a:spcBef>
              <a:spcAft>
                <a:spcPts val="0"/>
              </a:spcAft>
              <a:buClr>
                <a:schemeClr val="dk1"/>
              </a:buClr>
              <a:buSzPts val="1150"/>
              <a:buFont typeface="Arial"/>
              <a:buChar char="–"/>
            </a:pPr>
            <a:r>
              <a:rPr lang="en" sz="1600" b="0" i="0" u="none" strike="noStrike" cap="none" dirty="0">
                <a:solidFill>
                  <a:schemeClr val="dk1"/>
                </a:solidFill>
                <a:sym typeface="Arial"/>
              </a:rPr>
              <a:t>Reexamine communication systems certification and accreditation to rapidly field new network technology (SDN, SDWAN)</a:t>
            </a:r>
            <a:endParaRPr sz="1600" b="0" i="0" u="none" strike="noStrike" cap="none" dirty="0">
              <a:solidFill>
                <a:schemeClr val="lt2"/>
              </a:solidFill>
              <a:sym typeface="Arial"/>
            </a:endParaRPr>
          </a:p>
        </p:txBody>
      </p:sp>
      <p:pic>
        <p:nvPicPr>
          <p:cNvPr id="309" name="Shape 309"/>
          <p:cNvPicPr preferRelativeResize="0"/>
          <p:nvPr/>
        </p:nvPicPr>
        <p:blipFill rotWithShape="1">
          <a:blip r:embed="rId3">
            <a:alphaModFix/>
          </a:blip>
          <a:srcRect/>
          <a:stretch/>
        </p:blipFill>
        <p:spPr>
          <a:xfrm>
            <a:off x="6719925" y="704250"/>
            <a:ext cx="1846924" cy="87517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19</a:t>
            </a:fld>
            <a:endParaRPr lang="en"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203200" y="1219200"/>
            <a:ext cx="8712300" cy="5110200"/>
          </a:xfrm>
          <a:prstGeom prst="rect">
            <a:avLst/>
          </a:prstGeom>
        </p:spPr>
        <p:txBody>
          <a:bodyPr spcFirstLastPara="1" wrap="square" lIns="91425" tIns="45700" rIns="91425" bIns="45700" anchor="t" anchorCtr="0">
            <a:noAutofit/>
          </a:bodyPr>
          <a:lstStyle/>
          <a:p>
            <a:pPr marL="0" lvl="0" indent="0">
              <a:spcBef>
                <a:spcPts val="600"/>
              </a:spcBef>
              <a:spcAft>
                <a:spcPts val="0"/>
              </a:spcAft>
              <a:buNone/>
            </a:pPr>
            <a:endParaRPr dirty="0"/>
          </a:p>
        </p:txBody>
      </p:sp>
      <p:sp>
        <p:nvSpPr>
          <p:cNvPr id="154" name="Shape 154"/>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lnSpc>
                <a:spcPct val="100000"/>
              </a:lnSpc>
              <a:spcBef>
                <a:spcPts val="0"/>
              </a:spcBef>
              <a:spcAft>
                <a:spcPts val="0"/>
              </a:spcAft>
              <a:buNone/>
            </a:pPr>
            <a:r>
              <a:rPr lang="en" sz="3600" dirty="0" smtClean="0">
                <a:solidFill>
                  <a:schemeClr val="dk1"/>
                </a:solidFill>
              </a:rPr>
              <a:t>AY 17-18  </a:t>
            </a:r>
            <a:r>
              <a:rPr lang="en" sz="3600" dirty="0">
                <a:solidFill>
                  <a:schemeClr val="dk1"/>
                </a:solidFill>
              </a:rPr>
              <a:t>Program Overview</a:t>
            </a:r>
            <a:endParaRPr dirty="0"/>
          </a:p>
        </p:txBody>
      </p:sp>
      <p:pic>
        <p:nvPicPr>
          <p:cNvPr id="155" name="Shape 155"/>
          <p:cNvPicPr preferRelativeResize="0"/>
          <p:nvPr/>
        </p:nvPicPr>
        <p:blipFill>
          <a:blip r:embed="rId3">
            <a:alphaModFix/>
          </a:blip>
          <a:stretch>
            <a:fillRect/>
          </a:stretch>
        </p:blipFill>
        <p:spPr>
          <a:xfrm>
            <a:off x="0" y="1220675"/>
            <a:ext cx="9144000" cy="487385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2</a:t>
            </a:fld>
            <a:endParaRPr lang="e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body" idx="1"/>
          </p:nvPr>
        </p:nvSpPr>
        <p:spPr>
          <a:xfrm>
            <a:off x="374075" y="1377875"/>
            <a:ext cx="8712000" cy="51366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200"/>
              </a:spcBef>
              <a:spcAft>
                <a:spcPts val="0"/>
              </a:spcAft>
              <a:buClr>
                <a:schemeClr val="dk2"/>
              </a:buClr>
              <a:buSzPct val="110000"/>
              <a:buFont typeface="Arial"/>
              <a:buChar char="•"/>
            </a:pPr>
            <a:r>
              <a:rPr lang="en" sz="1800" i="0" u="none" strike="noStrike" cap="none" dirty="0">
                <a:solidFill>
                  <a:schemeClr val="lt2"/>
                </a:solidFill>
              </a:rPr>
              <a:t>Observations</a:t>
            </a:r>
            <a:endParaRPr sz="1800" dirty="0"/>
          </a:p>
          <a:p>
            <a:pPr marL="640080" marR="0" lvl="1" indent="-182880" algn="l" rtl="0">
              <a:spcBef>
                <a:spcPts val="200"/>
              </a:spcBef>
              <a:spcAft>
                <a:spcPts val="0"/>
              </a:spcAft>
              <a:buClr>
                <a:schemeClr val="lt2"/>
              </a:buClr>
              <a:buSzPct val="80000"/>
              <a:buFont typeface="Arial"/>
              <a:buChar char="–"/>
            </a:pPr>
            <a:r>
              <a:rPr lang="en" sz="1600" b="0" i="0" u="none" strike="noStrike" cap="none" dirty="0">
                <a:solidFill>
                  <a:schemeClr val="lt2"/>
                </a:solidFill>
              </a:rPr>
              <a:t>Information </a:t>
            </a:r>
            <a:r>
              <a:rPr lang="en" sz="1600" b="0" i="0" u="none" strike="noStrike" cap="none" dirty="0" smtClean="0">
                <a:solidFill>
                  <a:schemeClr val="lt2"/>
                </a:solidFill>
              </a:rPr>
              <a:t>Technology: a significant </a:t>
            </a:r>
            <a:r>
              <a:rPr lang="en" sz="1600" b="0" i="0" u="none" strike="noStrike" cap="none" dirty="0">
                <a:solidFill>
                  <a:schemeClr val="lt2"/>
                </a:solidFill>
              </a:rPr>
              <a:t>benefit IF use is disciplined and </a:t>
            </a:r>
            <a:r>
              <a:rPr lang="en" sz="1600" b="0" i="0" u="none" strike="noStrike" cap="none" dirty="0" smtClean="0">
                <a:solidFill>
                  <a:schemeClr val="lt2"/>
                </a:solidFill>
              </a:rPr>
              <a:t>consistent</a:t>
            </a:r>
          </a:p>
          <a:p>
            <a:pPr marL="1097280" lvl="2" indent="-182880">
              <a:spcBef>
                <a:spcPts val="200"/>
              </a:spcBef>
              <a:buClr>
                <a:schemeClr val="lt2"/>
              </a:buClr>
              <a:buSzPct val="110000"/>
              <a:buFont typeface="Arial" panose="020B0604020202020204" pitchFamily="34" charset="0"/>
              <a:buChar char="•"/>
            </a:pPr>
            <a:r>
              <a:rPr lang="en" sz="1400" b="0" i="0" u="none" strike="noStrike" cap="none" dirty="0" smtClean="0">
                <a:solidFill>
                  <a:schemeClr val="lt2"/>
                </a:solidFill>
              </a:rPr>
              <a:t>Supports </a:t>
            </a:r>
            <a:r>
              <a:rPr lang="en" sz="1400" b="0" i="0" u="none" strike="noStrike" cap="none" dirty="0">
                <a:solidFill>
                  <a:schemeClr val="lt2"/>
                </a:solidFill>
              </a:rPr>
              <a:t>the competitive necessity of data driven decision making.</a:t>
            </a:r>
            <a:endParaRPr b="0" dirty="0"/>
          </a:p>
          <a:p>
            <a:pPr marL="640080" marR="0" lvl="1" indent="-182880" algn="l" rtl="0">
              <a:spcBef>
                <a:spcPts val="200"/>
              </a:spcBef>
              <a:spcAft>
                <a:spcPts val="0"/>
              </a:spcAft>
              <a:buClr>
                <a:schemeClr val="lt2"/>
              </a:buClr>
              <a:buSzPct val="80000"/>
              <a:buFont typeface="Arial"/>
              <a:buChar char="–"/>
            </a:pPr>
            <a:r>
              <a:rPr lang="en" sz="1600" b="0" i="0" u="none" strike="noStrike" cap="none" dirty="0" smtClean="0">
                <a:solidFill>
                  <a:schemeClr val="lt2"/>
                </a:solidFill>
              </a:rPr>
              <a:t>Modern Workplace: </a:t>
            </a:r>
            <a:r>
              <a:rPr lang="en" sz="1600" b="0" i="0" u="none" strike="noStrike" cap="none" dirty="0">
                <a:solidFill>
                  <a:schemeClr val="lt2"/>
                </a:solidFill>
              </a:rPr>
              <a:t>9-5 at the same brick and mortar </a:t>
            </a:r>
            <a:r>
              <a:rPr lang="en" sz="1600" b="0" i="0" u="none" strike="noStrike" cap="none" dirty="0" smtClean="0">
                <a:solidFill>
                  <a:schemeClr val="lt2"/>
                </a:solidFill>
              </a:rPr>
              <a:t>location </a:t>
            </a:r>
            <a:r>
              <a:rPr lang="en" sz="1600" b="0" i="0" u="none" strike="noStrike" cap="none" dirty="0">
                <a:solidFill>
                  <a:schemeClr val="lt2"/>
                </a:solidFill>
              </a:rPr>
              <a:t>is </a:t>
            </a:r>
            <a:r>
              <a:rPr lang="en" sz="1600" b="0" i="0" u="none" strike="noStrike" cap="none" dirty="0" smtClean="0">
                <a:solidFill>
                  <a:schemeClr val="lt2"/>
                </a:solidFill>
              </a:rPr>
              <a:t>outdated/inefficient </a:t>
            </a:r>
          </a:p>
          <a:p>
            <a:pPr marL="1200150" lvl="2" indent="-285750">
              <a:spcBef>
                <a:spcPts val="200"/>
              </a:spcBef>
              <a:buClr>
                <a:schemeClr val="lt2"/>
              </a:buClr>
              <a:buSzPct val="110000"/>
              <a:buFont typeface="Arial" panose="020B0604020202020204" pitchFamily="34" charset="0"/>
              <a:buChar char="•"/>
            </a:pPr>
            <a:r>
              <a:rPr lang="en" sz="1400" b="0" i="0" u="none" strike="noStrike" cap="none" dirty="0" smtClean="0">
                <a:solidFill>
                  <a:schemeClr val="lt2"/>
                </a:solidFill>
              </a:rPr>
              <a:t>Modern </a:t>
            </a:r>
            <a:r>
              <a:rPr lang="en" sz="1400" b="0" i="0" u="none" strike="noStrike" cap="none" dirty="0">
                <a:solidFill>
                  <a:schemeClr val="lt2"/>
                </a:solidFill>
              </a:rPr>
              <a:t>Technology &amp; paradigm shift of “goal focused” work vice “hours” </a:t>
            </a:r>
            <a:r>
              <a:rPr lang="en" sz="1400" b="0" i="0" u="none" strike="noStrike" cap="none" dirty="0" smtClean="0">
                <a:solidFill>
                  <a:schemeClr val="lt2"/>
                </a:solidFill>
              </a:rPr>
              <a:t>worked</a:t>
            </a:r>
          </a:p>
          <a:p>
            <a:pPr marL="1200150" lvl="2" indent="-285750">
              <a:spcBef>
                <a:spcPts val="200"/>
              </a:spcBef>
              <a:buClr>
                <a:schemeClr val="lt2"/>
              </a:buClr>
              <a:buSzPct val="110000"/>
              <a:buFont typeface="Arial" panose="020B0604020202020204" pitchFamily="34" charset="0"/>
              <a:buChar char="•"/>
            </a:pPr>
            <a:r>
              <a:rPr lang="en" sz="1400" b="0" i="0" u="none" strike="noStrike" cap="none" dirty="0" smtClean="0">
                <a:solidFill>
                  <a:schemeClr val="lt2"/>
                </a:solidFill>
              </a:rPr>
              <a:t>Virtual meetings</a:t>
            </a:r>
            <a:r>
              <a:rPr lang="en" sz="1400" b="0" i="0" u="none" strike="noStrike" cap="none" dirty="0">
                <a:solidFill>
                  <a:schemeClr val="lt2"/>
                </a:solidFill>
              </a:rPr>
              <a:t>, </a:t>
            </a:r>
            <a:r>
              <a:rPr lang="en" sz="1400" b="0" i="0" u="none" strike="noStrike" cap="none" dirty="0" smtClean="0">
                <a:solidFill>
                  <a:schemeClr val="lt2"/>
                </a:solidFill>
              </a:rPr>
              <a:t>etc. </a:t>
            </a:r>
            <a:r>
              <a:rPr lang="en" sz="1400" b="0" i="0" u="none" strike="noStrike" cap="none" dirty="0">
                <a:solidFill>
                  <a:schemeClr val="lt2"/>
                </a:solidFill>
              </a:rPr>
              <a:t>from home/airport/hotels </a:t>
            </a:r>
            <a:r>
              <a:rPr lang="en" sz="1400" b="0" i="0" u="none" strike="noStrike" cap="none" dirty="0" smtClean="0">
                <a:solidFill>
                  <a:schemeClr val="lt2"/>
                </a:solidFill>
              </a:rPr>
              <a:t>gives </a:t>
            </a:r>
            <a:r>
              <a:rPr lang="en" sz="1400" b="0" i="0" u="none" strike="noStrike" cap="none" dirty="0">
                <a:solidFill>
                  <a:schemeClr val="lt2"/>
                </a:solidFill>
              </a:rPr>
              <a:t>flexibility to work/life </a:t>
            </a:r>
            <a:r>
              <a:rPr lang="en" sz="1400" b="0" i="0" u="none" strike="noStrike" cap="none" dirty="0" smtClean="0">
                <a:solidFill>
                  <a:schemeClr val="lt2"/>
                </a:solidFill>
              </a:rPr>
              <a:t>balance</a:t>
            </a:r>
          </a:p>
          <a:p>
            <a:pPr marL="1200150" lvl="2" indent="-285750">
              <a:spcBef>
                <a:spcPts val="200"/>
              </a:spcBef>
              <a:buClr>
                <a:schemeClr val="lt2"/>
              </a:buClr>
              <a:buSzPct val="110000"/>
              <a:buFont typeface="Arial" panose="020B0604020202020204" pitchFamily="34" charset="0"/>
              <a:buChar char="•"/>
            </a:pPr>
            <a:r>
              <a:rPr lang="en" sz="1400" b="0" i="0" u="none" strike="noStrike" cap="none" dirty="0" smtClean="0">
                <a:solidFill>
                  <a:schemeClr val="lt2"/>
                </a:solidFill>
              </a:rPr>
              <a:t>Allows </a:t>
            </a:r>
            <a:r>
              <a:rPr lang="en" sz="1400" b="0" i="0" u="none" strike="noStrike" cap="none" dirty="0">
                <a:solidFill>
                  <a:schemeClr val="lt2"/>
                </a:solidFill>
              </a:rPr>
              <a:t>maximum &amp; diverse talent recruitment </a:t>
            </a:r>
            <a:r>
              <a:rPr lang="en" sz="1400" b="0" i="0" u="none" strike="noStrike" cap="none" dirty="0" smtClean="0">
                <a:solidFill>
                  <a:schemeClr val="lt2"/>
                </a:solidFill>
              </a:rPr>
              <a:t>worldwide</a:t>
            </a:r>
            <a:endParaRPr b="0" dirty="0"/>
          </a:p>
          <a:p>
            <a:pPr marL="640080" marR="0" lvl="1" indent="-182880" algn="l" rtl="0">
              <a:spcBef>
                <a:spcPts val="200"/>
              </a:spcBef>
              <a:spcAft>
                <a:spcPts val="0"/>
              </a:spcAft>
              <a:buClr>
                <a:schemeClr val="lt2"/>
              </a:buClr>
              <a:buSzPct val="80000"/>
              <a:buFont typeface="Arial"/>
              <a:buChar char="–"/>
            </a:pPr>
            <a:r>
              <a:rPr lang="en" sz="1600" b="0" i="0" u="none" strike="noStrike" cap="none" dirty="0" smtClean="0">
                <a:solidFill>
                  <a:schemeClr val="lt2"/>
                </a:solidFill>
              </a:rPr>
              <a:t>Biopharma </a:t>
            </a:r>
            <a:r>
              <a:rPr lang="en" sz="1600" b="0" i="0" u="none" strike="noStrike" cap="none" dirty="0">
                <a:solidFill>
                  <a:schemeClr val="lt2"/>
                </a:solidFill>
              </a:rPr>
              <a:t>industry employees: highly intelligent &amp; </a:t>
            </a:r>
            <a:r>
              <a:rPr lang="en" sz="1600" b="0" i="0" u="none" strike="noStrike" cap="none" dirty="0" smtClean="0">
                <a:solidFill>
                  <a:schemeClr val="lt2"/>
                </a:solidFill>
              </a:rPr>
              <a:t>collaborative, but…</a:t>
            </a:r>
          </a:p>
          <a:p>
            <a:pPr marL="1200150" lvl="2" indent="-285750">
              <a:spcBef>
                <a:spcPts val="200"/>
              </a:spcBef>
              <a:buClr>
                <a:schemeClr val="lt2"/>
              </a:buClr>
              <a:buSzPct val="110000"/>
              <a:buFont typeface="Arial" panose="020B0604020202020204" pitchFamily="34" charset="0"/>
              <a:buChar char="•"/>
            </a:pPr>
            <a:r>
              <a:rPr lang="en" sz="1600" b="0" i="0" u="none" strike="noStrike" cap="none" dirty="0" smtClean="0">
                <a:solidFill>
                  <a:schemeClr val="lt2"/>
                </a:solidFill>
              </a:rPr>
              <a:t>Lack Leadership, confidence, project management </a:t>
            </a:r>
            <a:r>
              <a:rPr lang="en" sz="1600" b="0" i="0" u="none" strike="noStrike" cap="none" dirty="0">
                <a:solidFill>
                  <a:schemeClr val="lt2"/>
                </a:solidFill>
              </a:rPr>
              <a:t>to drive initiatives </a:t>
            </a:r>
            <a:r>
              <a:rPr lang="en" sz="1600" b="0" i="0" u="none" strike="noStrike" cap="none" dirty="0" smtClean="0">
                <a:solidFill>
                  <a:schemeClr val="lt2"/>
                </a:solidFill>
              </a:rPr>
              <a:t>forward</a:t>
            </a:r>
          </a:p>
          <a:p>
            <a:pPr marL="182880" marR="0" lvl="0" indent="-182880" algn="l" rtl="0">
              <a:lnSpc>
                <a:spcPct val="100000"/>
              </a:lnSpc>
              <a:spcBef>
                <a:spcPts val="600"/>
              </a:spcBef>
              <a:spcAft>
                <a:spcPts val="0"/>
              </a:spcAft>
              <a:buClr>
                <a:schemeClr val="dk2"/>
              </a:buClr>
              <a:buSzPts val="1600"/>
              <a:buFont typeface="Arial"/>
              <a:buChar char="•"/>
            </a:pPr>
            <a:r>
              <a:rPr lang="en" sz="1800" i="0" u="none" strike="noStrike" cap="none" dirty="0" smtClean="0">
                <a:solidFill>
                  <a:schemeClr val="lt2"/>
                </a:solidFill>
              </a:rPr>
              <a:t>Recommendations </a:t>
            </a:r>
            <a:endParaRPr sz="1800" dirty="0"/>
          </a:p>
          <a:p>
            <a:pPr marL="640080" marR="0" lvl="1" indent="-182880" algn="l" rtl="0">
              <a:lnSpc>
                <a:spcPct val="100000"/>
              </a:lnSpc>
              <a:spcBef>
                <a:spcPts val="200"/>
              </a:spcBef>
              <a:spcAft>
                <a:spcPts val="0"/>
              </a:spcAft>
              <a:buClr>
                <a:schemeClr val="lt2"/>
              </a:buClr>
              <a:buSzPct val="80000"/>
              <a:buFont typeface="Arial"/>
              <a:buChar char="–"/>
            </a:pPr>
            <a:r>
              <a:rPr lang="en" sz="1600" b="0" dirty="0"/>
              <a:t>Embrace the most modern IT solutions, outsource to the </a:t>
            </a:r>
            <a:r>
              <a:rPr lang="en" sz="1600" b="0" dirty="0" smtClean="0"/>
              <a:t>best</a:t>
            </a:r>
          </a:p>
          <a:p>
            <a:pPr marL="1200150" lvl="2" indent="-285750">
              <a:spcBef>
                <a:spcPts val="200"/>
              </a:spcBef>
              <a:buClr>
                <a:schemeClr val="lt2"/>
              </a:buClr>
              <a:buSzPct val="110000"/>
              <a:buFont typeface="Arial" panose="020B0604020202020204" pitchFamily="34" charset="0"/>
              <a:buChar char="•"/>
            </a:pPr>
            <a:r>
              <a:rPr lang="en" sz="1400" b="0" dirty="0" smtClean="0"/>
              <a:t>Use </a:t>
            </a:r>
            <a:r>
              <a:rPr lang="en" sz="1400" b="0" dirty="0"/>
              <a:t>secure servers only where truly necessary</a:t>
            </a:r>
            <a:endParaRPr sz="1400" b="0" dirty="0"/>
          </a:p>
          <a:p>
            <a:pPr marL="742950" marR="0" lvl="1" algn="l" rtl="0">
              <a:lnSpc>
                <a:spcPct val="100000"/>
              </a:lnSpc>
              <a:spcBef>
                <a:spcPts val="200"/>
              </a:spcBef>
              <a:spcAft>
                <a:spcPts val="0"/>
              </a:spcAft>
              <a:buClr>
                <a:schemeClr val="lt2"/>
              </a:buClr>
              <a:buSzPct val="80000"/>
              <a:buFont typeface="Arial" panose="020B0604020202020204" pitchFamily="34" charset="0"/>
              <a:buChar char="‒"/>
            </a:pPr>
            <a:r>
              <a:rPr lang="en" sz="1600" b="0" dirty="0"/>
              <a:t>Explore modernization of work atmosphere and rules for DoD</a:t>
            </a:r>
            <a:endParaRPr sz="1600" b="0" dirty="0"/>
          </a:p>
          <a:p>
            <a:pPr marL="1200150" marR="0" lvl="2" indent="-28575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rPr>
              <a:t>Attract a broader range of potential employees </a:t>
            </a:r>
            <a:endParaRPr sz="1400" b="0" dirty="0"/>
          </a:p>
          <a:p>
            <a:pPr marL="1200150" marR="0" lvl="2" indent="-28575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rPr>
              <a:t>Reduced workforce “hoteling” equals savings</a:t>
            </a:r>
            <a:endParaRPr sz="1400" b="0" dirty="0"/>
          </a:p>
          <a:p>
            <a:pPr marL="640080" marR="0" lvl="1" indent="-182880" algn="l" rtl="0">
              <a:lnSpc>
                <a:spcPct val="100000"/>
              </a:lnSpc>
              <a:spcBef>
                <a:spcPts val="200"/>
              </a:spcBef>
              <a:spcAft>
                <a:spcPts val="0"/>
              </a:spcAft>
              <a:buClr>
                <a:schemeClr val="lt2"/>
              </a:buClr>
              <a:buSzPct val="80000"/>
              <a:buFont typeface="Arial"/>
              <a:buChar char="–"/>
            </a:pPr>
            <a:r>
              <a:rPr lang="en" sz="1600" b="0" dirty="0" smtClean="0"/>
              <a:t>DOD </a:t>
            </a:r>
            <a:r>
              <a:rPr lang="en" sz="1600" b="0" dirty="0"/>
              <a:t>Leadership training is significant, strong, and sought by </a:t>
            </a:r>
            <a:r>
              <a:rPr lang="en" sz="1600" b="0" dirty="0" smtClean="0"/>
              <a:t>industry</a:t>
            </a:r>
          </a:p>
          <a:p>
            <a:pPr marL="1200150" lvl="2" indent="-285750">
              <a:spcBef>
                <a:spcPts val="200"/>
              </a:spcBef>
              <a:buClr>
                <a:schemeClr val="lt2"/>
              </a:buClr>
              <a:buSzPct val="110000"/>
              <a:buFont typeface="Arial" panose="020B0604020202020204" pitchFamily="34" charset="0"/>
              <a:buChar char="•"/>
            </a:pPr>
            <a:r>
              <a:rPr lang="en" sz="1400" b="0" dirty="0" smtClean="0"/>
              <a:t>Use to recruit </a:t>
            </a:r>
            <a:r>
              <a:rPr lang="en" sz="1400" b="0" dirty="0"/>
              <a:t>talent into DoD)</a:t>
            </a:r>
            <a:endParaRPr sz="1400" b="0" dirty="0"/>
          </a:p>
          <a:p>
            <a:pPr marL="457200" marR="0" lvl="0" indent="0" algn="l" rtl="0">
              <a:lnSpc>
                <a:spcPct val="100000"/>
              </a:lnSpc>
              <a:spcBef>
                <a:spcPts val="0"/>
              </a:spcBef>
              <a:spcAft>
                <a:spcPts val="0"/>
              </a:spcAft>
              <a:buNone/>
            </a:pPr>
            <a:endParaRPr sz="1600" dirty="0"/>
          </a:p>
        </p:txBody>
      </p:sp>
      <p:sp>
        <p:nvSpPr>
          <p:cNvPr id="319" name="Shape 319"/>
          <p:cNvSpPr txBox="1">
            <a:spLocks noGrp="1"/>
          </p:cNvSpPr>
          <p:nvPr>
            <p:ph type="title"/>
          </p:nvPr>
        </p:nvSpPr>
        <p:spPr>
          <a:xfrm>
            <a:off x="1" y="-8092"/>
            <a:ext cx="90861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None/>
            </a:pPr>
            <a:r>
              <a:rPr lang="en" sz="3200" b="1" i="1" u="none" strike="noStrike" cap="none">
                <a:solidFill>
                  <a:schemeClr val="lt2"/>
                </a:solidFill>
                <a:latin typeface="Arial"/>
                <a:ea typeface="Arial"/>
                <a:cs typeface="Arial"/>
                <a:sym typeface="Arial"/>
              </a:rPr>
              <a:t>Observations &amp; Recommendations</a:t>
            </a:r>
            <a:endParaRPr sz="3200" b="0" i="0" u="none" strike="noStrike" cap="none" dirty="0">
              <a:solidFill>
                <a:srgbClr val="000000"/>
              </a:solidFill>
              <a:latin typeface="Arial"/>
              <a:ea typeface="Arial"/>
              <a:cs typeface="Arial"/>
              <a:sym typeface="Arial"/>
            </a:endParaRPr>
          </a:p>
        </p:txBody>
      </p:sp>
      <p:pic>
        <p:nvPicPr>
          <p:cNvPr id="320" name="Shape 320"/>
          <p:cNvPicPr preferRelativeResize="0"/>
          <p:nvPr/>
        </p:nvPicPr>
        <p:blipFill rotWithShape="1">
          <a:blip r:embed="rId3">
            <a:alphaModFix/>
          </a:blip>
          <a:srcRect/>
          <a:stretch/>
        </p:blipFill>
        <p:spPr>
          <a:xfrm>
            <a:off x="7053685" y="750638"/>
            <a:ext cx="1866667" cy="71044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20</a:t>
            </a:fld>
            <a:endParaRPr lang="en"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body" idx="1"/>
          </p:nvPr>
        </p:nvSpPr>
        <p:spPr>
          <a:xfrm>
            <a:off x="243840" y="1281128"/>
            <a:ext cx="8900100" cy="5403900"/>
          </a:xfrm>
          <a:prstGeom prst="rect">
            <a:avLst/>
          </a:prstGeom>
          <a:noFill/>
          <a:ln>
            <a:noFill/>
          </a:ln>
        </p:spPr>
        <p:txBody>
          <a:bodyPr spcFirstLastPara="1" wrap="square" lIns="91425" tIns="45700" rIns="91425" bIns="45700" anchor="t" anchorCtr="0">
            <a:noAutofit/>
          </a:bodyPr>
          <a:lstStyle/>
          <a:p>
            <a:pPr marL="182880" marR="0" lvl="0" indent="-176530" algn="l" rtl="0">
              <a:lnSpc>
                <a:spcPct val="100000"/>
              </a:lnSpc>
              <a:spcBef>
                <a:spcPts val="400"/>
              </a:spcBef>
              <a:spcAft>
                <a:spcPts val="0"/>
              </a:spcAft>
              <a:buClr>
                <a:srgbClr val="000000"/>
              </a:buClr>
              <a:buSzPts val="1800"/>
              <a:buFont typeface="Arial"/>
              <a:buChar char="•"/>
            </a:pPr>
            <a:r>
              <a:rPr lang="en" sz="1800" b="1" i="0" u="none" strike="noStrike" cap="none" dirty="0">
                <a:latin typeface="Arial"/>
                <a:ea typeface="Arial"/>
                <a:cs typeface="Arial"/>
                <a:sym typeface="Arial"/>
              </a:rPr>
              <a:t>Observations</a:t>
            </a:r>
            <a:endParaRPr sz="1800" dirty="0"/>
          </a:p>
          <a:p>
            <a:pPr marL="640080" marR="0" lvl="1" indent="-182880" algn="l" rtl="0">
              <a:lnSpc>
                <a:spcPct val="100000"/>
              </a:lnSpc>
              <a:spcBef>
                <a:spcPts val="400"/>
              </a:spcBef>
              <a:spcAft>
                <a:spcPts val="0"/>
              </a:spcAft>
              <a:buClr>
                <a:srgbClr val="000000"/>
              </a:buClr>
              <a:buSzPts val="1600"/>
              <a:buFont typeface="Arial"/>
              <a:buChar char="–"/>
            </a:pPr>
            <a:r>
              <a:rPr lang="en" sz="1600" b="0" i="0" u="none" strike="noStrike" cap="none" dirty="0">
                <a:latin typeface="Arial"/>
                <a:ea typeface="Arial"/>
                <a:cs typeface="Arial"/>
                <a:sym typeface="Arial"/>
              </a:rPr>
              <a:t>Success rooted in HR:  330K job apps for 2.5K positions annually, .75% hire rate</a:t>
            </a:r>
            <a:endParaRPr sz="1600" dirty="0"/>
          </a:p>
          <a:p>
            <a:pPr marL="1097280" marR="0" lvl="2" indent="-182880" algn="l" rtl="0">
              <a:lnSpc>
                <a:spcPct val="100000"/>
              </a:lnSpc>
              <a:spcBef>
                <a:spcPts val="400"/>
              </a:spcBef>
              <a:spcAft>
                <a:spcPts val="0"/>
              </a:spcAft>
              <a:buClr>
                <a:srgbClr val="000000"/>
              </a:buClr>
              <a:buSzPct val="110000"/>
              <a:buFont typeface="Arial" panose="020B0604020202020204" pitchFamily="34" charset="0"/>
              <a:buChar char="•"/>
            </a:pPr>
            <a:r>
              <a:rPr lang="en" sz="1400" b="0" i="0" u="none" strike="noStrike" cap="none" dirty="0">
                <a:sym typeface="Arial"/>
              </a:rPr>
              <a:t>Virtually no training compared w/DoD:  Employees “just figure it out”</a:t>
            </a:r>
            <a:endParaRPr sz="1400" dirty="0"/>
          </a:p>
          <a:p>
            <a:pPr marL="1097280" marR="0" lvl="2" indent="-182880" algn="l" rtl="0">
              <a:lnSpc>
                <a:spcPct val="100000"/>
              </a:lnSpc>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Leveraging </a:t>
            </a:r>
            <a:r>
              <a:rPr lang="en" sz="1600" b="0" i="0" u="none" strike="noStrike" cap="none" dirty="0">
                <a:latin typeface="Arial"/>
                <a:ea typeface="Arial"/>
                <a:cs typeface="Arial"/>
                <a:sym typeface="Arial"/>
              </a:rPr>
              <a:t>data analytics/AI across HR functions</a:t>
            </a:r>
            <a:endParaRPr sz="1600" dirty="0"/>
          </a:p>
          <a:p>
            <a:pPr marL="640080" marR="0" lvl="1" indent="-203517" algn="l" rtl="0">
              <a:spcBef>
                <a:spcPts val="400"/>
              </a:spcBef>
              <a:spcAft>
                <a:spcPts val="0"/>
              </a:spcAft>
              <a:buClr>
                <a:srgbClr val="000000"/>
              </a:buClr>
              <a:buSzPts val="1600"/>
              <a:buFont typeface="Arial"/>
              <a:buChar char="–"/>
            </a:pPr>
            <a:r>
              <a:rPr lang="en" sz="1600" b="0" i="0" u="none" strike="noStrike" cap="none" dirty="0">
                <a:latin typeface="Arial"/>
                <a:ea typeface="Arial"/>
                <a:cs typeface="Arial"/>
                <a:sym typeface="Arial"/>
              </a:rPr>
              <a:t>Senior leader focus on founders culture, performance, innovation, cost control</a:t>
            </a:r>
            <a:endParaRPr sz="1600" dirty="0"/>
          </a:p>
          <a:p>
            <a:pPr marL="1097280" marR="0" lvl="2" indent="-182880" algn="l" rtl="0">
              <a:lnSpc>
                <a:spcPct val="100000"/>
              </a:lnSpc>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Rapid growth via M&amp;A; grappling with “staying small” while institutionalizing</a:t>
            </a:r>
            <a:endParaRPr sz="1400" dirty="0"/>
          </a:p>
          <a:p>
            <a:pPr marL="640080" marR="0" lvl="1" indent="-203517" algn="l" rtl="0">
              <a:spcBef>
                <a:spcPts val="400"/>
              </a:spcBef>
              <a:spcAft>
                <a:spcPts val="0"/>
              </a:spcAft>
              <a:buClr>
                <a:srgbClr val="000000"/>
              </a:buClr>
              <a:buSzPts val="1600"/>
              <a:buFont typeface="Arial"/>
              <a:buChar char="–"/>
            </a:pPr>
            <a:r>
              <a:rPr lang="en" sz="1600" b="0" i="0" u="none" strike="noStrike" cap="none" dirty="0">
                <a:latin typeface="Arial"/>
                <a:ea typeface="Arial"/>
                <a:cs typeface="Arial"/>
                <a:sym typeface="Arial"/>
              </a:rPr>
              <a:t>Tech emphasis:  Goal of 30% of revenue from tech by 2020</a:t>
            </a:r>
            <a:endParaRPr sz="1600" b="0" i="0" u="none" strike="noStrike" cap="none" dirty="0">
              <a:latin typeface="Arial"/>
              <a:ea typeface="Arial"/>
              <a:cs typeface="Arial"/>
              <a:sym typeface="Arial"/>
            </a:endParaRPr>
          </a:p>
          <a:p>
            <a:pPr marL="1097280" marR="0" lvl="2" indent="-182880" algn="l" rtl="0">
              <a:lnSpc>
                <a:spcPct val="100000"/>
              </a:lnSpc>
              <a:spcBef>
                <a:spcPts val="400"/>
              </a:spcBef>
              <a:spcAft>
                <a:spcPts val="0"/>
              </a:spcAft>
              <a:buClr>
                <a:srgbClr val="000000"/>
              </a:buClr>
              <a:buSzPts val="1600"/>
              <a:buFont typeface="Arial" panose="020B0604020202020204" pitchFamily="34" charset="0"/>
              <a:buChar char="•"/>
            </a:pPr>
            <a:r>
              <a:rPr lang="en" sz="1400" dirty="0"/>
              <a:t>Robotic process automation for </a:t>
            </a:r>
            <a:r>
              <a:rPr lang="en" sz="1400" i="1" u="none" strike="noStrike" cap="none" dirty="0"/>
              <a:t>everything</a:t>
            </a:r>
            <a:r>
              <a:rPr lang="en" sz="1400" i="0" u="none" strike="noStrike" cap="none" dirty="0"/>
              <a:t> routine</a:t>
            </a:r>
            <a:endParaRPr sz="1400" i="0" u="none" strike="noStrike" cap="none" dirty="0"/>
          </a:p>
          <a:p>
            <a:pPr marL="1097280" marR="0" lvl="2" indent="-182880" algn="l" rtl="0">
              <a:lnSpc>
                <a:spcPct val="100000"/>
              </a:lnSpc>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Aladdin backbone:  </a:t>
            </a:r>
            <a:r>
              <a:rPr lang="en" sz="1400" dirty="0"/>
              <a:t>D</a:t>
            </a:r>
            <a:r>
              <a:rPr lang="en" sz="1400" b="0" i="0" u="none" strike="noStrike" cap="none" dirty="0">
                <a:sym typeface="Arial"/>
              </a:rPr>
              <a:t>ata</a:t>
            </a:r>
            <a:r>
              <a:rPr lang="en" sz="1400" dirty="0"/>
              <a:t> gets</a:t>
            </a:r>
            <a:r>
              <a:rPr lang="en" sz="1400" b="0" i="0" u="none" strike="noStrike" cap="none" dirty="0">
                <a:sym typeface="Arial"/>
              </a:rPr>
              <a:t> one location</a:t>
            </a:r>
            <a:r>
              <a:rPr lang="en" sz="1400" dirty="0"/>
              <a:t> → </a:t>
            </a:r>
            <a:r>
              <a:rPr lang="en" sz="1400" b="0" i="0" u="none" strike="noStrike" cap="none" dirty="0">
                <a:sym typeface="Arial"/>
              </a:rPr>
              <a:t>min duplication, common picture</a:t>
            </a:r>
            <a:endParaRPr sz="1400" dirty="0"/>
          </a:p>
          <a:p>
            <a:pPr marL="274320" marR="0" lvl="0" indent="-176530" algn="l" rtl="0">
              <a:lnSpc>
                <a:spcPct val="100000"/>
              </a:lnSpc>
              <a:spcBef>
                <a:spcPts val="400"/>
              </a:spcBef>
              <a:spcAft>
                <a:spcPts val="0"/>
              </a:spcAft>
              <a:buClr>
                <a:srgbClr val="000000"/>
              </a:buClr>
              <a:buSzPts val="1800"/>
              <a:buFont typeface="Arial"/>
              <a:buChar char="•"/>
            </a:pPr>
            <a:r>
              <a:rPr lang="en" sz="1800" b="1" i="0" u="none" strike="noStrike" cap="none" dirty="0">
                <a:latin typeface="Arial"/>
                <a:ea typeface="Arial"/>
                <a:cs typeface="Arial"/>
                <a:sym typeface="Arial"/>
              </a:rPr>
              <a:t>Recommendations</a:t>
            </a:r>
            <a:endParaRPr sz="1800" b="1" i="0" u="none" strike="noStrike" cap="none" dirty="0">
              <a:latin typeface="Arial"/>
              <a:ea typeface="Arial"/>
              <a:cs typeface="Arial"/>
              <a:sym typeface="Arial"/>
            </a:endParaRPr>
          </a:p>
          <a:p>
            <a:pPr marL="640080" marR="0" lvl="1" indent="-203517" algn="l" rtl="0">
              <a:spcBef>
                <a:spcPts val="400"/>
              </a:spcBef>
              <a:spcAft>
                <a:spcPts val="0"/>
              </a:spcAft>
              <a:buClr>
                <a:srgbClr val="000000"/>
              </a:buClr>
              <a:buSzPts val="1600"/>
              <a:buFont typeface="Arial"/>
              <a:buChar char="–"/>
            </a:pPr>
            <a:r>
              <a:rPr lang="en" sz="1600" b="0" i="0" u="none" strike="noStrike" cap="none" dirty="0">
                <a:latin typeface="Arial"/>
                <a:ea typeface="Arial"/>
                <a:cs typeface="Arial"/>
                <a:sym typeface="Arial"/>
              </a:rPr>
              <a:t>Build culture of innovation through concrete management changes</a:t>
            </a:r>
            <a:endParaRPr sz="1600" dirty="0"/>
          </a:p>
          <a:p>
            <a:pPr marL="1097280" marR="0" lvl="2" indent="-182880" algn="l" rtl="0">
              <a:spcBef>
                <a:spcPts val="400"/>
              </a:spcBef>
              <a:spcAft>
                <a:spcPts val="0"/>
              </a:spcAft>
              <a:buClr>
                <a:srgbClr val="000000"/>
              </a:buClr>
              <a:buSzPts val="1600"/>
              <a:buFont typeface="Arial" panose="020B0604020202020204" pitchFamily="34" charset="0"/>
              <a:buChar char="•"/>
            </a:pPr>
            <a:r>
              <a:rPr lang="en" sz="1400" dirty="0"/>
              <a:t>Data-based management, </a:t>
            </a:r>
            <a:r>
              <a:rPr lang="en" sz="1400" b="0" i="0" u="none" strike="noStrike" cap="none" dirty="0">
                <a:sym typeface="Arial"/>
              </a:rPr>
              <a:t>appreciate well-intentioned failure, </a:t>
            </a:r>
            <a:r>
              <a:rPr lang="en" sz="1400" dirty="0"/>
              <a:t>inculcate </a:t>
            </a:r>
            <a:r>
              <a:rPr lang="en" sz="1400" b="0" i="0" u="none" strike="noStrike" cap="none" dirty="0">
                <a:sym typeface="Arial"/>
              </a:rPr>
              <a:t>inclusion </a:t>
            </a:r>
            <a:endParaRPr sz="1400" dirty="0"/>
          </a:p>
          <a:p>
            <a:pPr marL="640080" marR="0" lvl="1" indent="-203517" algn="l" rtl="0">
              <a:lnSpc>
                <a:spcPct val="100000"/>
              </a:lnSpc>
              <a:spcBef>
                <a:spcPts val="400"/>
              </a:spcBef>
              <a:spcAft>
                <a:spcPts val="0"/>
              </a:spcAft>
              <a:buClr>
                <a:srgbClr val="000000"/>
              </a:buClr>
              <a:buSzPts val="1600"/>
              <a:buFont typeface="Arial"/>
              <a:buChar char="–"/>
            </a:pPr>
            <a:r>
              <a:rPr lang="en" sz="1600" b="0" i="0" u="none" strike="noStrike" cap="none" dirty="0">
                <a:latin typeface="Arial"/>
                <a:ea typeface="Arial"/>
                <a:cs typeface="Arial"/>
                <a:sym typeface="Arial"/>
              </a:rPr>
              <a:t>Study all aspects of officer accession methodologies</a:t>
            </a:r>
            <a:endParaRPr sz="1400" dirty="0"/>
          </a:p>
          <a:p>
            <a:pPr marL="1200150" marR="0" lvl="2" indent="-285750" algn="l" rtl="0">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Goal:  Commission most capable citizens; does current framework support goal?</a:t>
            </a:r>
            <a:endParaRPr sz="1400" dirty="0"/>
          </a:p>
          <a:p>
            <a:pPr marL="640080" marR="0" lvl="1" indent="-203517" algn="l" rtl="0">
              <a:spcBef>
                <a:spcPts val="400"/>
              </a:spcBef>
              <a:spcAft>
                <a:spcPts val="0"/>
              </a:spcAft>
              <a:buClr>
                <a:srgbClr val="000000"/>
              </a:buClr>
              <a:buSzPts val="1600"/>
              <a:buFont typeface="Arial"/>
              <a:buChar char="–"/>
            </a:pPr>
            <a:r>
              <a:rPr lang="en" sz="1600" b="0" i="0" u="none" strike="noStrike" cap="none" dirty="0">
                <a:latin typeface="Arial"/>
                <a:ea typeface="Arial"/>
                <a:cs typeface="Arial"/>
                <a:sym typeface="Arial"/>
              </a:rPr>
              <a:t>Fortify DoD people analytics (71% of firms prioritizing) → quality vs. quantity</a:t>
            </a:r>
            <a:endParaRPr sz="1600" b="0" i="0" u="none" strike="noStrike" cap="none" dirty="0">
              <a:latin typeface="Arial"/>
              <a:ea typeface="Arial"/>
              <a:cs typeface="Arial"/>
              <a:sym typeface="Arial"/>
            </a:endParaRPr>
          </a:p>
          <a:p>
            <a:pPr marL="1200150" marR="0" lvl="2" indent="-285750" algn="l" rtl="0">
              <a:lnSpc>
                <a:spcPct val="100000"/>
              </a:lnSpc>
              <a:spcBef>
                <a:spcPts val="400"/>
              </a:spcBef>
              <a:spcAft>
                <a:spcPts val="0"/>
              </a:spcAft>
              <a:buClr>
                <a:srgbClr val="000000"/>
              </a:buClr>
              <a:buSzPts val="1600"/>
              <a:buFont typeface="Arial" panose="020B0604020202020204" pitchFamily="34" charset="0"/>
              <a:buChar char="•"/>
            </a:pPr>
            <a:r>
              <a:rPr lang="en" sz="1400" dirty="0"/>
              <a:t>Refine t</a:t>
            </a:r>
            <a:r>
              <a:rPr lang="en" sz="1400" b="0" i="0" u="none" strike="noStrike" cap="none" dirty="0">
                <a:sym typeface="Arial"/>
              </a:rPr>
              <a:t>argeting of recruiting efforts → bring in top talent</a:t>
            </a:r>
            <a:endParaRPr sz="1400" dirty="0"/>
          </a:p>
          <a:p>
            <a:pPr marL="1200150" marR="0" lvl="2" indent="-285750" algn="l" rtl="0">
              <a:lnSpc>
                <a:spcPct val="100000"/>
              </a:lnSpc>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Organizational network analysis → drive targeted retention</a:t>
            </a:r>
            <a:endParaRPr sz="1400" dirty="0"/>
          </a:p>
          <a:p>
            <a:pPr marL="1200150" marR="0" lvl="2" indent="-285750" algn="l" rtl="0">
              <a:lnSpc>
                <a:spcPct val="100000"/>
              </a:lnSpc>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Leverage multidisciplinary data → could have predicted pilot attrition?</a:t>
            </a:r>
            <a:endParaRPr sz="1400" b="0" i="0" u="none" strike="noStrike" cap="none" dirty="0">
              <a:sym typeface="Arial"/>
            </a:endParaRPr>
          </a:p>
          <a:p>
            <a:pPr marL="1200150" marR="0" lvl="2" indent="-285750" algn="l" rtl="0">
              <a:lnSpc>
                <a:spcPct val="100000"/>
              </a:lnSpc>
              <a:spcBef>
                <a:spcPts val="400"/>
              </a:spcBef>
              <a:spcAft>
                <a:spcPts val="0"/>
              </a:spcAft>
              <a:buClr>
                <a:srgbClr val="000000"/>
              </a:buClr>
              <a:buSzPts val="1600"/>
              <a:buFont typeface="Arial" panose="020B0604020202020204" pitchFamily="34" charset="0"/>
              <a:buChar char="•"/>
            </a:pPr>
            <a:r>
              <a:rPr lang="en" sz="1400" b="0" i="0" u="none" strike="noStrike" cap="none" dirty="0">
                <a:sym typeface="Arial"/>
              </a:rPr>
              <a:t>Leverage data to understand engagement → drive member performance</a:t>
            </a:r>
            <a:endParaRPr sz="1400" b="0" i="0" u="none" strike="noStrike" cap="none" dirty="0">
              <a:sym typeface="Arial"/>
            </a:endParaRPr>
          </a:p>
          <a:p>
            <a:pPr marL="1097280" marR="0" lvl="2" indent="-111442" algn="l" rtl="0">
              <a:spcBef>
                <a:spcPts val="400"/>
              </a:spcBef>
              <a:spcAft>
                <a:spcPts val="0"/>
              </a:spcAft>
              <a:buClr>
                <a:schemeClr val="dk2"/>
              </a:buClr>
              <a:buSzPts val="1125"/>
              <a:buFont typeface="Arial"/>
              <a:buNone/>
            </a:pPr>
            <a:endParaRPr sz="1500" b="1" i="0" u="none" strike="noStrike" cap="none" dirty="0">
              <a:latin typeface="Arial"/>
              <a:ea typeface="Arial"/>
              <a:cs typeface="Arial"/>
              <a:sym typeface="Arial"/>
            </a:endParaRPr>
          </a:p>
          <a:p>
            <a:pPr marL="1097280" marR="0" lvl="2" indent="-111442" algn="l" rtl="0">
              <a:spcBef>
                <a:spcPts val="400"/>
              </a:spcBef>
              <a:spcAft>
                <a:spcPts val="0"/>
              </a:spcAft>
              <a:buClr>
                <a:schemeClr val="dk2"/>
              </a:buClr>
              <a:buSzPts val="1125"/>
              <a:buFont typeface="Arial"/>
              <a:buNone/>
            </a:pPr>
            <a:endParaRPr sz="1500" b="1" i="0" u="none" strike="noStrike" cap="none" dirty="0">
              <a:latin typeface="Arial"/>
              <a:ea typeface="Arial"/>
              <a:cs typeface="Arial"/>
              <a:sym typeface="Arial"/>
            </a:endParaRPr>
          </a:p>
        </p:txBody>
      </p:sp>
      <p:sp>
        <p:nvSpPr>
          <p:cNvPr id="330" name="Shape 330"/>
          <p:cNvSpPr txBox="1">
            <a:spLocks noGrp="1"/>
          </p:cNvSpPr>
          <p:nvPr>
            <p:ph type="title"/>
          </p:nvPr>
        </p:nvSpPr>
        <p:spPr>
          <a:xfrm>
            <a:off x="304800" y="-8092"/>
            <a:ext cx="9144000" cy="609600"/>
          </a:xfrm>
          <a:prstGeom prst="rect">
            <a:avLst/>
          </a:prstGeom>
          <a:noFill/>
          <a:ln>
            <a:noFill/>
          </a:ln>
        </p:spPr>
        <p:txBody>
          <a:bodyPr spcFirstLastPara="1" wrap="square" lIns="92075" tIns="46025" rIns="92075" bIns="46025" anchor="ctr" anchorCtr="1">
            <a:noAutofit/>
          </a:bodyPr>
          <a:lstStyle/>
          <a:p>
            <a:pPr marL="0" marR="0" lvl="0" indent="0" algn="ctr" rtl="0">
              <a:lnSpc>
                <a:spcPct val="100000"/>
              </a:lnSpc>
              <a:spcBef>
                <a:spcPts val="0"/>
              </a:spcBef>
              <a:spcAft>
                <a:spcPts val="0"/>
              </a:spcAft>
              <a:buNone/>
            </a:pPr>
            <a:r>
              <a:rPr lang="en" sz="3200" b="1" i="1" u="none" strike="noStrike" cap="none">
                <a:latin typeface="Arial"/>
                <a:ea typeface="Arial"/>
                <a:cs typeface="Arial"/>
                <a:sym typeface="Arial"/>
              </a:rPr>
              <a:t>        Observations &amp; Recommendations</a:t>
            </a:r>
            <a:endParaRPr sz="3200" b="0" i="0" u="none" strike="noStrike" cap="none" dirty="0">
              <a:latin typeface="Arial"/>
              <a:ea typeface="Arial"/>
              <a:cs typeface="Arial"/>
              <a:sym typeface="Arial"/>
            </a:endParaRPr>
          </a:p>
        </p:txBody>
      </p:sp>
      <p:pic>
        <p:nvPicPr>
          <p:cNvPr id="331" name="Shape 331"/>
          <p:cNvPicPr preferRelativeResize="0"/>
          <p:nvPr/>
        </p:nvPicPr>
        <p:blipFill rotWithShape="1">
          <a:blip r:embed="rId3">
            <a:alphaModFix/>
          </a:blip>
          <a:srcRect/>
          <a:stretch/>
        </p:blipFill>
        <p:spPr>
          <a:xfrm>
            <a:off x="6293708" y="882835"/>
            <a:ext cx="2397211" cy="373965"/>
          </a:xfrm>
          <a:prstGeom prst="rect">
            <a:avLst/>
          </a:prstGeom>
          <a:noFill/>
          <a:ln>
            <a:noFill/>
          </a:ln>
        </p:spPr>
      </p:pic>
      <p:sp>
        <p:nvSpPr>
          <p:cNvPr id="2" name="Slide Number Placeholder 1"/>
          <p:cNvSpPr>
            <a:spLocks noGrp="1"/>
          </p:cNvSpPr>
          <p:nvPr>
            <p:ph type="sldNum" idx="12"/>
          </p:nvPr>
        </p:nvSpPr>
        <p:spPr>
          <a:xfrm>
            <a:off x="8282353" y="6362700"/>
            <a:ext cx="773723" cy="455700"/>
          </a:xfrm>
        </p:spPr>
        <p:txBody>
          <a:bodyPr/>
          <a:lstStyle/>
          <a:p>
            <a:pPr marL="0" lvl="0" indent="0">
              <a:spcBef>
                <a:spcPts val="0"/>
              </a:spcBef>
              <a:spcAft>
                <a:spcPts val="0"/>
              </a:spcAft>
              <a:buNone/>
            </a:pPr>
            <a:fld id="{00000000-1234-1234-1234-123412341234}" type="slidenum">
              <a:rPr lang="en" sz="1000" smtClean="0">
                <a:latin typeface="+mj-lt"/>
              </a:rPr>
              <a:pPr marL="0" lvl="0" indent="0">
                <a:spcBef>
                  <a:spcPts val="0"/>
                </a:spcBef>
                <a:spcAft>
                  <a:spcPts val="0"/>
                </a:spcAft>
                <a:buNone/>
              </a:pPr>
              <a:t>21</a:t>
            </a:fld>
            <a:endParaRPr lang="en" sz="10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234" y="0"/>
            <a:ext cx="7924799" cy="609599"/>
          </a:xfrm>
        </p:spPr>
        <p:txBody>
          <a:bodyPr/>
          <a:lstStyle/>
          <a:p>
            <a:r>
              <a:rPr lang="en-US" sz="2800" dirty="0" smtClean="0">
                <a:effectLst/>
              </a:rPr>
              <a:t>Observations and Recommendations</a:t>
            </a:r>
            <a:endParaRPr lang="en-US" sz="2800" dirty="0">
              <a:effectLst/>
            </a:endParaRPr>
          </a:p>
        </p:txBody>
      </p:sp>
      <p:sp>
        <p:nvSpPr>
          <p:cNvPr id="3" name="Text Placeholder 2"/>
          <p:cNvSpPr>
            <a:spLocks noGrp="1"/>
          </p:cNvSpPr>
          <p:nvPr>
            <p:ph type="body" idx="1"/>
          </p:nvPr>
        </p:nvSpPr>
        <p:spPr>
          <a:xfrm>
            <a:off x="509954" y="1124651"/>
            <a:ext cx="8526778" cy="5372863"/>
          </a:xfrm>
        </p:spPr>
        <p:txBody>
          <a:bodyPr/>
          <a:lstStyle/>
          <a:p>
            <a:pPr marL="182880" indent="-182880">
              <a:lnSpc>
                <a:spcPct val="100000"/>
              </a:lnSpc>
              <a:spcBef>
                <a:spcPts val="0"/>
              </a:spcBef>
            </a:pPr>
            <a:r>
              <a:rPr lang="en-US" sz="1800" dirty="0" smtClean="0">
                <a:ea typeface="MS PGothic" pitchFamily="34" charset="-128"/>
              </a:rPr>
              <a:t>Observations</a:t>
            </a:r>
            <a:endParaRPr lang="en-US" sz="1800" dirty="0">
              <a:ea typeface="MS PGothic" pitchFamily="34" charset="-128"/>
            </a:endParaRPr>
          </a:p>
          <a:p>
            <a:pPr marL="640080" lvl="1" indent="-182880">
              <a:lnSpc>
                <a:spcPct val="100000"/>
              </a:lnSpc>
              <a:spcBef>
                <a:spcPts val="0"/>
              </a:spcBef>
              <a:buSzPct val="75000"/>
              <a:buFont typeface="Arial" panose="020B0604020202020204" pitchFamily="34" charset="0"/>
              <a:buChar char="–"/>
            </a:pPr>
            <a:r>
              <a:rPr lang="en-US" sz="1600" b="0" dirty="0" smtClean="0">
                <a:ea typeface="MS PGothic" pitchFamily="34" charset="-128"/>
              </a:rPr>
              <a:t>Culture</a:t>
            </a:r>
          </a:p>
          <a:p>
            <a:pPr marL="1097280" lvl="2"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Operates a unique company wide culture that focus on “transparency”  </a:t>
            </a:r>
          </a:p>
          <a:p>
            <a:pPr marL="1554480" lvl="3" indent="-182880">
              <a:lnSpc>
                <a:spcPct val="100000"/>
              </a:lnSpc>
              <a:spcBef>
                <a:spcPts val="0"/>
              </a:spcBef>
              <a:buSzPct val="75000"/>
              <a:buFont typeface="Arial" panose="020B0604020202020204" pitchFamily="34" charset="0"/>
              <a:buChar char="–"/>
            </a:pPr>
            <a:r>
              <a:rPr lang="en-US" sz="1200" b="0" dirty="0" smtClean="0">
                <a:ea typeface="MS PGothic" pitchFamily="34" charset="-128"/>
              </a:rPr>
              <a:t>Senior leaders have no offices and everyone works in a open bay layout</a:t>
            </a:r>
          </a:p>
          <a:p>
            <a:pPr marL="1554480" lvl="3" indent="-182880">
              <a:lnSpc>
                <a:spcPct val="100000"/>
              </a:lnSpc>
              <a:spcBef>
                <a:spcPts val="0"/>
              </a:spcBef>
              <a:buSzPct val="75000"/>
              <a:buFont typeface="Arial" panose="020B0604020202020204" pitchFamily="34" charset="0"/>
              <a:buChar char="–"/>
            </a:pPr>
            <a:r>
              <a:rPr lang="en-US" sz="1200" b="0" dirty="0" smtClean="0">
                <a:ea typeface="MS PGothic" pitchFamily="34" charset="-128"/>
              </a:rPr>
              <a:t>Conference rooms made of glass and all meetings are viewable to all</a:t>
            </a:r>
          </a:p>
          <a:p>
            <a:pPr marL="1200150" lvl="2" indent="-285750">
              <a:lnSpc>
                <a:spcPct val="100000"/>
              </a:lnSpc>
              <a:spcBef>
                <a:spcPts val="0"/>
              </a:spcBef>
              <a:buSzPct val="110000"/>
              <a:buFont typeface="Arial" panose="020B0604020202020204" pitchFamily="34" charset="0"/>
              <a:buChar char="•"/>
            </a:pPr>
            <a:r>
              <a:rPr lang="en-US" sz="1400" b="0" dirty="0" smtClean="0">
                <a:ea typeface="MS PGothic" pitchFamily="34" charset="-128"/>
              </a:rPr>
              <a:t>Collaboration between workers is highly encouraged to increase innovation</a:t>
            </a:r>
          </a:p>
          <a:p>
            <a:pPr marL="640080" lvl="1" indent="-182880">
              <a:lnSpc>
                <a:spcPct val="100000"/>
              </a:lnSpc>
              <a:spcBef>
                <a:spcPts val="0"/>
              </a:spcBef>
              <a:buSzPct val="75000"/>
              <a:buFont typeface="Arial" panose="020B0604020202020204" pitchFamily="34" charset="0"/>
              <a:buChar char="–"/>
            </a:pPr>
            <a:r>
              <a:rPr lang="en-US" sz="1600" b="0" dirty="0" smtClean="0">
                <a:ea typeface="MS PGothic" pitchFamily="34" charset="-128"/>
              </a:rPr>
              <a:t>Organization Structure</a:t>
            </a:r>
          </a:p>
          <a:p>
            <a:pPr marL="1097280" lvl="2"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Very flat. Senior leadership very accessible</a:t>
            </a:r>
          </a:p>
          <a:p>
            <a:pPr marL="1097280" lvl="2"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Decisions, once made are executed with speed</a:t>
            </a:r>
          </a:p>
          <a:p>
            <a:pPr marL="640080" lvl="1" indent="-182880">
              <a:lnSpc>
                <a:spcPct val="100000"/>
              </a:lnSpc>
              <a:spcBef>
                <a:spcPts val="0"/>
              </a:spcBef>
              <a:buSzPct val="75000"/>
              <a:buFont typeface="Arial" panose="020B0604020202020204" pitchFamily="34" charset="0"/>
              <a:buChar char="–"/>
            </a:pPr>
            <a:r>
              <a:rPr lang="en-US" sz="1600" b="0" dirty="0" smtClean="0">
                <a:ea typeface="MS PGothic" pitchFamily="34" charset="-128"/>
              </a:rPr>
              <a:t>Cyber Security</a:t>
            </a:r>
          </a:p>
          <a:p>
            <a:pPr marL="1097280" lvl="2"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The number of daily attacks are significant and responses are very “defensive” </a:t>
            </a:r>
          </a:p>
          <a:p>
            <a:pPr marL="1097280" lvl="2"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Have to assume some attacks will be succeed</a:t>
            </a:r>
          </a:p>
          <a:p>
            <a:pPr marL="1554480" lvl="3" indent="-182880">
              <a:spcBef>
                <a:spcPts val="0"/>
              </a:spcBef>
              <a:buSzPct val="80000"/>
              <a:buFont typeface="Arial" panose="020B0604020202020204" pitchFamily="34" charset="0"/>
              <a:buChar char="–"/>
            </a:pPr>
            <a:r>
              <a:rPr lang="en-US" sz="1200" b="0" dirty="0" smtClean="0">
                <a:ea typeface="MS PGothic" pitchFamily="34" charset="-128"/>
              </a:rPr>
              <a:t>MOE is how quickly mitigated</a:t>
            </a:r>
          </a:p>
          <a:p>
            <a:pPr marL="182880" indent="-182880">
              <a:lnSpc>
                <a:spcPct val="100000"/>
              </a:lnSpc>
              <a:spcBef>
                <a:spcPts val="600"/>
              </a:spcBef>
            </a:pPr>
            <a:r>
              <a:rPr lang="en-US" sz="1800" dirty="0" smtClean="0">
                <a:ea typeface="MS PGothic" pitchFamily="34" charset="-128"/>
              </a:rPr>
              <a:t>Recommendations</a:t>
            </a:r>
            <a:endParaRPr lang="en-US" sz="1800" dirty="0">
              <a:ea typeface="MS PGothic" pitchFamily="34" charset="-128"/>
            </a:endParaRPr>
          </a:p>
          <a:p>
            <a:pPr marL="640080" lvl="2" indent="-182880">
              <a:lnSpc>
                <a:spcPct val="100000"/>
              </a:lnSpc>
              <a:spcBef>
                <a:spcPts val="0"/>
              </a:spcBef>
              <a:buSzPct val="75000"/>
              <a:buFont typeface="Arial" panose="020B0604020202020204" pitchFamily="34" charset="0"/>
              <a:buChar char="–"/>
            </a:pPr>
            <a:r>
              <a:rPr lang="en-US" sz="1600" dirty="0" smtClean="0">
                <a:ea typeface="MS PGothic" pitchFamily="34" charset="-128"/>
              </a:rPr>
              <a:t>Technology</a:t>
            </a:r>
          </a:p>
          <a:p>
            <a:pPr marL="1097280" lvl="3"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Uniquely developed Video teleconferencing (VT) system effectively used by all employees </a:t>
            </a:r>
          </a:p>
          <a:p>
            <a:pPr marL="1097280" lvl="3" indent="-182880">
              <a:lnSpc>
                <a:spcPct val="100000"/>
              </a:lnSpc>
              <a:spcBef>
                <a:spcPts val="0"/>
              </a:spcBef>
              <a:buSzPct val="110000"/>
              <a:buFont typeface="Arial" panose="020B0604020202020204" pitchFamily="34" charset="0"/>
              <a:buChar char="•"/>
            </a:pPr>
            <a:r>
              <a:rPr lang="en-US" sz="1400" b="0" dirty="0">
                <a:ea typeface="MS PGothic" pitchFamily="34" charset="-128"/>
              </a:rPr>
              <a:t>A force multiplier </a:t>
            </a:r>
            <a:r>
              <a:rPr lang="en-US" sz="1400" b="0" dirty="0" smtClean="0">
                <a:ea typeface="MS PGothic" pitchFamily="34" charset="-128"/>
              </a:rPr>
              <a:t>that connects a global company on four continents</a:t>
            </a:r>
          </a:p>
          <a:p>
            <a:pPr marL="1097280" lvl="3"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DoD reserves VT technology to GO/FO but should allow UNCLAS use by most members </a:t>
            </a:r>
          </a:p>
          <a:p>
            <a:pPr marL="1554480" lvl="4" indent="-182880">
              <a:lnSpc>
                <a:spcPct val="100000"/>
              </a:lnSpc>
              <a:spcBef>
                <a:spcPts val="0"/>
              </a:spcBef>
              <a:buSzPct val="80000"/>
              <a:buFont typeface="Arial" panose="020B0604020202020204" pitchFamily="34" charset="0"/>
              <a:buChar char="–"/>
            </a:pPr>
            <a:r>
              <a:rPr lang="en-US" sz="1200" b="0" dirty="0" smtClean="0">
                <a:ea typeface="MS PGothic" pitchFamily="34" charset="-128"/>
              </a:rPr>
              <a:t>An effective tool for meetings, collaboration, training</a:t>
            </a:r>
          </a:p>
          <a:p>
            <a:pPr marL="640080" lvl="2" indent="-182880">
              <a:lnSpc>
                <a:spcPct val="100000"/>
              </a:lnSpc>
              <a:spcBef>
                <a:spcPts val="0"/>
              </a:spcBef>
              <a:buSzPct val="75000"/>
              <a:buFont typeface="Arial" panose="020B0604020202020204" pitchFamily="34" charset="0"/>
              <a:buChar char="–"/>
            </a:pPr>
            <a:r>
              <a:rPr lang="en-US" sz="1600" dirty="0" smtClean="0">
                <a:ea typeface="MS PGothic" pitchFamily="34" charset="-128"/>
              </a:rPr>
              <a:t>Data</a:t>
            </a:r>
          </a:p>
          <a:p>
            <a:pPr marL="1097280" lvl="3"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Big data is used extensively to track company metrics</a:t>
            </a:r>
          </a:p>
          <a:p>
            <a:pPr marL="1097280" lvl="3"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Financial data is sold as a commodity to other Fortune 500 companies</a:t>
            </a:r>
          </a:p>
          <a:p>
            <a:pPr marL="1097280" lvl="3" indent="-182880">
              <a:lnSpc>
                <a:spcPct val="100000"/>
              </a:lnSpc>
              <a:spcBef>
                <a:spcPts val="0"/>
              </a:spcBef>
              <a:buSzPct val="110000"/>
              <a:buFont typeface="Arial" panose="020B0604020202020204" pitchFamily="34" charset="0"/>
              <a:buChar char="•"/>
            </a:pPr>
            <a:r>
              <a:rPr lang="en-US" sz="1400" b="0" dirty="0" smtClean="0">
                <a:ea typeface="MS PGothic" pitchFamily="34" charset="-128"/>
              </a:rPr>
              <a:t>DoD/Services live in a sea of data but have not harnessed it yet for operational use</a:t>
            </a:r>
            <a:endParaRPr lang="en-US" sz="1400" b="0"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ct val="25000"/>
              <a:buFont typeface="Times New Roman"/>
              <a:buNone/>
            </a:pPr>
            <a:r>
              <a:rPr lang="en-US" sz="1000" i="0" u="none" strike="noStrike" cap="none" dirty="0" smtClean="0">
                <a:solidFill>
                  <a:srgbClr val="000000"/>
                </a:solidFill>
                <a:latin typeface="Arial" panose="020B0604020202020204" pitchFamily="34" charset="0"/>
                <a:ea typeface="Times New Roman"/>
                <a:cs typeface="Arial" panose="020B0604020202020204" pitchFamily="34" charset="0"/>
                <a:sym typeface="Times New Roman"/>
              </a:rPr>
              <a:t>22</a:t>
            </a:r>
            <a:endParaRPr lang="en-US" sz="1000" i="0" u="none" strike="noStrike" cap="none" dirty="0">
              <a:solidFill>
                <a:srgbClr val="000000"/>
              </a:solidFill>
              <a:latin typeface="Arial" panose="020B0604020202020204" pitchFamily="34" charset="0"/>
              <a:ea typeface="Times New Roman"/>
              <a:cs typeface="Arial" panose="020B0604020202020204" pitchFamily="34" charset="0"/>
              <a:sym typeface="Times New Roman"/>
            </a:endParaRPr>
          </a:p>
        </p:txBody>
      </p:sp>
      <p:sp>
        <p:nvSpPr>
          <p:cNvPr id="8" name="Rectangle 7"/>
          <p:cNvSpPr/>
          <p:nvPr/>
        </p:nvSpPr>
        <p:spPr>
          <a:xfrm>
            <a:off x="5536044" y="664545"/>
            <a:ext cx="3043989"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smtClean="0">
                <a:ln>
                  <a:noFill/>
                </a:ln>
                <a:solidFill>
                  <a:schemeClr val="bg2"/>
                </a:solidFill>
                <a:effectLst/>
                <a:uLnTx/>
                <a:uFillTx/>
                <a:latin typeface="Bodoni SvtyTwo ITC TT-Book"/>
                <a:sym typeface="Bodoni SvtyTwo ITC TT-Book"/>
              </a:rPr>
              <a:t>Bloomberg L.P</a:t>
            </a:r>
            <a:r>
              <a:rPr kumimoji="0" lang="en-GB" sz="3200" b="0" i="0" u="none" strike="noStrike" kern="0" cap="none" spc="0" normalizeH="0" baseline="0" noProof="0" dirty="0" smtClean="0">
                <a:ln>
                  <a:noFill/>
                </a:ln>
                <a:solidFill>
                  <a:schemeClr val="tx1"/>
                </a:solidFill>
                <a:effectLst/>
                <a:uLnTx/>
                <a:uFillTx/>
                <a:latin typeface="Bodoni SvtyTwo ITC TT-Book"/>
                <a:sym typeface="Bodoni SvtyTwo ITC TT-Book"/>
              </a:rPr>
              <a:t>.</a:t>
            </a:r>
            <a:endParaRPr kumimoji="0" lang="en-GB" sz="3200" b="0" i="0" u="none" strike="noStrike" kern="0" cap="none" spc="0" normalizeH="0" baseline="0" noProof="0" dirty="0" smtClean="0">
              <a:ln>
                <a:noFill/>
              </a:ln>
              <a:solidFill>
                <a:schemeClr val="tx1"/>
              </a:solidFill>
              <a:effectLst/>
              <a:uLnTx/>
              <a:uFillTx/>
            </a:endParaRPr>
          </a:p>
        </p:txBody>
      </p:sp>
    </p:spTree>
    <p:extLst>
      <p:ext uri="{BB962C8B-B14F-4D97-AF65-F5344CB8AC3E}">
        <p14:creationId xmlns:p14="http://schemas.microsoft.com/office/powerpoint/2010/main" val="3797588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body" idx="1"/>
          </p:nvPr>
        </p:nvSpPr>
        <p:spPr>
          <a:xfrm>
            <a:off x="360485" y="1340751"/>
            <a:ext cx="8846268" cy="5403900"/>
          </a:xfrm>
          <a:prstGeom prst="rect">
            <a:avLst/>
          </a:prstGeom>
          <a:noFill/>
          <a:ln>
            <a:noFill/>
          </a:ln>
        </p:spPr>
        <p:txBody>
          <a:bodyPr spcFirstLastPara="1" wrap="square" lIns="91425" tIns="45700" rIns="91425" bIns="45700" anchor="t" anchorCtr="0">
            <a:noAutofit/>
          </a:bodyPr>
          <a:lstStyle/>
          <a:p>
            <a:pPr marL="182880" marR="0" lvl="0" indent="-182880"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Arial"/>
                <a:ea typeface="Arial"/>
                <a:cs typeface="Arial"/>
                <a:sym typeface="Arial"/>
              </a:rPr>
              <a:t>Observations</a:t>
            </a:r>
            <a:endParaRPr sz="2000" b="1" i="0" u="none" strike="noStrike" cap="none" dirty="0">
              <a:solidFill>
                <a:srgbClr val="000000"/>
              </a:solidFill>
              <a:latin typeface="Arial"/>
              <a:ea typeface="Arial"/>
              <a:cs typeface="Arial"/>
              <a:sym typeface="Arial"/>
            </a:endParaRPr>
          </a:p>
          <a:p>
            <a:pPr marL="742950" marR="0" lvl="1" algn="l" rtl="0">
              <a:lnSpc>
                <a:spcPct val="100000"/>
              </a:lnSpc>
              <a:spcBef>
                <a:spcPts val="0"/>
              </a:spcBef>
              <a:spcAft>
                <a:spcPts val="0"/>
              </a:spcAft>
              <a:buClr>
                <a:srgbClr val="000000"/>
              </a:buClr>
              <a:buSzPct val="80000"/>
              <a:buFont typeface="Arial" panose="020B0604020202020204" pitchFamily="34" charset="0"/>
              <a:buChar char="‒"/>
            </a:pPr>
            <a:r>
              <a:rPr lang="en" sz="1800" b="0" i="0" u="none" strike="noStrike" cap="none" dirty="0">
                <a:solidFill>
                  <a:schemeClr val="dk1"/>
                </a:solidFill>
                <a:sym typeface="Arial"/>
              </a:rPr>
              <a:t>Overall: No longer mission support </a:t>
            </a:r>
            <a:r>
              <a:rPr lang="en" sz="1800" b="0" i="0" u="none" strike="noStrike" cap="none" dirty="0" smtClean="0">
                <a:solidFill>
                  <a:schemeClr val="dk1"/>
                </a:solidFill>
                <a:sym typeface="Arial"/>
              </a:rPr>
              <a:t>concept</a:t>
            </a:r>
          </a:p>
          <a:p>
            <a:pPr marL="1097280" lvl="2" indent="-182880">
              <a:spcBef>
                <a:spcPts val="0"/>
              </a:spcBef>
              <a:buClr>
                <a:srgbClr val="000000"/>
              </a:buClr>
              <a:buSzPct val="110000"/>
              <a:buFont typeface="Arial" panose="020B0604020202020204" pitchFamily="34" charset="0"/>
              <a:buChar char="•"/>
            </a:pPr>
            <a:r>
              <a:rPr lang="en" sz="1600" b="0" i="0" u="none" strike="noStrike" cap="none" dirty="0" smtClean="0">
                <a:solidFill>
                  <a:schemeClr val="dk1"/>
                </a:solidFill>
                <a:sym typeface="Arial"/>
              </a:rPr>
              <a:t>Now </a:t>
            </a:r>
            <a:r>
              <a:rPr lang="en" sz="1600" b="0" i="0" u="none" strike="noStrike" cap="none" dirty="0">
                <a:solidFill>
                  <a:schemeClr val="dk1"/>
                </a:solidFill>
                <a:sym typeface="Arial"/>
              </a:rPr>
              <a:t>embedded with the client (70%)</a:t>
            </a:r>
            <a:endParaRPr sz="1600" b="0" dirty="0"/>
          </a:p>
          <a:p>
            <a:pPr marL="742950" marR="0" lvl="1" algn="l" rtl="0">
              <a:lnSpc>
                <a:spcPct val="100000"/>
              </a:lnSpc>
              <a:spcBef>
                <a:spcPts val="0"/>
              </a:spcBef>
              <a:spcAft>
                <a:spcPts val="0"/>
              </a:spcAft>
              <a:buClr>
                <a:srgbClr val="000000"/>
              </a:buClr>
              <a:buSzPct val="80000"/>
              <a:buFont typeface="Arial" panose="020B0604020202020204" pitchFamily="34" charset="0"/>
              <a:buChar char="‒"/>
            </a:pPr>
            <a:r>
              <a:rPr lang="en" sz="1800" b="0" i="0" u="none" strike="noStrike" cap="none" dirty="0">
                <a:solidFill>
                  <a:schemeClr val="dk1"/>
                </a:solidFill>
                <a:sym typeface="Arial"/>
              </a:rPr>
              <a:t>Overall: Project-based agile mentality</a:t>
            </a:r>
            <a:endParaRPr b="0" dirty="0"/>
          </a:p>
          <a:p>
            <a:pPr marL="742950" marR="0" lvl="1" algn="l" rtl="0">
              <a:lnSpc>
                <a:spcPct val="100000"/>
              </a:lnSpc>
              <a:spcBef>
                <a:spcPts val="0"/>
              </a:spcBef>
              <a:spcAft>
                <a:spcPts val="0"/>
              </a:spcAft>
              <a:buClr>
                <a:srgbClr val="000000"/>
              </a:buClr>
              <a:buSzPct val="80000"/>
              <a:buFont typeface="Arial" panose="020B0604020202020204" pitchFamily="34" charset="0"/>
              <a:buChar char="‒"/>
            </a:pPr>
            <a:r>
              <a:rPr lang="en" sz="1800" b="0" i="0" u="none" strike="noStrike" cap="none" dirty="0">
                <a:solidFill>
                  <a:schemeClr val="dk1"/>
                </a:solidFill>
                <a:sym typeface="Arial"/>
              </a:rPr>
              <a:t>Overall: Extremely f</a:t>
            </a:r>
            <a:r>
              <a:rPr lang="en" sz="1800" b="0" i="0" u="none" strike="noStrike" cap="none" dirty="0">
                <a:solidFill>
                  <a:schemeClr val="lt2"/>
                </a:solidFill>
                <a:sym typeface="Arial"/>
              </a:rPr>
              <a:t>lexible framework </a:t>
            </a:r>
            <a:endParaRPr lang="en" sz="1800" b="0" i="0" u="none" strike="noStrike" cap="none" dirty="0" smtClean="0">
              <a:solidFill>
                <a:schemeClr val="lt2"/>
              </a:solidFill>
              <a:sym typeface="Arial"/>
            </a:endParaRPr>
          </a:p>
          <a:p>
            <a:pPr marL="1200150" lvl="2" indent="-285750">
              <a:spcBef>
                <a:spcPts val="0"/>
              </a:spcBef>
              <a:buClr>
                <a:srgbClr val="000000"/>
              </a:buClr>
              <a:buSzPct val="110000"/>
              <a:buFont typeface="Arial" panose="020B0604020202020204" pitchFamily="34" charset="0"/>
              <a:buChar char="•"/>
            </a:pPr>
            <a:r>
              <a:rPr lang="en" sz="1600" b="0" i="0" u="none" strike="noStrike" cap="none" dirty="0" smtClean="0">
                <a:solidFill>
                  <a:schemeClr val="lt2"/>
                </a:solidFill>
                <a:sym typeface="Arial"/>
              </a:rPr>
              <a:t>Includes </a:t>
            </a:r>
            <a:r>
              <a:rPr lang="en" sz="1600" b="0" i="0" u="none" strike="noStrike" cap="none" dirty="0">
                <a:solidFill>
                  <a:schemeClr val="lt2"/>
                </a:solidFill>
                <a:sym typeface="Arial"/>
              </a:rPr>
              <a:t>integrated delivery, teleworking, hoteling, and other work arrangements </a:t>
            </a:r>
            <a:endParaRPr sz="1600" b="0" i="0" u="none" strike="noStrike" cap="none" dirty="0">
              <a:solidFill>
                <a:srgbClr val="000000"/>
              </a:solidFill>
              <a:sym typeface="Arial"/>
            </a:endParaRPr>
          </a:p>
          <a:p>
            <a:pPr marL="742950" marR="0" lvl="1" algn="l" rtl="0">
              <a:lnSpc>
                <a:spcPct val="100000"/>
              </a:lnSpc>
              <a:spcBef>
                <a:spcPts val="0"/>
              </a:spcBef>
              <a:spcAft>
                <a:spcPts val="0"/>
              </a:spcAft>
              <a:buClr>
                <a:srgbClr val="000000"/>
              </a:buClr>
              <a:buSzPct val="80000"/>
              <a:buFont typeface="Arial" panose="020B0604020202020204" pitchFamily="34" charset="0"/>
              <a:buChar char="‒"/>
            </a:pPr>
            <a:r>
              <a:rPr lang="en" sz="1800" b="0" i="0" u="none" strike="noStrike" cap="none" dirty="0">
                <a:solidFill>
                  <a:srgbClr val="000000"/>
                </a:solidFill>
                <a:sym typeface="Arial"/>
              </a:rPr>
              <a:t>DOD Business: All focus in support of SEC Mattis guidance (05 Oct 17)</a:t>
            </a:r>
            <a:endParaRPr b="0" dirty="0"/>
          </a:p>
          <a:p>
            <a:pPr marL="742950" marR="0" lvl="1" algn="l" rtl="0">
              <a:lnSpc>
                <a:spcPct val="100000"/>
              </a:lnSpc>
              <a:spcBef>
                <a:spcPts val="0"/>
              </a:spcBef>
              <a:spcAft>
                <a:spcPts val="0"/>
              </a:spcAft>
              <a:buClr>
                <a:srgbClr val="000000"/>
              </a:buClr>
              <a:buSzPct val="80000"/>
              <a:buFont typeface="Arial" panose="020B0604020202020204" pitchFamily="34" charset="0"/>
              <a:buChar char="‒"/>
            </a:pPr>
            <a:r>
              <a:rPr lang="en" sz="1800" b="0" i="0" u="none" strike="noStrike" cap="none" dirty="0">
                <a:solidFill>
                  <a:srgbClr val="000000"/>
                </a:solidFill>
                <a:sym typeface="Arial"/>
              </a:rPr>
              <a:t>Cyber </a:t>
            </a:r>
            <a:r>
              <a:rPr lang="en" sz="1800" b="0" i="0" u="none" strike="noStrike" cap="none" dirty="0" smtClean="0">
                <a:solidFill>
                  <a:srgbClr val="000000"/>
                </a:solidFill>
                <a:sym typeface="Arial"/>
              </a:rPr>
              <a:t>Business</a:t>
            </a:r>
          </a:p>
          <a:p>
            <a:pPr marL="1200150" lvl="2" indent="-285750">
              <a:spcBef>
                <a:spcPts val="0"/>
              </a:spcBef>
              <a:buClr>
                <a:srgbClr val="000000"/>
              </a:buClr>
              <a:buSzPct val="110000"/>
              <a:buFont typeface="Arial" panose="020B0604020202020204" pitchFamily="34" charset="0"/>
              <a:buChar char="•"/>
            </a:pPr>
            <a:r>
              <a:rPr lang="en" b="0" i="0" u="none" strike="noStrike" cap="none" dirty="0" smtClean="0">
                <a:solidFill>
                  <a:srgbClr val="000000"/>
                </a:solidFill>
                <a:latin typeface="Arial"/>
                <a:ea typeface="Arial"/>
                <a:cs typeface="Arial"/>
                <a:sym typeface="Arial"/>
              </a:rPr>
              <a:t>If </a:t>
            </a:r>
            <a:r>
              <a:rPr lang="en" b="0" i="0" u="none" strike="noStrike" cap="none" dirty="0">
                <a:solidFill>
                  <a:srgbClr val="000000"/>
                </a:solidFill>
                <a:latin typeface="Arial"/>
                <a:ea typeface="Arial"/>
                <a:cs typeface="Arial"/>
                <a:sym typeface="Arial"/>
              </a:rPr>
              <a:t>its something someone else can do I give away the business.  </a:t>
            </a:r>
            <a:endParaRPr lang="en" b="0" i="0" u="none" strike="noStrike" cap="none" dirty="0" smtClean="0">
              <a:solidFill>
                <a:srgbClr val="000000"/>
              </a:solidFill>
              <a:latin typeface="Arial"/>
              <a:ea typeface="Arial"/>
              <a:cs typeface="Arial"/>
              <a:sym typeface="Arial"/>
            </a:endParaRPr>
          </a:p>
          <a:p>
            <a:pPr marL="1200150" lvl="3" indent="-285750">
              <a:spcBef>
                <a:spcPts val="0"/>
              </a:spcBef>
              <a:buSzPct val="110000"/>
              <a:buFont typeface="Arial" panose="020B0604020202020204" pitchFamily="34" charset="0"/>
              <a:buChar char="•"/>
            </a:pPr>
            <a:r>
              <a:rPr lang="en" b="0" i="0" u="none" strike="noStrike" cap="none" dirty="0" smtClean="0">
                <a:solidFill>
                  <a:srgbClr val="000000"/>
                </a:solidFill>
                <a:latin typeface="Arial"/>
                <a:ea typeface="Arial"/>
                <a:cs typeface="Arial"/>
                <a:sym typeface="Arial"/>
              </a:rPr>
              <a:t>I’m </a:t>
            </a:r>
            <a:r>
              <a:rPr lang="en" b="0" i="0" u="none" strike="noStrike" cap="none" dirty="0">
                <a:solidFill>
                  <a:srgbClr val="000000"/>
                </a:solidFill>
                <a:latin typeface="Arial"/>
                <a:ea typeface="Arial"/>
                <a:cs typeface="Arial"/>
                <a:sym typeface="Arial"/>
              </a:rPr>
              <a:t>only interested in what no one else can do.  </a:t>
            </a:r>
            <a:endParaRPr lang="en" b="0" i="0" u="none" strike="noStrike" cap="none" dirty="0" smtClean="0">
              <a:solidFill>
                <a:srgbClr val="000000"/>
              </a:solidFill>
              <a:latin typeface="Arial"/>
              <a:ea typeface="Arial"/>
              <a:cs typeface="Arial"/>
              <a:sym typeface="Arial"/>
            </a:endParaRPr>
          </a:p>
          <a:p>
            <a:pPr marL="1200150" lvl="3" indent="-285750">
              <a:spcBef>
                <a:spcPts val="0"/>
              </a:spcBef>
              <a:buSzPct val="110000"/>
              <a:buFont typeface="Arial" panose="020B0604020202020204" pitchFamily="34" charset="0"/>
              <a:buChar char="•"/>
            </a:pPr>
            <a:r>
              <a:rPr lang="en" b="0" i="0" u="none" strike="noStrike" cap="none" dirty="0" smtClean="0">
                <a:solidFill>
                  <a:srgbClr val="000000"/>
                </a:solidFill>
                <a:latin typeface="Arial"/>
                <a:ea typeface="Arial"/>
                <a:cs typeface="Arial"/>
                <a:sym typeface="Arial"/>
              </a:rPr>
              <a:t>That’s </a:t>
            </a:r>
            <a:r>
              <a:rPr lang="en" b="0" i="0" u="none" strike="noStrike" cap="none" dirty="0">
                <a:solidFill>
                  <a:srgbClr val="000000"/>
                </a:solidFill>
                <a:latin typeface="Arial"/>
                <a:ea typeface="Arial"/>
                <a:cs typeface="Arial"/>
                <a:sym typeface="Arial"/>
              </a:rPr>
              <a:t>how I retain the </a:t>
            </a:r>
            <a:r>
              <a:rPr lang="en" b="0" i="0" u="none" strike="noStrike" cap="none" dirty="0" smtClean="0">
                <a:solidFill>
                  <a:srgbClr val="000000"/>
                </a:solidFill>
                <a:latin typeface="Arial"/>
                <a:ea typeface="Arial"/>
                <a:cs typeface="Arial"/>
                <a:sym typeface="Arial"/>
              </a:rPr>
              <a:t>talent</a:t>
            </a:r>
            <a:endParaRPr b="1" i="0" u="none" strike="noStrike" cap="none" dirty="0">
              <a:solidFill>
                <a:srgbClr val="000000"/>
              </a:solidFill>
              <a:latin typeface="Arial"/>
              <a:ea typeface="Arial"/>
              <a:cs typeface="Arial"/>
              <a:sym typeface="Arial"/>
            </a:endParaRPr>
          </a:p>
          <a:p>
            <a:pPr marL="1097280" marR="0" lvl="0" indent="-182880" algn="l" rtl="0">
              <a:lnSpc>
                <a:spcPct val="100000"/>
              </a:lnSpc>
              <a:spcBef>
                <a:spcPts val="0"/>
              </a:spcBef>
              <a:spcAft>
                <a:spcPts val="0"/>
              </a:spcAft>
              <a:buClr>
                <a:schemeClr val="dk2"/>
              </a:buClr>
              <a:buSzPts val="2000"/>
              <a:buFont typeface="Arial"/>
              <a:buNone/>
            </a:pPr>
            <a:endParaRPr sz="800" b="1" i="0" u="none" strike="noStrike" cap="none" dirty="0">
              <a:solidFill>
                <a:srgbClr val="000000"/>
              </a:solidFill>
              <a:latin typeface="Arial"/>
              <a:ea typeface="Arial"/>
              <a:cs typeface="Arial"/>
              <a:sym typeface="Arial"/>
            </a:endParaRPr>
          </a:p>
          <a:p>
            <a:pPr marL="182880" marR="0" lvl="0" indent="-182880" algn="l" rtl="0">
              <a:lnSpc>
                <a:spcPct val="100000"/>
              </a:lnSpc>
              <a:spcBef>
                <a:spcPts val="600"/>
              </a:spcBef>
              <a:spcAft>
                <a:spcPts val="0"/>
              </a:spcAft>
              <a:buClr>
                <a:srgbClr val="000000"/>
              </a:buClr>
              <a:buSzPts val="2000"/>
              <a:buFont typeface="Arial"/>
              <a:buChar char="•"/>
            </a:pPr>
            <a:r>
              <a:rPr lang="en" sz="2000" b="1" i="0" u="none" strike="noStrike" cap="none" dirty="0">
                <a:solidFill>
                  <a:srgbClr val="000000"/>
                </a:solidFill>
                <a:latin typeface="Arial"/>
                <a:ea typeface="Arial"/>
                <a:cs typeface="Arial"/>
                <a:sym typeface="Arial"/>
              </a:rPr>
              <a:t>Recommendations </a:t>
            </a:r>
            <a:endParaRPr sz="2000" b="1" i="0" u="none" strike="noStrike" cap="none" dirty="0">
              <a:solidFill>
                <a:srgbClr val="000000"/>
              </a:solidFill>
              <a:latin typeface="Arial"/>
              <a:ea typeface="Arial"/>
              <a:cs typeface="Arial"/>
              <a:sym typeface="Arial"/>
            </a:endParaRPr>
          </a:p>
          <a:p>
            <a:pPr marL="742950" marR="0" lvl="0" indent="-285750" algn="l" rtl="0">
              <a:lnSpc>
                <a:spcPct val="100000"/>
              </a:lnSpc>
              <a:spcBef>
                <a:spcPts val="0"/>
              </a:spcBef>
              <a:spcAft>
                <a:spcPts val="0"/>
              </a:spcAft>
              <a:buClr>
                <a:srgbClr val="000000"/>
              </a:buClr>
              <a:buSzPct val="80000"/>
              <a:buFont typeface="Arial" panose="020B0604020202020204" pitchFamily="34" charset="0"/>
              <a:buChar char="‒"/>
            </a:pPr>
            <a:r>
              <a:rPr lang="en" sz="1800" b="0" i="0" u="none" strike="noStrike" cap="none" dirty="0">
                <a:solidFill>
                  <a:srgbClr val="000000"/>
                </a:solidFill>
                <a:latin typeface="Arial"/>
                <a:ea typeface="Arial"/>
                <a:cs typeface="Arial"/>
                <a:sym typeface="Arial"/>
              </a:rPr>
              <a:t>Engagement with Industry = </a:t>
            </a:r>
            <a:r>
              <a:rPr lang="en" sz="1800" b="0" i="0" u="none" strike="noStrike" cap="none" dirty="0" smtClean="0">
                <a:solidFill>
                  <a:srgbClr val="000000"/>
                </a:solidFill>
                <a:latin typeface="Arial"/>
                <a:ea typeface="Arial"/>
                <a:cs typeface="Arial"/>
                <a:sym typeface="Arial"/>
              </a:rPr>
              <a:t>#1 Frequency, #2 Transparency, #3 Consistency</a:t>
            </a:r>
            <a:endParaRPr sz="1800" b="0" i="0" u="none" strike="noStrike" cap="none" dirty="0">
              <a:solidFill>
                <a:schemeClr val="dk1"/>
              </a:solidFill>
              <a:latin typeface="Arial"/>
              <a:ea typeface="Arial"/>
              <a:cs typeface="Arial"/>
              <a:sym typeface="Arial"/>
            </a:endParaRPr>
          </a:p>
          <a:p>
            <a:pPr marL="742950" marR="0" lvl="0" indent="-285750" algn="l" rtl="0">
              <a:lnSpc>
                <a:spcPct val="100000"/>
              </a:lnSpc>
              <a:spcBef>
                <a:spcPts val="0"/>
              </a:spcBef>
              <a:spcAft>
                <a:spcPts val="0"/>
              </a:spcAft>
              <a:buClr>
                <a:schemeClr val="dk1"/>
              </a:buClr>
              <a:buSzPct val="80000"/>
              <a:buFont typeface="Arial" panose="020B0604020202020204" pitchFamily="34" charset="0"/>
              <a:buChar char="‒"/>
            </a:pPr>
            <a:r>
              <a:rPr lang="en" sz="1800" b="0" i="0" u="none" strike="noStrike" cap="none" dirty="0">
                <a:solidFill>
                  <a:srgbClr val="000000"/>
                </a:solidFill>
                <a:latin typeface="Arial"/>
                <a:ea typeface="Arial"/>
                <a:cs typeface="Arial"/>
                <a:sym typeface="Arial"/>
              </a:rPr>
              <a:t>Skype for Business on all computers = long term investment </a:t>
            </a:r>
            <a:endParaRPr dirty="0"/>
          </a:p>
          <a:p>
            <a:pPr marL="742950" indent="-285750">
              <a:spcBef>
                <a:spcPts val="0"/>
              </a:spcBef>
              <a:buClr>
                <a:schemeClr val="dk1"/>
              </a:buClr>
              <a:buSzPct val="80000"/>
              <a:buFont typeface="Arial" panose="020B0604020202020204" pitchFamily="34" charset="0"/>
              <a:buChar char="‒"/>
            </a:pPr>
            <a:r>
              <a:rPr lang="en" sz="1800" b="0" i="0" u="none" strike="noStrike" cap="none" dirty="0">
                <a:solidFill>
                  <a:srgbClr val="000000"/>
                </a:solidFill>
                <a:latin typeface="Arial"/>
                <a:ea typeface="Arial"/>
                <a:cs typeface="Arial"/>
                <a:sym typeface="Arial"/>
              </a:rPr>
              <a:t>New Army Futures Command must </a:t>
            </a:r>
            <a:r>
              <a:rPr lang="en" sz="1800" b="0" i="0" u="none" strike="noStrike" cap="none" dirty="0">
                <a:solidFill>
                  <a:srgbClr val="000000"/>
                </a:solidFill>
                <a:sym typeface="Arial"/>
              </a:rPr>
              <a:t>look </a:t>
            </a:r>
            <a:r>
              <a:rPr lang="en" sz="1800" b="0" dirty="0">
                <a:solidFill>
                  <a:srgbClr val="000000"/>
                </a:solidFill>
              </a:rPr>
              <a:t>at best industry </a:t>
            </a:r>
            <a:r>
              <a:rPr lang="en" sz="1800" b="0" dirty="0" smtClean="0">
                <a:solidFill>
                  <a:srgbClr val="000000"/>
                </a:solidFill>
              </a:rPr>
              <a:t>operations practices </a:t>
            </a:r>
          </a:p>
          <a:p>
            <a:pPr marL="1097280" indent="-182880">
              <a:spcBef>
                <a:spcPts val="0"/>
              </a:spcBef>
              <a:buClr>
                <a:schemeClr val="dk1"/>
              </a:buClr>
              <a:buSzPct val="80000"/>
              <a:buFont typeface="Arial" panose="020B0604020202020204" pitchFamily="34" charset="0"/>
              <a:buChar char="•"/>
            </a:pPr>
            <a:r>
              <a:rPr lang="en" sz="1600" b="0" i="0" u="none" strike="noStrike" cap="none" dirty="0" smtClean="0">
                <a:solidFill>
                  <a:srgbClr val="000000"/>
                </a:solidFill>
                <a:sym typeface="Arial"/>
              </a:rPr>
              <a:t>Headquarters </a:t>
            </a:r>
            <a:r>
              <a:rPr lang="en" sz="1600" b="0" i="0" u="none" strike="noStrike" cap="none" dirty="0">
                <a:solidFill>
                  <a:srgbClr val="000000"/>
                </a:solidFill>
                <a:sym typeface="Arial"/>
              </a:rPr>
              <a:t>and CFTs will likely not be in the same locations </a:t>
            </a:r>
            <a:endParaRPr sz="1600" dirty="0"/>
          </a:p>
          <a:p>
            <a:pPr marL="742950" marR="0" lvl="0" indent="-285750" algn="l" rtl="0">
              <a:lnSpc>
                <a:spcPct val="100000"/>
              </a:lnSpc>
              <a:spcBef>
                <a:spcPts val="0"/>
              </a:spcBef>
              <a:spcAft>
                <a:spcPts val="0"/>
              </a:spcAft>
              <a:buClr>
                <a:schemeClr val="dk1"/>
              </a:buClr>
              <a:buSzPct val="80000"/>
              <a:buFont typeface="Arial" panose="020B0604020202020204" pitchFamily="34" charset="0"/>
              <a:buChar char="‒"/>
            </a:pPr>
            <a:endParaRPr sz="1600" b="1" i="0" u="none" strike="noStrike" cap="none" dirty="0">
              <a:solidFill>
                <a:schemeClr val="dk1"/>
              </a:solidFill>
              <a:sym typeface="Arial"/>
            </a:endParaRPr>
          </a:p>
          <a:p>
            <a:pPr marL="0" marR="0" lvl="0" indent="0" algn="l" rtl="0">
              <a:lnSpc>
                <a:spcPct val="100000"/>
              </a:lnSpc>
              <a:spcBef>
                <a:spcPts val="0"/>
              </a:spcBef>
              <a:spcAft>
                <a:spcPts val="0"/>
              </a:spcAft>
              <a:buClr>
                <a:schemeClr val="dk2"/>
              </a:buClr>
              <a:buSzPts val="2000"/>
              <a:buFont typeface="Arial"/>
              <a:buNone/>
            </a:pPr>
            <a:endParaRPr sz="1800" b="1" i="0" u="none" strike="noStrike" cap="none" dirty="0">
              <a:solidFill>
                <a:srgbClr val="000000"/>
              </a:solidFill>
              <a:latin typeface="Arial"/>
              <a:ea typeface="Arial"/>
              <a:cs typeface="Arial"/>
              <a:sym typeface="Arial"/>
            </a:endParaRPr>
          </a:p>
        </p:txBody>
      </p:sp>
      <p:sp>
        <p:nvSpPr>
          <p:cNvPr id="341" name="Shape 341"/>
          <p:cNvSpPr txBox="1">
            <a:spLocks noGrp="1"/>
          </p:cNvSpPr>
          <p:nvPr>
            <p:ph type="title"/>
          </p:nvPr>
        </p:nvSpPr>
        <p:spPr>
          <a:xfrm>
            <a:off x="1" y="-8092"/>
            <a:ext cx="90861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Clr>
                <a:schemeClr val="lt2"/>
              </a:buClr>
              <a:buSzPts val="1400"/>
              <a:buFont typeface="Arial"/>
              <a:buNone/>
            </a:pPr>
            <a:r>
              <a:rPr lang="en" sz="3200" b="1" i="1" u="none" strike="noStrike" cap="none">
                <a:solidFill>
                  <a:schemeClr val="lt2"/>
                </a:solidFill>
                <a:latin typeface="Arial"/>
                <a:ea typeface="Arial"/>
                <a:cs typeface="Arial"/>
                <a:sym typeface="Arial"/>
              </a:rPr>
              <a:t>Observations &amp; Recommendations</a:t>
            </a:r>
            <a:endParaRPr sz="3200" b="0" i="0" u="none" strike="noStrike" cap="none" dirty="0">
              <a:solidFill>
                <a:srgbClr val="000000"/>
              </a:solidFill>
              <a:latin typeface="Arial"/>
              <a:ea typeface="Arial"/>
              <a:cs typeface="Arial"/>
              <a:sym typeface="Arial"/>
            </a:endParaRPr>
          </a:p>
        </p:txBody>
      </p:sp>
      <p:pic>
        <p:nvPicPr>
          <p:cNvPr id="342" name="Shape 342"/>
          <p:cNvPicPr preferRelativeResize="0"/>
          <p:nvPr/>
        </p:nvPicPr>
        <p:blipFill rotWithShape="1">
          <a:blip r:embed="rId3">
            <a:alphaModFix/>
          </a:blip>
          <a:srcRect/>
          <a:stretch/>
        </p:blipFill>
        <p:spPr>
          <a:xfrm>
            <a:off x="5362306" y="859692"/>
            <a:ext cx="3198636" cy="54932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23</a:t>
            </a:fld>
            <a:endParaRPr lang="en"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0" y="0"/>
            <a:ext cx="8829300" cy="609600"/>
          </a:xfrm>
          <a:prstGeom prst="rect">
            <a:avLst/>
          </a:prstGeom>
          <a:noFill/>
          <a:ln>
            <a:noFill/>
          </a:ln>
        </p:spPr>
        <p:txBody>
          <a:bodyPr spcFirstLastPara="1" wrap="square" lIns="92075" tIns="46025" rIns="92075" bIns="46025" anchor="ctr" anchorCtr="1">
            <a:noAutofit/>
          </a:bodyPr>
          <a:lstStyle/>
          <a:p>
            <a:pPr marL="0" marR="0" lvl="0" indent="0" algn="r" rtl="0">
              <a:spcBef>
                <a:spcPts val="0"/>
              </a:spcBef>
              <a:spcAft>
                <a:spcPts val="0"/>
              </a:spcAft>
              <a:buNone/>
            </a:pPr>
            <a:r>
              <a:rPr lang="en" sz="3200" b="1" i="1" u="none" strike="noStrike" cap="none">
                <a:solidFill>
                  <a:schemeClr val="lt2"/>
                </a:solidFill>
                <a:latin typeface="Arial"/>
                <a:ea typeface="Arial"/>
                <a:cs typeface="Arial"/>
                <a:sym typeface="Arial"/>
              </a:rPr>
              <a:t>Observations &amp; Recommendations    </a:t>
            </a:r>
            <a:endParaRPr sz="3200" b="1" i="1" u="none" strike="noStrike" cap="none" dirty="0">
              <a:solidFill>
                <a:schemeClr val="lt2"/>
              </a:solidFill>
              <a:latin typeface="Arial"/>
              <a:ea typeface="Arial"/>
              <a:cs typeface="Arial"/>
              <a:sym typeface="Arial"/>
            </a:endParaRPr>
          </a:p>
        </p:txBody>
      </p:sp>
      <p:sp>
        <p:nvSpPr>
          <p:cNvPr id="350" name="Shape 350"/>
          <p:cNvSpPr txBox="1">
            <a:spLocks noGrp="1"/>
          </p:cNvSpPr>
          <p:nvPr>
            <p:ph type="body" idx="1"/>
          </p:nvPr>
        </p:nvSpPr>
        <p:spPr>
          <a:xfrm>
            <a:off x="314597" y="1507235"/>
            <a:ext cx="8514900" cy="5562600"/>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Bef>
                <a:spcPts val="0"/>
              </a:spcBef>
              <a:spcAft>
                <a:spcPts val="0"/>
              </a:spcAft>
              <a:buClr>
                <a:schemeClr val="dk2"/>
              </a:buClr>
              <a:buSzPts val="2000"/>
              <a:buFont typeface="Arial"/>
              <a:buChar char="•"/>
            </a:pPr>
            <a:r>
              <a:rPr lang="en" sz="2000" b="1" i="0" u="none" strike="noStrike" cap="none" dirty="0">
                <a:solidFill>
                  <a:schemeClr val="lt2"/>
                </a:solidFill>
                <a:latin typeface="Arial"/>
                <a:ea typeface="Arial"/>
                <a:cs typeface="Arial"/>
                <a:sym typeface="Arial"/>
              </a:rPr>
              <a:t>Observations </a:t>
            </a:r>
            <a:endParaRPr dirty="0"/>
          </a:p>
          <a:p>
            <a:pPr marL="731520" marR="0" lvl="1" indent="-274320" algn="l" rtl="0">
              <a:spcBef>
                <a:spcPts val="0"/>
              </a:spcBef>
              <a:spcAft>
                <a:spcPts val="0"/>
              </a:spcAft>
              <a:buClr>
                <a:schemeClr val="lt2"/>
              </a:buClr>
              <a:buSzPts val="1350"/>
              <a:buFont typeface="Arial"/>
              <a:buChar char="–"/>
            </a:pPr>
            <a:r>
              <a:rPr lang="en" sz="1800" b="0" i="0" u="none" strike="noStrike" cap="none" dirty="0">
                <a:solidFill>
                  <a:schemeClr val="lt2"/>
                </a:solidFill>
                <a:latin typeface="Arial"/>
                <a:ea typeface="Arial"/>
                <a:cs typeface="Arial"/>
                <a:sym typeface="Arial"/>
              </a:rPr>
              <a:t>Advanced digital innovation capabilities </a:t>
            </a:r>
            <a:endParaRPr lang="en" b="0" dirty="0"/>
          </a:p>
          <a:p>
            <a:pPr marL="1200150" lvl="2" indent="-285750">
              <a:spcBef>
                <a:spcPts val="0"/>
              </a:spcBef>
              <a:buClr>
                <a:schemeClr val="lt2"/>
              </a:buClr>
              <a:buSzPct val="110000"/>
              <a:buFont typeface="Arial" panose="020B0604020202020204" pitchFamily="34" charset="0"/>
              <a:buChar char="•"/>
            </a:pPr>
            <a:r>
              <a:rPr lang="en" sz="1600" b="0" i="0" u="none" strike="noStrike" cap="none" dirty="0" smtClean="0">
                <a:solidFill>
                  <a:schemeClr val="lt2"/>
                </a:solidFill>
                <a:latin typeface="Arial"/>
                <a:ea typeface="Arial"/>
                <a:cs typeface="Arial"/>
                <a:sym typeface="Arial"/>
              </a:rPr>
              <a:t>Delivering </a:t>
            </a:r>
            <a:r>
              <a:rPr lang="en" sz="1600" b="0" i="0" u="none" strike="noStrike" cap="none" dirty="0">
                <a:solidFill>
                  <a:schemeClr val="lt2"/>
                </a:solidFill>
                <a:latin typeface="Arial"/>
                <a:ea typeface="Arial"/>
                <a:cs typeface="Arial"/>
                <a:sym typeface="Arial"/>
              </a:rPr>
              <a:t>digital tools to consumers in weeks, not </a:t>
            </a:r>
            <a:r>
              <a:rPr lang="en" sz="1600" b="0" i="0" u="none" strike="noStrike" cap="none" dirty="0" smtClean="0">
                <a:solidFill>
                  <a:schemeClr val="lt2"/>
                </a:solidFill>
                <a:latin typeface="Arial"/>
                <a:ea typeface="Arial"/>
                <a:cs typeface="Arial"/>
                <a:sym typeface="Arial"/>
              </a:rPr>
              <a:t>years</a:t>
            </a:r>
          </a:p>
          <a:p>
            <a:pPr marL="1200150" lvl="2" indent="-285750">
              <a:spcBef>
                <a:spcPts val="0"/>
              </a:spcBef>
              <a:buClr>
                <a:schemeClr val="lt2"/>
              </a:buClr>
              <a:buSzPct val="110000"/>
              <a:buFont typeface="Arial" panose="020B0604020202020204" pitchFamily="34" charset="0"/>
              <a:buChar char="•"/>
            </a:pPr>
            <a:r>
              <a:rPr lang="en" sz="1600" b="0" i="0" u="none" strike="noStrike" cap="none" dirty="0" smtClean="0">
                <a:solidFill>
                  <a:schemeClr val="lt2"/>
                </a:solidFill>
                <a:latin typeface="Arial"/>
                <a:ea typeface="Arial"/>
                <a:cs typeface="Arial"/>
                <a:sym typeface="Arial"/>
              </a:rPr>
              <a:t>Telehealth </a:t>
            </a:r>
            <a:r>
              <a:rPr lang="en" sz="1600" b="0" i="0" u="none" strike="noStrike" cap="none" dirty="0">
                <a:solidFill>
                  <a:schemeClr val="lt2"/>
                </a:solidFill>
                <a:latin typeface="Arial"/>
                <a:ea typeface="Arial"/>
                <a:cs typeface="Arial"/>
                <a:sym typeface="Arial"/>
              </a:rPr>
              <a:t>from smartphone or tablet</a:t>
            </a:r>
            <a:endParaRPr sz="1600" b="0" i="0" u="none" strike="noStrike" cap="none" dirty="0">
              <a:solidFill>
                <a:schemeClr val="lt2"/>
              </a:solidFill>
              <a:latin typeface="Arial"/>
              <a:ea typeface="Arial"/>
              <a:cs typeface="Arial"/>
              <a:sym typeface="Arial"/>
            </a:endParaRPr>
          </a:p>
          <a:p>
            <a:pPr marL="731520" marR="0" lvl="1" indent="-274320" algn="l" rtl="0">
              <a:spcBef>
                <a:spcPts val="0"/>
              </a:spcBef>
              <a:spcAft>
                <a:spcPts val="0"/>
              </a:spcAft>
              <a:buClr>
                <a:schemeClr val="lt2"/>
              </a:buClr>
              <a:buSzPts val="1350"/>
              <a:buFont typeface="Arial"/>
              <a:buChar char="–"/>
            </a:pPr>
            <a:r>
              <a:rPr lang="en" sz="1800" b="0" i="0" u="none" strike="noStrike" cap="none" dirty="0">
                <a:solidFill>
                  <a:schemeClr val="lt2"/>
                </a:solidFill>
                <a:latin typeface="Arial"/>
                <a:ea typeface="Arial"/>
                <a:cs typeface="Arial"/>
                <a:sym typeface="Arial"/>
              </a:rPr>
              <a:t>Driven to provide quality, accessible, convenient health services </a:t>
            </a:r>
            <a:endParaRPr lang="en" sz="1800" b="0" i="0" u="none" strike="noStrike" cap="none" dirty="0" smtClean="0">
              <a:solidFill>
                <a:schemeClr val="lt2"/>
              </a:solidFill>
              <a:latin typeface="Arial"/>
              <a:ea typeface="Arial"/>
              <a:cs typeface="Arial"/>
              <a:sym typeface="Arial"/>
            </a:endParaRPr>
          </a:p>
          <a:p>
            <a:pPr marL="1200150" lvl="2" indent="-285750">
              <a:spcBef>
                <a:spcPts val="0"/>
              </a:spcBef>
              <a:buClr>
                <a:schemeClr val="lt2"/>
              </a:buClr>
              <a:buSzPct val="110000"/>
              <a:buFont typeface="Arial" panose="020B0604020202020204" pitchFamily="34" charset="0"/>
              <a:buChar char="•"/>
            </a:pPr>
            <a:r>
              <a:rPr lang="en" sz="1600" b="0" i="0" u="none" strike="noStrike" cap="none" dirty="0" smtClean="0">
                <a:solidFill>
                  <a:schemeClr val="lt2"/>
                </a:solidFill>
                <a:latin typeface="Arial"/>
                <a:ea typeface="Arial"/>
                <a:cs typeface="Arial"/>
                <a:sym typeface="Arial"/>
              </a:rPr>
              <a:t>Revamping </a:t>
            </a:r>
            <a:r>
              <a:rPr lang="en" sz="1600" b="0" i="0" u="none" strike="noStrike" cap="none" dirty="0">
                <a:solidFill>
                  <a:schemeClr val="lt2"/>
                </a:solidFill>
                <a:latin typeface="Arial"/>
                <a:ea typeface="Arial"/>
                <a:cs typeface="Arial"/>
                <a:sym typeface="Arial"/>
              </a:rPr>
              <a:t>store layouts, offering optometry and </a:t>
            </a:r>
            <a:r>
              <a:rPr lang="en" sz="1600" b="0" i="0" u="none" strike="noStrike" cap="none" dirty="0" smtClean="0">
                <a:solidFill>
                  <a:schemeClr val="lt2"/>
                </a:solidFill>
                <a:latin typeface="Arial"/>
                <a:ea typeface="Arial"/>
                <a:cs typeface="Arial"/>
                <a:sym typeface="Arial"/>
              </a:rPr>
              <a:t>audiology</a:t>
            </a:r>
          </a:p>
          <a:p>
            <a:pPr marL="1200150" lvl="2" indent="-285750">
              <a:spcBef>
                <a:spcPts val="0"/>
              </a:spcBef>
              <a:buClr>
                <a:schemeClr val="lt2"/>
              </a:buClr>
              <a:buSzPct val="110000"/>
              <a:buFont typeface="Arial" panose="020B0604020202020204" pitchFamily="34" charset="0"/>
              <a:buChar char="•"/>
            </a:pPr>
            <a:r>
              <a:rPr lang="en" sz="1600" b="0" i="0" u="none" strike="noStrike" cap="none" dirty="0" smtClean="0">
                <a:solidFill>
                  <a:schemeClr val="lt2"/>
                </a:solidFill>
                <a:latin typeface="Arial"/>
                <a:ea typeface="Arial"/>
                <a:cs typeface="Arial"/>
                <a:sym typeface="Arial"/>
              </a:rPr>
              <a:t>Soon </a:t>
            </a:r>
            <a:r>
              <a:rPr lang="en" sz="1600" b="0" i="0" u="none" strike="noStrike" cap="none" dirty="0">
                <a:solidFill>
                  <a:schemeClr val="lt2"/>
                </a:solidFill>
                <a:latin typeface="Arial"/>
                <a:ea typeface="Arial"/>
                <a:cs typeface="Arial"/>
                <a:sym typeface="Arial"/>
              </a:rPr>
              <a:t>to offer primary </a:t>
            </a:r>
            <a:r>
              <a:rPr lang="en" sz="1600" b="0" i="0" u="none" strike="noStrike" cap="none" dirty="0" smtClean="0">
                <a:solidFill>
                  <a:schemeClr val="lt2"/>
                </a:solidFill>
                <a:latin typeface="Arial"/>
                <a:ea typeface="Arial"/>
                <a:cs typeface="Arial"/>
                <a:sym typeface="Arial"/>
              </a:rPr>
              <a:t>care</a:t>
            </a:r>
            <a:endParaRPr sz="1600" b="0" i="0" u="none" strike="noStrike" cap="none" dirty="0">
              <a:solidFill>
                <a:schemeClr val="lt2"/>
              </a:solidFill>
              <a:latin typeface="Arial"/>
              <a:ea typeface="Arial"/>
              <a:cs typeface="Arial"/>
              <a:sym typeface="Arial"/>
            </a:endParaRPr>
          </a:p>
          <a:p>
            <a:pPr marL="731520" marR="0" lvl="1" indent="-274320" algn="l" rtl="0">
              <a:spcBef>
                <a:spcPts val="0"/>
              </a:spcBef>
              <a:spcAft>
                <a:spcPts val="0"/>
              </a:spcAft>
              <a:buClr>
                <a:schemeClr val="lt2"/>
              </a:buClr>
              <a:buSzPts val="1350"/>
              <a:buFont typeface="Arial"/>
              <a:buChar char="–"/>
            </a:pPr>
            <a:r>
              <a:rPr lang="en" sz="1800" b="0" i="0" u="none" strike="noStrike" cap="none" dirty="0">
                <a:solidFill>
                  <a:schemeClr val="lt2"/>
                </a:solidFill>
                <a:latin typeface="Arial"/>
                <a:ea typeface="Arial"/>
                <a:cs typeface="Arial"/>
                <a:sym typeface="Arial"/>
              </a:rPr>
              <a:t>Focused on maintaining </a:t>
            </a:r>
            <a:r>
              <a:rPr lang="en" sz="1800" b="0" i="0" u="none" strike="noStrike" cap="none" dirty="0" smtClean="0">
                <a:solidFill>
                  <a:schemeClr val="lt2"/>
                </a:solidFill>
                <a:latin typeface="Arial"/>
                <a:ea typeface="Arial"/>
                <a:cs typeface="Arial"/>
                <a:sym typeface="Arial"/>
              </a:rPr>
              <a:t>competitive </a:t>
            </a:r>
            <a:r>
              <a:rPr lang="en" sz="1800" b="0" i="0" u="none" strike="noStrike" cap="none" dirty="0">
                <a:solidFill>
                  <a:schemeClr val="lt2"/>
                </a:solidFill>
                <a:latin typeface="Arial"/>
                <a:ea typeface="Arial"/>
                <a:cs typeface="Arial"/>
                <a:sym typeface="Arial"/>
              </a:rPr>
              <a:t>advantage through </a:t>
            </a:r>
            <a:r>
              <a:rPr lang="en" sz="1800" b="0" i="0" u="none" strike="noStrike" cap="none" dirty="0" smtClean="0">
                <a:solidFill>
                  <a:schemeClr val="lt2"/>
                </a:solidFill>
                <a:latin typeface="Arial"/>
                <a:ea typeface="Arial"/>
                <a:cs typeface="Arial"/>
                <a:sym typeface="Arial"/>
              </a:rPr>
              <a:t>transformation </a:t>
            </a:r>
          </a:p>
          <a:p>
            <a:pPr marL="1200150" lvl="2" indent="-285750">
              <a:spcBef>
                <a:spcPts val="0"/>
              </a:spcBef>
              <a:buClr>
                <a:schemeClr val="lt2"/>
              </a:buClr>
              <a:buSzPct val="110000"/>
              <a:buFont typeface="Arial" panose="020B0604020202020204" pitchFamily="34" charset="0"/>
              <a:buChar char="•"/>
            </a:pPr>
            <a:r>
              <a:rPr lang="en" b="0" i="0" u="none" strike="noStrike" cap="none" dirty="0" smtClean="0">
                <a:solidFill>
                  <a:schemeClr val="lt2"/>
                </a:solidFill>
                <a:latin typeface="Arial"/>
                <a:ea typeface="Arial"/>
                <a:cs typeface="Arial"/>
                <a:sym typeface="Arial"/>
              </a:rPr>
              <a:t>Aetna </a:t>
            </a:r>
            <a:r>
              <a:rPr lang="en" b="0" i="0" u="none" strike="noStrike" cap="none" dirty="0">
                <a:solidFill>
                  <a:schemeClr val="lt2"/>
                </a:solidFill>
                <a:latin typeface="Arial"/>
                <a:ea typeface="Arial"/>
                <a:cs typeface="Arial"/>
                <a:sym typeface="Arial"/>
              </a:rPr>
              <a:t>acquisition, partnership with </a:t>
            </a:r>
            <a:r>
              <a:rPr lang="en" b="0" i="0" u="none" strike="noStrike" cap="none" dirty="0" smtClean="0">
                <a:solidFill>
                  <a:schemeClr val="lt2"/>
                </a:solidFill>
                <a:latin typeface="Arial"/>
                <a:ea typeface="Arial"/>
                <a:cs typeface="Arial"/>
                <a:sym typeface="Arial"/>
              </a:rPr>
              <a:t>Kaiser</a:t>
            </a:r>
            <a:endParaRPr b="1" i="0" u="none" strike="noStrike" cap="none" dirty="0">
              <a:solidFill>
                <a:schemeClr val="lt2"/>
              </a:solidFill>
              <a:latin typeface="Arial"/>
              <a:ea typeface="Arial"/>
              <a:cs typeface="Arial"/>
              <a:sym typeface="Arial"/>
            </a:endParaRPr>
          </a:p>
          <a:p>
            <a:pPr marL="457200" marR="0" lvl="1" indent="0" algn="l" rtl="0">
              <a:lnSpc>
                <a:spcPct val="100000"/>
              </a:lnSpc>
              <a:spcBef>
                <a:spcPts val="0"/>
              </a:spcBef>
              <a:spcAft>
                <a:spcPts val="0"/>
              </a:spcAft>
              <a:buClr>
                <a:schemeClr val="lt2"/>
              </a:buClr>
              <a:buSzPts val="1350"/>
              <a:buFont typeface="Amarante"/>
              <a:buNone/>
            </a:pPr>
            <a:endParaRPr sz="1800" b="1" i="0" u="none" strike="noStrike" cap="none" dirty="0">
              <a:solidFill>
                <a:schemeClr val="lt2"/>
              </a:solidFill>
              <a:latin typeface="Arial"/>
              <a:ea typeface="Arial"/>
              <a:cs typeface="Arial"/>
              <a:sym typeface="Arial"/>
            </a:endParaRPr>
          </a:p>
          <a:p>
            <a:pPr marL="182880" marR="0" lvl="0" indent="-182880" algn="l" rtl="0">
              <a:lnSpc>
                <a:spcPct val="100000"/>
              </a:lnSpc>
              <a:spcBef>
                <a:spcPts val="400"/>
              </a:spcBef>
              <a:spcAft>
                <a:spcPts val="0"/>
              </a:spcAft>
              <a:buClr>
                <a:schemeClr val="dk2"/>
              </a:buClr>
              <a:buSzPts val="2000"/>
              <a:buFont typeface="Arial"/>
              <a:buChar char="•"/>
            </a:pPr>
            <a:r>
              <a:rPr lang="en" sz="2000" b="1" i="0" u="none" strike="noStrike" cap="none" dirty="0">
                <a:solidFill>
                  <a:schemeClr val="lt2"/>
                </a:solidFill>
                <a:latin typeface="Arial"/>
                <a:ea typeface="Arial"/>
                <a:cs typeface="Arial"/>
                <a:sym typeface="Arial"/>
              </a:rPr>
              <a:t>Recommendations</a:t>
            </a:r>
            <a:endParaRPr dirty="0"/>
          </a:p>
          <a:p>
            <a:pPr marL="731520" marR="0" lvl="1" indent="-274320" algn="l" rtl="0">
              <a:lnSpc>
                <a:spcPct val="100000"/>
              </a:lnSpc>
              <a:spcBef>
                <a:spcPts val="0"/>
              </a:spcBef>
              <a:spcAft>
                <a:spcPts val="0"/>
              </a:spcAft>
              <a:buClr>
                <a:schemeClr val="lt2"/>
              </a:buClr>
              <a:buSzPts val="1350"/>
              <a:buFont typeface="Arial"/>
              <a:buChar char="–"/>
            </a:pPr>
            <a:r>
              <a:rPr lang="en" sz="1800" b="0" i="0" u="none" strike="noStrike" cap="none" dirty="0">
                <a:solidFill>
                  <a:schemeClr val="lt2"/>
                </a:solidFill>
                <a:latin typeface="Arial"/>
                <a:ea typeface="Arial"/>
                <a:cs typeface="Arial"/>
                <a:sym typeface="Arial"/>
              </a:rPr>
              <a:t>Explore opportunities to deliver convenient digital tools for DoD healthcare beneficiaries </a:t>
            </a:r>
            <a:endParaRPr lang="en" sz="1800" b="0" i="0" u="none" strike="noStrike" cap="none" dirty="0" smtClean="0">
              <a:solidFill>
                <a:schemeClr val="lt2"/>
              </a:solidFill>
              <a:latin typeface="Arial"/>
              <a:ea typeface="Arial"/>
              <a:cs typeface="Arial"/>
              <a:sym typeface="Arial"/>
            </a:endParaRPr>
          </a:p>
          <a:p>
            <a:pPr marL="1097280" lvl="2" indent="-182880">
              <a:spcBef>
                <a:spcPts val="0"/>
              </a:spcBef>
              <a:buClr>
                <a:schemeClr val="lt2"/>
              </a:buClr>
              <a:buSzPct val="110000"/>
              <a:buFont typeface="Arial" panose="020B0604020202020204" pitchFamily="34" charset="0"/>
              <a:buChar char="•"/>
            </a:pPr>
            <a:r>
              <a:rPr lang="en" sz="1600" b="0" i="0" u="none" strike="noStrike" cap="none" dirty="0" smtClean="0">
                <a:solidFill>
                  <a:schemeClr val="lt2"/>
                </a:solidFill>
                <a:latin typeface="Arial"/>
                <a:ea typeface="Arial"/>
                <a:cs typeface="Arial"/>
                <a:sym typeface="Arial"/>
              </a:rPr>
              <a:t>Making </a:t>
            </a:r>
            <a:r>
              <a:rPr lang="en" sz="1600" b="0" i="0" u="none" strike="noStrike" cap="none" dirty="0">
                <a:solidFill>
                  <a:schemeClr val="lt2"/>
                </a:solidFill>
                <a:latin typeface="Arial"/>
                <a:ea typeface="Arial"/>
                <a:cs typeface="Arial"/>
                <a:sym typeface="Arial"/>
              </a:rPr>
              <a:t>an appointment or ordering a prescription refill from your smart </a:t>
            </a:r>
            <a:r>
              <a:rPr lang="en" sz="1600" b="0" i="0" u="none" strike="noStrike" cap="none" dirty="0" smtClean="0">
                <a:solidFill>
                  <a:schemeClr val="lt2"/>
                </a:solidFill>
                <a:latin typeface="Arial"/>
                <a:ea typeface="Arial"/>
                <a:cs typeface="Arial"/>
                <a:sym typeface="Arial"/>
              </a:rPr>
              <a:t>phone</a:t>
            </a:r>
            <a:endParaRPr sz="1600" b="0" i="0" u="none" strike="noStrike" cap="none" dirty="0">
              <a:solidFill>
                <a:schemeClr val="lt2"/>
              </a:solidFill>
              <a:latin typeface="Arial"/>
              <a:ea typeface="Arial"/>
              <a:cs typeface="Arial"/>
              <a:sym typeface="Arial"/>
            </a:endParaRPr>
          </a:p>
          <a:p>
            <a:pPr marL="731520" marR="0" lvl="1" indent="-274320" algn="l" rtl="0">
              <a:lnSpc>
                <a:spcPct val="100000"/>
              </a:lnSpc>
              <a:spcBef>
                <a:spcPts val="0"/>
              </a:spcBef>
              <a:spcAft>
                <a:spcPts val="0"/>
              </a:spcAft>
              <a:buClr>
                <a:schemeClr val="lt2"/>
              </a:buClr>
              <a:buSzPts val="1350"/>
              <a:buFont typeface="Arial"/>
              <a:buChar char="–"/>
            </a:pPr>
            <a:r>
              <a:rPr lang="en" sz="1800" b="0" i="0" u="none" strike="noStrike" cap="none" dirty="0">
                <a:solidFill>
                  <a:schemeClr val="lt2"/>
                </a:solidFill>
                <a:latin typeface="Arial"/>
                <a:ea typeface="Arial"/>
                <a:cs typeface="Arial"/>
                <a:sym typeface="Arial"/>
              </a:rPr>
              <a:t>Explore partnership opportunities with enterprises like CVS </a:t>
            </a:r>
            <a:r>
              <a:rPr lang="en" sz="1800" b="0" i="0" u="none" strike="noStrike" cap="none" dirty="0" smtClean="0">
                <a:solidFill>
                  <a:schemeClr val="lt2"/>
                </a:solidFill>
                <a:latin typeface="Arial"/>
                <a:ea typeface="Arial"/>
                <a:cs typeface="Arial"/>
                <a:sym typeface="Arial"/>
              </a:rPr>
              <a:t>Health</a:t>
            </a:r>
          </a:p>
          <a:p>
            <a:pPr marL="1200150" lvl="2" indent="-285750">
              <a:spcBef>
                <a:spcPts val="0"/>
              </a:spcBef>
              <a:buClr>
                <a:schemeClr val="lt2"/>
              </a:buClr>
              <a:buSzPct val="110000"/>
              <a:buFont typeface="Arial" panose="020B0604020202020204" pitchFamily="34" charset="0"/>
              <a:buChar char="•"/>
            </a:pPr>
            <a:r>
              <a:rPr lang="en" sz="1600" b="0" i="0" u="none" strike="noStrike" cap="none" dirty="0" smtClean="0">
                <a:solidFill>
                  <a:schemeClr val="lt2"/>
                </a:solidFill>
                <a:latin typeface="Arial"/>
                <a:ea typeface="Arial"/>
                <a:cs typeface="Arial"/>
                <a:sym typeface="Arial"/>
              </a:rPr>
              <a:t>Offer </a:t>
            </a:r>
            <a:r>
              <a:rPr lang="en" sz="1600" b="0" i="0" u="none" strike="noStrike" cap="none" dirty="0">
                <a:solidFill>
                  <a:schemeClr val="lt2"/>
                </a:solidFill>
                <a:latin typeface="Arial"/>
                <a:ea typeface="Arial"/>
                <a:cs typeface="Arial"/>
                <a:sym typeface="Arial"/>
              </a:rPr>
              <a:t>convenient, quality health care </a:t>
            </a:r>
            <a:r>
              <a:rPr lang="en" sz="1600" b="0" i="0" u="none" strike="noStrike" cap="none" dirty="0" smtClean="0">
                <a:solidFill>
                  <a:schemeClr val="lt2"/>
                </a:solidFill>
                <a:latin typeface="Arial"/>
                <a:ea typeface="Arial"/>
                <a:cs typeface="Arial"/>
                <a:sym typeface="Arial"/>
              </a:rPr>
              <a:t>options</a:t>
            </a:r>
          </a:p>
          <a:p>
            <a:pPr marL="1645920" lvl="3" indent="-274320">
              <a:spcBef>
                <a:spcPts val="0"/>
              </a:spcBef>
              <a:buClr>
                <a:schemeClr val="lt2"/>
              </a:buClr>
              <a:buSzPts val="1350"/>
              <a:buFont typeface="Arial"/>
              <a:buChar char="–"/>
            </a:pPr>
            <a:r>
              <a:rPr lang="en" sz="1400" b="0" dirty="0" smtClean="0"/>
              <a:t>U</a:t>
            </a:r>
            <a:r>
              <a:rPr lang="en" sz="1400" b="0" i="0" u="none" strike="noStrike" cap="none" dirty="0" smtClean="0">
                <a:solidFill>
                  <a:schemeClr val="lt2"/>
                </a:solidFill>
                <a:sym typeface="Arial"/>
              </a:rPr>
              <a:t>rgent </a:t>
            </a:r>
            <a:r>
              <a:rPr lang="en" sz="1400" b="0" i="0" u="none" strike="noStrike" cap="none" dirty="0">
                <a:solidFill>
                  <a:schemeClr val="lt2"/>
                </a:solidFill>
                <a:sym typeface="Arial"/>
              </a:rPr>
              <a:t>care to active duty SMs after business </a:t>
            </a:r>
            <a:r>
              <a:rPr lang="en" sz="1400" b="0" i="0" u="none" strike="noStrike" cap="none" dirty="0" smtClean="0">
                <a:solidFill>
                  <a:schemeClr val="lt2"/>
                </a:solidFill>
                <a:sym typeface="Arial"/>
              </a:rPr>
              <a:t>hours</a:t>
            </a:r>
            <a:endParaRPr sz="1400" b="0" i="0" u="none" strike="noStrike" cap="none" dirty="0">
              <a:solidFill>
                <a:schemeClr val="lt2"/>
              </a:solidFill>
              <a:sym typeface="Arial"/>
            </a:endParaRPr>
          </a:p>
        </p:txBody>
      </p:sp>
      <p:pic>
        <p:nvPicPr>
          <p:cNvPr id="351" name="Shape 351"/>
          <p:cNvPicPr preferRelativeResize="0"/>
          <p:nvPr/>
        </p:nvPicPr>
        <p:blipFill rotWithShape="1">
          <a:blip r:embed="rId3">
            <a:alphaModFix/>
          </a:blip>
          <a:srcRect t="27032" b="27617"/>
          <a:stretch/>
        </p:blipFill>
        <p:spPr>
          <a:xfrm>
            <a:off x="4579375" y="937846"/>
            <a:ext cx="3910448" cy="93245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b="0" smtClean="0"/>
              <a:pPr marL="0" lvl="0" indent="0">
                <a:spcBef>
                  <a:spcPts val="0"/>
                </a:spcBef>
                <a:spcAft>
                  <a:spcPts val="0"/>
                </a:spcAft>
                <a:buNone/>
              </a:pPr>
              <a:t>24</a:t>
            </a:fld>
            <a:endParaRPr lang="en" sz="1000" b="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234774" y="1306841"/>
            <a:ext cx="8660100" cy="5511300"/>
          </a:xfrm>
          <a:prstGeom prst="rect">
            <a:avLst/>
          </a:prstGeom>
          <a:noFill/>
          <a:ln>
            <a:noFill/>
          </a:ln>
        </p:spPr>
        <p:txBody>
          <a:bodyPr spcFirstLastPara="1" wrap="square" lIns="91425" tIns="45700" rIns="91425" bIns="45700" anchor="t" anchorCtr="0">
            <a:noAutofit/>
          </a:bodyPr>
          <a:lstStyle/>
          <a:p>
            <a:pPr marL="274320" marR="0" lvl="0" indent="-182880" algn="l" rtl="0">
              <a:spcBef>
                <a:spcPts val="200"/>
              </a:spcBef>
              <a:spcAft>
                <a:spcPts val="0"/>
              </a:spcAft>
              <a:buClr>
                <a:schemeClr val="dk2"/>
              </a:buClr>
              <a:buSzPts val="1800"/>
              <a:buFont typeface="Arial"/>
              <a:buChar char="•"/>
            </a:pPr>
            <a:r>
              <a:rPr lang="en" sz="1800" b="1" i="0" u="none" strike="noStrike" cap="none" dirty="0">
                <a:solidFill>
                  <a:schemeClr val="lt2"/>
                </a:solidFill>
                <a:latin typeface="Arial"/>
                <a:ea typeface="Arial"/>
                <a:cs typeface="Arial"/>
                <a:sym typeface="Arial"/>
              </a:rPr>
              <a:t>Observations</a:t>
            </a:r>
            <a:endParaRPr dirty="0"/>
          </a:p>
          <a:p>
            <a:pPr marL="640080" marR="0" lvl="1" indent="-182880" algn="l" rtl="0">
              <a:spcBef>
                <a:spcPts val="200"/>
              </a:spcBef>
              <a:spcAft>
                <a:spcPts val="0"/>
              </a:spcAft>
              <a:buClr>
                <a:schemeClr val="lt2"/>
              </a:buClr>
              <a:buSzPct val="80000"/>
              <a:buFont typeface="Arial"/>
              <a:buChar char="–"/>
            </a:pPr>
            <a:r>
              <a:rPr lang="en" sz="1600" b="0" i="0" u="none" strike="noStrike" cap="none" dirty="0">
                <a:solidFill>
                  <a:schemeClr val="lt2"/>
                </a:solidFill>
                <a:sym typeface="Arial"/>
              </a:rPr>
              <a:t>Premium placed on talent recruitment and development</a:t>
            </a:r>
            <a:endParaRPr b="0" dirty="0"/>
          </a:p>
          <a:p>
            <a:pPr marL="1097280" marR="0" lvl="2" indent="-18288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sym typeface="Arial"/>
              </a:rPr>
              <a:t>Deloitte University</a:t>
            </a:r>
            <a:endParaRPr b="0" dirty="0"/>
          </a:p>
          <a:p>
            <a:pPr marL="1097280" marR="0" lvl="2" indent="-18288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sym typeface="Arial"/>
              </a:rPr>
              <a:t>Milestone Training</a:t>
            </a:r>
            <a:endParaRPr b="0" dirty="0"/>
          </a:p>
          <a:p>
            <a:pPr marL="635000" marR="0" lvl="1" indent="-177800" algn="l" rtl="0">
              <a:spcBef>
                <a:spcPts val="200"/>
              </a:spcBef>
              <a:spcAft>
                <a:spcPts val="0"/>
              </a:spcAft>
              <a:buClr>
                <a:schemeClr val="lt2"/>
              </a:buClr>
              <a:buSzPct val="80000"/>
              <a:buFont typeface="Arial"/>
              <a:buChar char="–"/>
            </a:pPr>
            <a:r>
              <a:rPr lang="en" sz="1600" b="0" i="0" u="none" strike="noStrike" cap="none" dirty="0">
                <a:solidFill>
                  <a:schemeClr val="lt2"/>
                </a:solidFill>
                <a:sym typeface="Arial"/>
              </a:rPr>
              <a:t>Focused on diversity and inclusion to strengthen value to clients </a:t>
            </a:r>
            <a:endParaRPr b="0" dirty="0"/>
          </a:p>
          <a:p>
            <a:pPr marL="635000" marR="0" lvl="1" indent="-177800" algn="l" rtl="0">
              <a:spcBef>
                <a:spcPts val="200"/>
              </a:spcBef>
              <a:spcAft>
                <a:spcPts val="0"/>
              </a:spcAft>
              <a:buClr>
                <a:schemeClr val="lt2"/>
              </a:buClr>
              <a:buSzPct val="80000"/>
              <a:buFont typeface="Arial"/>
              <a:buChar char="–"/>
            </a:pPr>
            <a:r>
              <a:rPr lang="en" sz="1600" b="0" i="0" u="none" strike="noStrike" cap="none" dirty="0">
                <a:solidFill>
                  <a:schemeClr val="lt2"/>
                </a:solidFill>
                <a:sym typeface="Arial"/>
              </a:rPr>
              <a:t>Leadership relooking how the firm organizes to go to </a:t>
            </a:r>
            <a:r>
              <a:rPr lang="en" sz="1600" b="0" i="0" u="none" strike="noStrike" cap="none" dirty="0" smtClean="0">
                <a:solidFill>
                  <a:schemeClr val="lt2"/>
                </a:solidFill>
                <a:sym typeface="Arial"/>
              </a:rPr>
              <a:t>market</a:t>
            </a:r>
          </a:p>
          <a:p>
            <a:pPr marL="1097280" lvl="2" indent="-182880">
              <a:spcBef>
                <a:spcPts val="200"/>
              </a:spcBef>
              <a:buClr>
                <a:schemeClr val="lt2"/>
              </a:buClr>
              <a:buSzPct val="110000"/>
              <a:buFont typeface="Arial" panose="020B0604020202020204" pitchFamily="34" charset="0"/>
              <a:buChar char="•"/>
            </a:pPr>
            <a:r>
              <a:rPr lang="en" sz="1600" b="0" i="0" u="none" strike="noStrike" cap="none" dirty="0" smtClean="0">
                <a:solidFill>
                  <a:schemeClr val="lt2"/>
                </a:solidFill>
                <a:sym typeface="Arial"/>
              </a:rPr>
              <a:t> </a:t>
            </a:r>
            <a:r>
              <a:rPr lang="en" sz="1400" b="0" i="0" u="none" strike="noStrike" cap="none" dirty="0" smtClean="0">
                <a:solidFill>
                  <a:schemeClr val="lt2"/>
                </a:solidFill>
                <a:sym typeface="Arial"/>
              </a:rPr>
              <a:t>Greater </a:t>
            </a:r>
            <a:r>
              <a:rPr lang="en" sz="1400" b="0" i="0" u="none" strike="noStrike" cap="none" dirty="0">
                <a:solidFill>
                  <a:schemeClr val="lt2"/>
                </a:solidFill>
                <a:sym typeface="Arial"/>
              </a:rPr>
              <a:t>emphasis on technology</a:t>
            </a:r>
            <a:endParaRPr sz="1400" b="0" i="0" u="none" strike="noStrike" cap="none" dirty="0">
              <a:solidFill>
                <a:schemeClr val="lt2"/>
              </a:solidFill>
              <a:sym typeface="Arial"/>
            </a:endParaRPr>
          </a:p>
          <a:p>
            <a:pPr marL="635000" marR="0" lvl="1" indent="-177800" algn="l" rtl="0">
              <a:spcBef>
                <a:spcPts val="200"/>
              </a:spcBef>
              <a:spcAft>
                <a:spcPts val="0"/>
              </a:spcAft>
              <a:buClr>
                <a:schemeClr val="lt2"/>
              </a:buClr>
              <a:buSzPct val="80000"/>
              <a:buFont typeface="Arial"/>
              <a:buChar char="–"/>
            </a:pPr>
            <a:r>
              <a:rPr lang="en" sz="1600" b="0" i="0" u="none" strike="noStrike" cap="none" dirty="0" smtClean="0">
                <a:solidFill>
                  <a:schemeClr val="lt2"/>
                </a:solidFill>
                <a:sym typeface="Arial"/>
              </a:rPr>
              <a:t>Interested </a:t>
            </a:r>
            <a:r>
              <a:rPr lang="en" sz="1600" b="0" i="0" u="none" strike="noStrike" cap="none" dirty="0">
                <a:solidFill>
                  <a:schemeClr val="lt2"/>
                </a:solidFill>
                <a:sym typeface="Arial"/>
              </a:rPr>
              <a:t>in growing the Federal practice</a:t>
            </a:r>
            <a:endParaRPr b="0" dirty="0"/>
          </a:p>
          <a:p>
            <a:pPr marL="457200" marR="0" lvl="1" indent="0" algn="l" rtl="0">
              <a:spcBef>
                <a:spcPts val="200"/>
              </a:spcBef>
              <a:spcAft>
                <a:spcPts val="0"/>
              </a:spcAft>
              <a:buClr>
                <a:schemeClr val="lt2"/>
              </a:buClr>
              <a:buSzPts val="1200"/>
              <a:buFont typeface="Algerian"/>
              <a:buNone/>
            </a:pPr>
            <a:endParaRPr sz="1600" b="1" i="0" u="none" strike="noStrike" cap="none" dirty="0">
              <a:solidFill>
                <a:schemeClr val="lt2"/>
              </a:solidFill>
              <a:latin typeface="Arial"/>
              <a:ea typeface="Arial"/>
              <a:cs typeface="Arial"/>
              <a:sym typeface="Arial"/>
            </a:endParaRPr>
          </a:p>
          <a:p>
            <a:pPr marL="182880" marR="0" lvl="0" indent="-182880" algn="l" rtl="0">
              <a:lnSpc>
                <a:spcPct val="100000"/>
              </a:lnSpc>
              <a:spcBef>
                <a:spcPts val="200"/>
              </a:spcBef>
              <a:spcAft>
                <a:spcPts val="0"/>
              </a:spcAft>
              <a:buClr>
                <a:schemeClr val="dk2"/>
              </a:buClr>
              <a:buSzPts val="1800"/>
              <a:buFont typeface="Arial"/>
              <a:buChar char="•"/>
            </a:pPr>
            <a:r>
              <a:rPr lang="en" sz="1800" b="1" i="0" u="none" strike="noStrike" cap="none" dirty="0">
                <a:solidFill>
                  <a:schemeClr val="lt2"/>
                </a:solidFill>
                <a:latin typeface="Arial"/>
                <a:ea typeface="Arial"/>
                <a:cs typeface="Arial"/>
                <a:sym typeface="Arial"/>
              </a:rPr>
              <a:t>Recommendations</a:t>
            </a:r>
            <a:endParaRPr dirty="0"/>
          </a:p>
          <a:p>
            <a:pPr marL="635000" marR="0" lvl="1" indent="-177800" algn="l" rtl="0">
              <a:spcBef>
                <a:spcPts val="200"/>
              </a:spcBef>
              <a:spcAft>
                <a:spcPts val="0"/>
              </a:spcAft>
              <a:buClr>
                <a:schemeClr val="lt2"/>
              </a:buClr>
              <a:buSzPct val="80000"/>
              <a:buFont typeface="Arial"/>
              <a:buChar char="–"/>
            </a:pPr>
            <a:r>
              <a:rPr lang="en" sz="1600" b="0" i="0" u="none" strike="noStrike" cap="none" dirty="0">
                <a:solidFill>
                  <a:schemeClr val="lt2"/>
                </a:solidFill>
                <a:sym typeface="Arial"/>
              </a:rPr>
              <a:t>Talent Management &amp; Development</a:t>
            </a:r>
            <a:endParaRPr b="0" dirty="0"/>
          </a:p>
          <a:p>
            <a:pPr marL="1097280" marR="0" lvl="2" indent="-182880" algn="l" rtl="0">
              <a:spcBef>
                <a:spcPts val="200"/>
              </a:spcBef>
              <a:spcAft>
                <a:spcPts val="0"/>
              </a:spcAft>
              <a:buClr>
                <a:schemeClr val="dk2"/>
              </a:buClr>
              <a:buSzPct val="111000"/>
              <a:buFont typeface="Arial" panose="020B0604020202020204" pitchFamily="34" charset="0"/>
              <a:buChar char="•"/>
            </a:pPr>
            <a:r>
              <a:rPr lang="en" sz="1400" b="0" i="0" u="none" strike="noStrike" cap="none" dirty="0">
                <a:solidFill>
                  <a:schemeClr val="lt2"/>
                </a:solidFill>
                <a:sym typeface="Arial"/>
              </a:rPr>
              <a:t>Increase opportunities for DoD workforce to move between government and </a:t>
            </a:r>
            <a:r>
              <a:rPr lang="en" sz="1400" b="0" i="0" u="none" strike="noStrike" cap="none" dirty="0" smtClean="0">
                <a:solidFill>
                  <a:schemeClr val="lt2"/>
                </a:solidFill>
                <a:sym typeface="Arial"/>
              </a:rPr>
              <a:t>industry</a:t>
            </a:r>
          </a:p>
          <a:p>
            <a:pPr marL="1554480" lvl="3" indent="-182880">
              <a:spcBef>
                <a:spcPts val="200"/>
              </a:spcBef>
              <a:buClr>
                <a:schemeClr val="dk2"/>
              </a:buClr>
              <a:buSzPct val="80000"/>
              <a:buFont typeface="Arial" panose="020B0604020202020204" pitchFamily="34" charset="0"/>
              <a:buChar char="‒"/>
            </a:pPr>
            <a:r>
              <a:rPr lang="en" sz="1200" b="0" i="0" u="none" strike="noStrike" cap="none" dirty="0" smtClean="0">
                <a:solidFill>
                  <a:schemeClr val="lt2"/>
                </a:solidFill>
                <a:sym typeface="Arial"/>
              </a:rPr>
              <a:t>Develop </a:t>
            </a:r>
            <a:r>
              <a:rPr lang="en" sz="1200" b="0" i="0" u="none" strike="noStrike" cap="none" dirty="0">
                <a:solidFill>
                  <a:schemeClr val="lt2"/>
                </a:solidFill>
                <a:sym typeface="Arial"/>
              </a:rPr>
              <a:t>a more experienced and connected workforce </a:t>
            </a:r>
            <a:endParaRPr b="0" dirty="0"/>
          </a:p>
          <a:p>
            <a:pPr marL="1097280" marR="0" lvl="2" indent="-182880" algn="l" rtl="0">
              <a:spcBef>
                <a:spcPts val="200"/>
              </a:spcBef>
              <a:spcAft>
                <a:spcPts val="0"/>
              </a:spcAft>
              <a:buClr>
                <a:schemeClr val="dk2"/>
              </a:buClr>
              <a:buSzPct val="111000"/>
              <a:buFont typeface="Arial" panose="020B0604020202020204" pitchFamily="34" charset="0"/>
              <a:buChar char="•"/>
            </a:pPr>
            <a:r>
              <a:rPr lang="en" sz="1400" b="0" i="0" u="none" strike="noStrike" cap="none" dirty="0">
                <a:solidFill>
                  <a:schemeClr val="lt2"/>
                </a:solidFill>
                <a:sym typeface="Arial"/>
              </a:rPr>
              <a:t>Better align utilization tours following training, internships, and fellowships (build a pipeline)</a:t>
            </a:r>
            <a:endParaRPr sz="1400" b="0" i="0" u="none" strike="noStrike" cap="none" dirty="0">
              <a:solidFill>
                <a:schemeClr val="lt2"/>
              </a:solidFill>
              <a:sym typeface="Arial"/>
            </a:endParaRPr>
          </a:p>
          <a:p>
            <a:pPr marL="742950" marR="0" lvl="1" algn="l" rtl="0">
              <a:spcBef>
                <a:spcPts val="200"/>
              </a:spcBef>
              <a:spcAft>
                <a:spcPts val="0"/>
              </a:spcAft>
              <a:buClr>
                <a:schemeClr val="lt2"/>
              </a:buClr>
              <a:buSzPct val="80000"/>
              <a:buFont typeface="Arial" panose="020B0604020202020204" pitchFamily="34" charset="0"/>
              <a:buChar char="–"/>
            </a:pPr>
            <a:r>
              <a:rPr lang="en" sz="1600" b="0" i="0" u="none" strike="noStrike" cap="none" dirty="0">
                <a:solidFill>
                  <a:schemeClr val="lt2"/>
                </a:solidFill>
                <a:sym typeface="Arial"/>
              </a:rPr>
              <a:t>Innovation</a:t>
            </a:r>
            <a:endParaRPr b="0" dirty="0"/>
          </a:p>
          <a:p>
            <a:pPr marL="1200150" marR="0" lvl="2" indent="-28575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sym typeface="Arial"/>
              </a:rPr>
              <a:t>Seek intuitive, ready to near-ready capabilities, adaptable to incremental upgrades</a:t>
            </a:r>
            <a:endParaRPr b="0" dirty="0"/>
          </a:p>
          <a:p>
            <a:pPr marL="1200150" marR="0" lvl="2" indent="-28575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sym typeface="Arial"/>
              </a:rPr>
              <a:t>Request for Interaction vs. Request for Information with industry</a:t>
            </a:r>
            <a:endParaRPr b="0" dirty="0"/>
          </a:p>
          <a:p>
            <a:pPr marL="1200150" marR="0" lvl="2" indent="-285750" algn="l" rtl="0">
              <a:spcBef>
                <a:spcPts val="200"/>
              </a:spcBef>
              <a:spcAft>
                <a:spcPts val="0"/>
              </a:spcAft>
              <a:buClr>
                <a:schemeClr val="dk2"/>
              </a:buClr>
              <a:buSzPct val="110000"/>
              <a:buFont typeface="Arial" panose="020B0604020202020204" pitchFamily="34" charset="0"/>
              <a:buChar char="•"/>
            </a:pPr>
            <a:r>
              <a:rPr lang="en" sz="1400" b="0" i="0" u="none" strike="noStrike" cap="none" dirty="0">
                <a:solidFill>
                  <a:schemeClr val="lt2"/>
                </a:solidFill>
                <a:sym typeface="Arial"/>
              </a:rPr>
              <a:t>Analyze how DoD will operate within the Industry 4.0’s nine </a:t>
            </a:r>
            <a:r>
              <a:rPr lang="en" sz="1400" b="0" i="0" u="none" strike="noStrike" cap="none" dirty="0" smtClean="0">
                <a:solidFill>
                  <a:schemeClr val="lt2"/>
                </a:solidFill>
                <a:sym typeface="Arial"/>
              </a:rPr>
              <a:t>pillars</a:t>
            </a:r>
          </a:p>
          <a:p>
            <a:pPr marL="1657350" lvl="3" indent="-285750">
              <a:spcBef>
                <a:spcPts val="200"/>
              </a:spcBef>
              <a:buClr>
                <a:schemeClr val="dk2"/>
              </a:buClr>
              <a:buSzPct val="80000"/>
              <a:buFont typeface="Arial" panose="020B0604020202020204" pitchFamily="34" charset="0"/>
              <a:buChar char="‒"/>
            </a:pPr>
            <a:r>
              <a:rPr lang="en" sz="1200" b="0" i="0" u="none" strike="noStrike" cap="none" dirty="0" smtClean="0">
                <a:solidFill>
                  <a:schemeClr val="lt2"/>
                </a:solidFill>
                <a:sym typeface="Arial"/>
              </a:rPr>
              <a:t>Internet </a:t>
            </a:r>
            <a:r>
              <a:rPr lang="en" sz="1200" b="0" i="0" u="none" strike="noStrike" cap="none" dirty="0">
                <a:solidFill>
                  <a:schemeClr val="lt2"/>
                </a:solidFill>
                <a:sym typeface="Arial"/>
              </a:rPr>
              <a:t>of things, simulation, additive manufacturing, cybersecurity, cloud </a:t>
            </a:r>
            <a:r>
              <a:rPr lang="en" sz="1200" b="0" i="0" u="none" strike="noStrike" cap="none" dirty="0" smtClean="0">
                <a:solidFill>
                  <a:schemeClr val="lt2"/>
                </a:solidFill>
                <a:sym typeface="Arial"/>
              </a:rPr>
              <a:t>storage </a:t>
            </a:r>
          </a:p>
          <a:p>
            <a:pPr marL="1657350" lvl="3" indent="-285750">
              <a:spcBef>
                <a:spcPts val="200"/>
              </a:spcBef>
              <a:buClr>
                <a:schemeClr val="dk2"/>
              </a:buClr>
              <a:buSzPct val="80000"/>
              <a:buFont typeface="Arial" panose="020B0604020202020204" pitchFamily="34" charset="0"/>
              <a:buChar char="‒"/>
            </a:pPr>
            <a:r>
              <a:rPr lang="en" sz="1200" b="0" i="0" u="none" strike="noStrike" cap="none" dirty="0" smtClean="0">
                <a:solidFill>
                  <a:schemeClr val="lt2"/>
                </a:solidFill>
                <a:sym typeface="Arial"/>
              </a:rPr>
              <a:t>Big </a:t>
            </a:r>
            <a:r>
              <a:rPr lang="en" sz="1200" b="0" i="0" u="none" strike="noStrike" cap="none" dirty="0">
                <a:solidFill>
                  <a:schemeClr val="lt2"/>
                </a:solidFill>
                <a:sym typeface="Arial"/>
              </a:rPr>
              <a:t>data and analytics, autonomous robots, augmented reality, and system </a:t>
            </a:r>
            <a:r>
              <a:rPr lang="en" sz="1200" b="0" i="0" u="none" strike="noStrike" cap="none" dirty="0" smtClean="0">
                <a:solidFill>
                  <a:schemeClr val="lt2"/>
                </a:solidFill>
                <a:sym typeface="Arial"/>
              </a:rPr>
              <a:t>integration</a:t>
            </a:r>
            <a:endParaRPr b="0" dirty="0"/>
          </a:p>
          <a:p>
            <a:pPr marL="0" marR="0" lvl="0" indent="0" algn="ctr" rtl="0">
              <a:spcBef>
                <a:spcPts val="200"/>
              </a:spcBef>
              <a:spcAft>
                <a:spcPts val="0"/>
              </a:spcAft>
              <a:buClr>
                <a:schemeClr val="dk2"/>
              </a:buClr>
              <a:buSzPts val="2000"/>
              <a:buFont typeface="Arial"/>
              <a:buNone/>
            </a:pPr>
            <a:endParaRPr sz="2000" b="0" i="0" u="none" strike="noStrike" cap="none" dirty="0">
              <a:solidFill>
                <a:schemeClr val="lt2"/>
              </a:solidFill>
              <a:sym typeface="Arial"/>
            </a:endParaRPr>
          </a:p>
        </p:txBody>
      </p:sp>
      <p:sp>
        <p:nvSpPr>
          <p:cNvPr id="361" name="Shape 361"/>
          <p:cNvSpPr txBox="1">
            <a:spLocks noGrp="1"/>
          </p:cNvSpPr>
          <p:nvPr>
            <p:ph type="title"/>
          </p:nvPr>
        </p:nvSpPr>
        <p:spPr>
          <a:xfrm>
            <a:off x="0" y="-8092"/>
            <a:ext cx="91440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None/>
            </a:pPr>
            <a:r>
              <a:rPr lang="en" sz="3200" b="1" i="1" u="none" strike="noStrike" cap="none">
                <a:solidFill>
                  <a:schemeClr val="lt2"/>
                </a:solidFill>
                <a:latin typeface="Arial"/>
                <a:ea typeface="Arial"/>
                <a:cs typeface="Arial"/>
                <a:sym typeface="Arial"/>
              </a:rPr>
              <a:t>Observations &amp; Recommendations</a:t>
            </a:r>
            <a:endParaRPr sz="3200" b="0" i="0" u="none" strike="noStrike" cap="none" dirty="0">
              <a:solidFill>
                <a:srgbClr val="000000"/>
              </a:solidFill>
              <a:latin typeface="Arial"/>
              <a:ea typeface="Arial"/>
              <a:cs typeface="Arial"/>
              <a:sym typeface="Arial"/>
            </a:endParaRPr>
          </a:p>
        </p:txBody>
      </p:sp>
      <p:pic>
        <p:nvPicPr>
          <p:cNvPr id="362" name="Shape 362" descr="2016 Deloitte professional"/>
          <p:cNvPicPr preferRelativeResize="0"/>
          <p:nvPr/>
        </p:nvPicPr>
        <p:blipFill rotWithShape="1">
          <a:blip r:embed="rId3">
            <a:alphaModFix/>
          </a:blip>
          <a:srcRect/>
          <a:stretch/>
        </p:blipFill>
        <p:spPr>
          <a:xfrm>
            <a:off x="7550943" y="888121"/>
            <a:ext cx="1285875" cy="27622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b="0" smtClean="0"/>
              <a:pPr marL="0" lvl="0" indent="0">
                <a:spcBef>
                  <a:spcPts val="0"/>
                </a:spcBef>
                <a:spcAft>
                  <a:spcPts val="0"/>
                </a:spcAft>
                <a:buNone/>
              </a:pPr>
              <a:t>25</a:t>
            </a:fld>
            <a:endParaRPr lang="en" sz="10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0" y="0"/>
            <a:ext cx="9144000" cy="609600"/>
          </a:xfrm>
          <a:prstGeom prst="rect">
            <a:avLst/>
          </a:prstGeom>
          <a:noFill/>
          <a:ln>
            <a:noFill/>
          </a:ln>
        </p:spPr>
        <p:txBody>
          <a:bodyPr spcFirstLastPara="1" wrap="square" lIns="92075" tIns="46025" rIns="92075" bIns="46025" anchor="ctr" anchorCtr="1">
            <a:noAutofit/>
          </a:bodyPr>
          <a:lstStyle/>
          <a:p>
            <a:pPr marL="0" marR="0" lvl="0" indent="0" algn="r" rtl="0">
              <a:spcBef>
                <a:spcPts val="0"/>
              </a:spcBef>
              <a:spcAft>
                <a:spcPts val="0"/>
              </a:spcAft>
              <a:buNone/>
            </a:pPr>
            <a:r>
              <a:rPr lang="en" sz="3200" b="1" i="1" u="none" strike="noStrike" cap="none">
                <a:solidFill>
                  <a:schemeClr val="lt2"/>
                </a:solidFill>
                <a:latin typeface="Arial"/>
                <a:ea typeface="Arial"/>
                <a:cs typeface="Arial"/>
                <a:sym typeface="Arial"/>
              </a:rPr>
              <a:t>Observations &amp; Recommendations</a:t>
            </a:r>
            <a:endParaRPr sz="3200" b="1" i="1" u="none" strike="noStrike" cap="none" dirty="0">
              <a:solidFill>
                <a:schemeClr val="lt2"/>
              </a:solidFill>
              <a:latin typeface="Arial"/>
              <a:ea typeface="Arial"/>
              <a:cs typeface="Arial"/>
              <a:sym typeface="Arial"/>
            </a:endParaRPr>
          </a:p>
        </p:txBody>
      </p:sp>
      <p:sp>
        <p:nvSpPr>
          <p:cNvPr id="370" name="Shape 370"/>
          <p:cNvSpPr txBox="1">
            <a:spLocks noGrp="1"/>
          </p:cNvSpPr>
          <p:nvPr>
            <p:ph type="body" idx="1"/>
          </p:nvPr>
        </p:nvSpPr>
        <p:spPr>
          <a:xfrm>
            <a:off x="329525" y="1292174"/>
            <a:ext cx="8386200" cy="4935900"/>
          </a:xfrm>
          <a:prstGeom prst="rect">
            <a:avLst/>
          </a:prstGeom>
          <a:noFill/>
          <a:ln>
            <a:noFill/>
          </a:ln>
        </p:spPr>
        <p:txBody>
          <a:bodyPr spcFirstLastPara="1" wrap="square" lIns="91425" tIns="45700" rIns="91425" bIns="45700" anchor="t" anchorCtr="0">
            <a:noAutofit/>
          </a:bodyPr>
          <a:lstStyle/>
          <a:p>
            <a:pPr marL="274320" marR="0" lvl="0" indent="-170180" algn="l" rtl="0">
              <a:lnSpc>
                <a:spcPct val="100000"/>
              </a:lnSpc>
              <a:spcBef>
                <a:spcPts val="0"/>
              </a:spcBef>
              <a:spcAft>
                <a:spcPts val="0"/>
              </a:spcAft>
              <a:buClr>
                <a:schemeClr val="dk2"/>
              </a:buClr>
              <a:buSzPts val="1800"/>
              <a:buFont typeface="Arial"/>
              <a:buChar char="•"/>
            </a:pPr>
            <a:r>
              <a:rPr lang="en" sz="1800" b="1" i="0" u="none" strike="noStrike" cap="none" dirty="0">
                <a:solidFill>
                  <a:schemeClr val="lt2"/>
                </a:solidFill>
                <a:latin typeface="Arial"/>
                <a:ea typeface="Arial"/>
                <a:cs typeface="Arial"/>
                <a:sym typeface="Arial"/>
              </a:rPr>
              <a:t>Observations</a:t>
            </a:r>
            <a:endParaRPr sz="1800" b="1" i="0" u="none" strike="noStrike" cap="none" dirty="0">
              <a:solidFill>
                <a:schemeClr val="lt2"/>
              </a:solidFill>
              <a:latin typeface="Arial"/>
              <a:ea typeface="Arial"/>
              <a:cs typeface="Arial"/>
              <a:sym typeface="Arial"/>
            </a:endParaRPr>
          </a:p>
          <a:p>
            <a:pPr marL="635000" marR="0" lvl="1" indent="-193675" algn="l" rtl="0">
              <a:lnSpc>
                <a:spcPct val="100000"/>
              </a:lnSpc>
              <a:spcBef>
                <a:spcPts val="0"/>
              </a:spcBef>
              <a:spcAft>
                <a:spcPts val="0"/>
              </a:spcAft>
              <a:buClr>
                <a:schemeClr val="lt2"/>
              </a:buClr>
              <a:buSzPts val="1600"/>
              <a:buFont typeface="Arial"/>
              <a:buChar char="–"/>
            </a:pPr>
            <a:r>
              <a:rPr lang="en" sz="1600" b="0" i="1" u="none" strike="noStrike" cap="none" dirty="0">
                <a:solidFill>
                  <a:schemeClr val="lt2"/>
                </a:solidFill>
              </a:rPr>
              <a:t>Highly mobile and interconnected workforce</a:t>
            </a:r>
            <a:endParaRPr sz="1600" b="0" i="1" dirty="0"/>
          </a:p>
          <a:p>
            <a:pPr marL="1092200" marR="0" lvl="2" indent="-193675" algn="l" rtl="0">
              <a:spcBef>
                <a:spcPts val="0"/>
              </a:spcBef>
              <a:spcAft>
                <a:spcPts val="0"/>
              </a:spcAft>
              <a:buClr>
                <a:schemeClr val="dk2"/>
              </a:buClr>
              <a:buSzPts val="1600"/>
              <a:buFont typeface="Arial"/>
              <a:buChar char="–"/>
            </a:pPr>
            <a:r>
              <a:rPr lang="en" sz="1600" b="0" i="1" u="none" strike="noStrike" cap="none" dirty="0">
                <a:solidFill>
                  <a:schemeClr val="lt2"/>
                </a:solidFill>
              </a:rPr>
              <a:t>“Work is not a place; Work is a</a:t>
            </a:r>
            <a:r>
              <a:rPr lang="en" sz="1600" b="0" i="1" dirty="0"/>
              <a:t>n activity</a:t>
            </a:r>
            <a:r>
              <a:rPr lang="en" sz="1600" b="0" i="1" u="none" strike="noStrike" cap="none" dirty="0">
                <a:solidFill>
                  <a:schemeClr val="lt2"/>
                </a:solidFill>
              </a:rPr>
              <a:t>.”</a:t>
            </a:r>
            <a:endParaRPr sz="1600" b="0" i="1" dirty="0"/>
          </a:p>
          <a:p>
            <a:pPr marL="635000" marR="0" lvl="1" indent="-193675" algn="l" rtl="0">
              <a:spcBef>
                <a:spcPts val="0"/>
              </a:spcBef>
              <a:spcAft>
                <a:spcPts val="0"/>
              </a:spcAft>
              <a:buClr>
                <a:schemeClr val="lt2"/>
              </a:buClr>
              <a:buSzPts val="1600"/>
              <a:buFont typeface="Arial"/>
              <a:buChar char="–"/>
            </a:pPr>
            <a:r>
              <a:rPr lang="en" sz="1600" b="0" i="0" u="none" strike="noStrike" cap="none" dirty="0">
                <a:solidFill>
                  <a:schemeClr val="lt2"/>
                </a:solidFill>
                <a:sym typeface="Arial"/>
              </a:rPr>
              <a:t>Customer obsessed – customer service &amp; support is top priority</a:t>
            </a:r>
            <a:endParaRPr sz="1600" b="0" dirty="0"/>
          </a:p>
          <a:p>
            <a:pPr marL="635000" marR="0" lvl="1" indent="-193675" algn="l" rtl="0">
              <a:lnSpc>
                <a:spcPct val="100000"/>
              </a:lnSpc>
              <a:spcBef>
                <a:spcPts val="0"/>
              </a:spcBef>
              <a:spcAft>
                <a:spcPts val="0"/>
              </a:spcAft>
              <a:buClr>
                <a:schemeClr val="lt2"/>
              </a:buClr>
              <a:buSzPts val="1600"/>
              <a:buFont typeface="Arial"/>
              <a:buChar char="–"/>
            </a:pPr>
            <a:r>
              <a:rPr lang="en" sz="1600" b="0" i="0" u="none" strike="noStrike" cap="none" dirty="0">
                <a:solidFill>
                  <a:schemeClr val="lt2"/>
                </a:solidFill>
                <a:sym typeface="Arial"/>
              </a:rPr>
              <a:t>Relentless in reducing waste to improve business processes efficiency, supply chain and environmental</a:t>
            </a:r>
            <a:endParaRPr sz="1600" b="0" dirty="0"/>
          </a:p>
          <a:p>
            <a:pPr marL="635000" marR="0" lvl="1" indent="-193675" algn="l" rtl="0">
              <a:lnSpc>
                <a:spcPct val="100000"/>
              </a:lnSpc>
              <a:spcBef>
                <a:spcPts val="0"/>
              </a:spcBef>
              <a:spcAft>
                <a:spcPts val="0"/>
              </a:spcAft>
              <a:buClr>
                <a:schemeClr val="lt2"/>
              </a:buClr>
              <a:buSzPts val="1600"/>
              <a:buFont typeface="Arial"/>
              <a:buChar char="–"/>
            </a:pPr>
            <a:r>
              <a:rPr lang="en" sz="1600" b="0" i="0" u="none" strike="noStrike" cap="none" dirty="0">
                <a:solidFill>
                  <a:schemeClr val="lt2"/>
                </a:solidFill>
                <a:sym typeface="Arial"/>
              </a:rPr>
              <a:t>HR is committed to the talent acquisition war</a:t>
            </a:r>
            <a:endParaRPr sz="1600" b="0" dirty="0"/>
          </a:p>
          <a:p>
            <a:pPr marL="635000" marR="0" lvl="1" indent="-193675" algn="l" rtl="0">
              <a:lnSpc>
                <a:spcPct val="100000"/>
              </a:lnSpc>
              <a:spcBef>
                <a:spcPts val="0"/>
              </a:spcBef>
              <a:spcAft>
                <a:spcPts val="0"/>
              </a:spcAft>
              <a:buClr>
                <a:schemeClr val="lt2"/>
              </a:buClr>
              <a:buSzPts val="1600"/>
              <a:buFont typeface="Arial"/>
              <a:buChar char="–"/>
            </a:pPr>
            <a:r>
              <a:rPr lang="en" sz="1600" b="0" i="0" u="none" strike="noStrike" cap="none" dirty="0">
                <a:solidFill>
                  <a:schemeClr val="lt2"/>
                </a:solidFill>
                <a:sym typeface="Arial"/>
              </a:rPr>
              <a:t>Innovation is their life blood - Focused on digital transformation for themselves &amp; customers</a:t>
            </a:r>
            <a:endParaRPr sz="1600" b="0" dirty="0"/>
          </a:p>
          <a:p>
            <a:pPr marL="635000" marR="0" lvl="1" indent="-193675" algn="l" rtl="0">
              <a:spcBef>
                <a:spcPts val="0"/>
              </a:spcBef>
              <a:spcAft>
                <a:spcPts val="0"/>
              </a:spcAft>
              <a:buClr>
                <a:schemeClr val="lt2"/>
              </a:buClr>
              <a:buSzPts val="1600"/>
              <a:buFont typeface="Arial"/>
              <a:buChar char="–"/>
            </a:pPr>
            <a:r>
              <a:rPr lang="en" sz="1600" b="0" i="0" u="none" strike="noStrike" cap="none" dirty="0">
                <a:solidFill>
                  <a:schemeClr val="lt2"/>
                </a:solidFill>
                <a:sym typeface="Arial"/>
              </a:rPr>
              <a:t>Limited business with Federal Govt ~5% of total revenue</a:t>
            </a:r>
            <a:endParaRPr sz="1600" b="0" dirty="0"/>
          </a:p>
          <a:p>
            <a:pPr marL="457200" marR="0" lvl="1" indent="0" algn="l" rtl="0">
              <a:spcBef>
                <a:spcPts val="0"/>
              </a:spcBef>
              <a:spcAft>
                <a:spcPts val="0"/>
              </a:spcAft>
              <a:buClr>
                <a:schemeClr val="lt2"/>
              </a:buClr>
              <a:buSzPts val="1200"/>
              <a:buFont typeface="Algerian"/>
              <a:buNone/>
            </a:pPr>
            <a:endParaRPr sz="1600" b="1" i="0" u="none" strike="noStrike" cap="none" dirty="0">
              <a:solidFill>
                <a:schemeClr val="lt2"/>
              </a:solidFill>
              <a:latin typeface="Arial"/>
              <a:ea typeface="Arial"/>
              <a:cs typeface="Arial"/>
              <a:sym typeface="Arial"/>
            </a:endParaRPr>
          </a:p>
          <a:p>
            <a:pPr marL="182880" marR="0" lvl="0" indent="-170180" algn="l" rtl="0">
              <a:lnSpc>
                <a:spcPct val="100000"/>
              </a:lnSpc>
              <a:spcBef>
                <a:spcPts val="400"/>
              </a:spcBef>
              <a:spcAft>
                <a:spcPts val="0"/>
              </a:spcAft>
              <a:buClr>
                <a:schemeClr val="dk2"/>
              </a:buClr>
              <a:buSzPts val="1800"/>
              <a:buFont typeface="Arial"/>
              <a:buChar char="•"/>
            </a:pPr>
            <a:r>
              <a:rPr lang="en" sz="1800" b="1" i="0" u="none" strike="noStrike" cap="none" dirty="0">
                <a:solidFill>
                  <a:schemeClr val="lt2"/>
                </a:solidFill>
                <a:latin typeface="Arial"/>
                <a:ea typeface="Arial"/>
                <a:cs typeface="Arial"/>
                <a:sym typeface="Arial"/>
              </a:rPr>
              <a:t>Recommendations</a:t>
            </a:r>
            <a:endParaRPr sz="1800" dirty="0"/>
          </a:p>
          <a:p>
            <a:pPr marL="635000" marR="0" lvl="1" indent="-193675" algn="l" rtl="0">
              <a:lnSpc>
                <a:spcPct val="100000"/>
              </a:lnSpc>
              <a:spcBef>
                <a:spcPts val="0"/>
              </a:spcBef>
              <a:spcAft>
                <a:spcPts val="0"/>
              </a:spcAft>
              <a:buClr>
                <a:schemeClr val="lt2"/>
              </a:buClr>
              <a:buSzPts val="1600"/>
              <a:buFont typeface="Arial"/>
              <a:buChar char="–"/>
            </a:pPr>
            <a:r>
              <a:rPr lang="en" sz="1600" b="0" i="0" u="none" strike="noStrike" cap="none" dirty="0">
                <a:solidFill>
                  <a:schemeClr val="lt2"/>
                </a:solidFill>
                <a:sym typeface="Arial"/>
              </a:rPr>
              <a:t>Leverage &amp; apply the R&amp;D that tech companies are investing in innovations to DoD missions</a:t>
            </a:r>
            <a:endParaRPr sz="1600" b="0" dirty="0"/>
          </a:p>
          <a:p>
            <a:pPr marL="635000" marR="0" lvl="1" indent="-193675" algn="l" rtl="0">
              <a:spcBef>
                <a:spcPts val="0"/>
              </a:spcBef>
              <a:spcAft>
                <a:spcPts val="0"/>
              </a:spcAft>
              <a:buClr>
                <a:schemeClr val="lt2"/>
              </a:buClr>
              <a:buSzPts val="1600"/>
              <a:buFont typeface="Arial"/>
              <a:buChar char="–"/>
            </a:pPr>
            <a:r>
              <a:rPr lang="en" sz="1600" b="0" i="0" u="none" strike="noStrike" cap="none" dirty="0">
                <a:solidFill>
                  <a:schemeClr val="lt2"/>
                </a:solidFill>
                <a:sym typeface="Arial"/>
              </a:rPr>
              <a:t>Explore ways that DoD can increase the speed of digital adoption</a:t>
            </a:r>
            <a:endParaRPr sz="1600" b="0" dirty="0"/>
          </a:p>
          <a:p>
            <a:pPr marL="457200" marR="0" lvl="1" indent="0" algn="l" rtl="0">
              <a:lnSpc>
                <a:spcPct val="100000"/>
              </a:lnSpc>
              <a:spcBef>
                <a:spcPts val="0"/>
              </a:spcBef>
              <a:spcAft>
                <a:spcPts val="0"/>
              </a:spcAft>
              <a:buClr>
                <a:schemeClr val="lt2"/>
              </a:buClr>
              <a:buSzPts val="900"/>
              <a:buFont typeface="Algerian"/>
              <a:buNone/>
            </a:pPr>
            <a:endParaRPr sz="1800" b="0" i="0" u="none" strike="noStrike" cap="none" dirty="0">
              <a:solidFill>
                <a:schemeClr val="lt2"/>
              </a:solidFill>
              <a:sym typeface="Arial"/>
            </a:endParaRPr>
          </a:p>
        </p:txBody>
      </p:sp>
      <p:pic>
        <p:nvPicPr>
          <p:cNvPr id="371" name="Shape 371" descr="DellTech_Logo_Hz_Wht_rgb.png"/>
          <p:cNvPicPr preferRelativeResize="0"/>
          <p:nvPr/>
        </p:nvPicPr>
        <p:blipFill rotWithShape="1">
          <a:blip r:embed="rId3">
            <a:alphaModFix/>
          </a:blip>
          <a:srcRect/>
          <a:stretch/>
        </p:blipFill>
        <p:spPr>
          <a:xfrm>
            <a:off x="6577536" y="973063"/>
            <a:ext cx="2177025" cy="28253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26</a:t>
            </a:fld>
            <a:endParaRPr lang="en"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374071" y="1398494"/>
            <a:ext cx="8712030" cy="4827744"/>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Aft>
                <a:spcPts val="0"/>
              </a:spcAft>
              <a:buClr>
                <a:schemeClr val="dk2"/>
              </a:buClr>
              <a:buSzPts val="2000"/>
              <a:buFont typeface="Arial"/>
              <a:buChar char="•"/>
            </a:pPr>
            <a:r>
              <a:rPr lang="en" sz="2000" b="1" i="0" u="none" strike="noStrike" cap="none" dirty="0">
                <a:solidFill>
                  <a:schemeClr val="lt2"/>
                </a:solidFill>
                <a:latin typeface="Arial"/>
                <a:ea typeface="Arial"/>
                <a:cs typeface="Arial"/>
                <a:sym typeface="Arial"/>
              </a:rPr>
              <a:t>Observations</a:t>
            </a:r>
            <a:endParaRPr dirty="0"/>
          </a:p>
          <a:p>
            <a:pPr marL="640080" marR="0" lvl="1" indent="-182880" algn="l" rtl="0">
              <a:spcBef>
                <a:spcPts val="400"/>
              </a:spcBef>
              <a:spcAft>
                <a:spcPts val="0"/>
              </a:spcAft>
              <a:buClr>
                <a:schemeClr val="lt2"/>
              </a:buClr>
              <a:buSzPct val="80000"/>
              <a:buFont typeface="Arial" panose="020B0604020202020204" pitchFamily="34" charset="0"/>
              <a:buChar char="–"/>
            </a:pPr>
            <a:r>
              <a:rPr lang="en" b="0" i="0" u="none" strike="noStrike" cap="none" dirty="0">
                <a:solidFill>
                  <a:schemeClr val="lt2"/>
                </a:solidFill>
                <a:sym typeface="Arial"/>
              </a:rPr>
              <a:t>Proud employee base and annual name on Fortune’s Most Admired List</a:t>
            </a:r>
            <a:endParaRPr b="0" i="0" u="none" strike="noStrike" cap="none" dirty="0">
              <a:solidFill>
                <a:schemeClr val="lt2"/>
              </a:solidFill>
              <a:sym typeface="Arial"/>
            </a:endParaRPr>
          </a:p>
          <a:p>
            <a:pPr marL="640080" marR="0" lvl="1" indent="-182880" algn="l" rtl="0">
              <a:spcBef>
                <a:spcPts val="400"/>
              </a:spcBef>
              <a:spcAft>
                <a:spcPts val="0"/>
              </a:spcAft>
              <a:buClr>
                <a:schemeClr val="lt2"/>
              </a:buClr>
              <a:buSzPct val="80000"/>
              <a:buFont typeface="Arial" panose="020B0604020202020204" pitchFamily="34" charset="0"/>
              <a:buChar char="–"/>
            </a:pPr>
            <a:r>
              <a:rPr lang="en" b="0" i="0" u="none" strike="noStrike" cap="none" dirty="0" smtClean="0">
                <a:solidFill>
                  <a:schemeClr val="lt2"/>
                </a:solidFill>
                <a:sym typeface="Arial"/>
              </a:rPr>
              <a:t>Tax </a:t>
            </a:r>
            <a:r>
              <a:rPr lang="en" b="0" i="0" u="none" strike="noStrike" cap="none" dirty="0">
                <a:solidFill>
                  <a:schemeClr val="lt2"/>
                </a:solidFill>
                <a:sym typeface="Arial"/>
              </a:rPr>
              <a:t>Cuts and Jobs Act </a:t>
            </a:r>
            <a:r>
              <a:rPr lang="en" b="0" i="0" u="none" strike="noStrike" cap="none" dirty="0" smtClean="0">
                <a:solidFill>
                  <a:schemeClr val="lt2"/>
                </a:solidFill>
                <a:sym typeface="Arial"/>
              </a:rPr>
              <a:t>impacts significant</a:t>
            </a:r>
          </a:p>
          <a:p>
            <a:pPr marL="1097280" marR="0" lvl="1" indent="-182880" algn="l" rtl="0">
              <a:spcBef>
                <a:spcPts val="400"/>
              </a:spcBef>
              <a:spcAft>
                <a:spcPts val="0"/>
              </a:spcAft>
              <a:buClr>
                <a:schemeClr val="lt2"/>
              </a:buClr>
              <a:buSzPct val="110000"/>
              <a:buFont typeface="Arial" panose="020B0604020202020204" pitchFamily="34" charset="0"/>
              <a:buChar char="•"/>
            </a:pPr>
            <a:r>
              <a:rPr lang="en" sz="1600" b="0" i="0" u="none" strike="noStrike" cap="none" dirty="0" smtClean="0">
                <a:solidFill>
                  <a:schemeClr val="lt2"/>
                </a:solidFill>
                <a:sym typeface="Arial"/>
              </a:rPr>
              <a:t>Wage </a:t>
            </a:r>
            <a:r>
              <a:rPr lang="en" sz="1600" b="0" i="0" u="none" strike="noStrike" cap="none" dirty="0">
                <a:solidFill>
                  <a:schemeClr val="lt2"/>
                </a:solidFill>
                <a:sym typeface="Arial"/>
              </a:rPr>
              <a:t>increases, pension funds, and expanded capital investments</a:t>
            </a:r>
            <a:endParaRPr sz="1600" dirty="0"/>
          </a:p>
          <a:p>
            <a:pPr marL="640080" marR="0" lvl="1" indent="-182880" algn="l" rtl="0">
              <a:spcBef>
                <a:spcPts val="400"/>
              </a:spcBef>
              <a:spcAft>
                <a:spcPts val="0"/>
              </a:spcAft>
              <a:buClr>
                <a:schemeClr val="lt2"/>
              </a:buClr>
              <a:buSzPct val="80000"/>
              <a:buFont typeface="Arial" panose="020B0604020202020204" pitchFamily="34" charset="0"/>
              <a:buChar char="–"/>
            </a:pPr>
            <a:r>
              <a:rPr lang="en" b="0" i="0" u="none" strike="noStrike" cap="none" dirty="0" smtClean="0">
                <a:solidFill>
                  <a:schemeClr val="lt2"/>
                </a:solidFill>
                <a:sym typeface="Arial"/>
              </a:rPr>
              <a:t>Engaged </a:t>
            </a:r>
            <a:r>
              <a:rPr lang="en" b="0" i="0" u="none" strike="noStrike" cap="none" dirty="0">
                <a:solidFill>
                  <a:schemeClr val="lt2"/>
                </a:solidFill>
                <a:sym typeface="Arial"/>
              </a:rPr>
              <a:t>executive leadership team </a:t>
            </a:r>
            <a:endParaRPr lang="en" b="0" i="0" u="none" strike="noStrike" cap="none" dirty="0" smtClean="0">
              <a:solidFill>
                <a:schemeClr val="lt2"/>
              </a:solidFill>
              <a:sym typeface="Arial"/>
            </a:endParaRPr>
          </a:p>
          <a:p>
            <a:pPr marL="1097280" lvl="2" indent="-182880">
              <a:spcBef>
                <a:spcPts val="400"/>
              </a:spcBef>
              <a:buClr>
                <a:schemeClr val="lt2"/>
              </a:buClr>
              <a:buSzPct val="110000"/>
              <a:buFont typeface="Arial" panose="020B0604020202020204" pitchFamily="34" charset="0"/>
              <a:buChar char="•"/>
            </a:pPr>
            <a:r>
              <a:rPr lang="en" sz="1600" b="0" i="0" u="none" strike="noStrike" cap="none" dirty="0" smtClean="0">
                <a:solidFill>
                  <a:schemeClr val="lt2"/>
                </a:solidFill>
                <a:sym typeface="Arial"/>
              </a:rPr>
              <a:t>Mindful </a:t>
            </a:r>
            <a:r>
              <a:rPr lang="en" sz="1600" b="0" i="0" u="none" strike="noStrike" cap="none" dirty="0">
                <a:solidFill>
                  <a:schemeClr val="lt2"/>
                </a:solidFill>
                <a:sym typeface="Arial"/>
              </a:rPr>
              <a:t>considerations to talent growth, turnover, </a:t>
            </a:r>
            <a:r>
              <a:rPr lang="en" sz="1600" b="0" i="0" u="none" strike="noStrike" cap="none" dirty="0" smtClean="0">
                <a:solidFill>
                  <a:schemeClr val="lt2"/>
                </a:solidFill>
                <a:sym typeface="Arial"/>
              </a:rPr>
              <a:t>successio</a:t>
            </a:r>
            <a:r>
              <a:rPr lang="en" b="0" i="0" u="none" strike="noStrike" cap="none" dirty="0" smtClean="0">
                <a:solidFill>
                  <a:schemeClr val="lt2"/>
                </a:solidFill>
                <a:sym typeface="Arial"/>
              </a:rPr>
              <a:t>n</a:t>
            </a:r>
            <a:endParaRPr b="0" i="0" u="none" strike="noStrike" cap="none" dirty="0">
              <a:solidFill>
                <a:schemeClr val="lt2"/>
              </a:solidFill>
              <a:sym typeface="Arial"/>
            </a:endParaRPr>
          </a:p>
          <a:p>
            <a:pPr marL="274320" marR="0" lvl="0" indent="-182880" algn="l" rtl="0">
              <a:lnSpc>
                <a:spcPct val="100000"/>
              </a:lnSpc>
              <a:spcAft>
                <a:spcPts val="0"/>
              </a:spcAft>
              <a:buClr>
                <a:schemeClr val="dk2"/>
              </a:buClr>
              <a:buSzPts val="2000"/>
              <a:buFont typeface="Arial"/>
              <a:buChar char="•"/>
            </a:pPr>
            <a:r>
              <a:rPr lang="en" sz="2000" b="1" i="0" u="none" strike="noStrike" cap="none" dirty="0">
                <a:solidFill>
                  <a:schemeClr val="lt2"/>
                </a:solidFill>
                <a:latin typeface="Arial"/>
                <a:ea typeface="Arial"/>
                <a:cs typeface="Arial"/>
                <a:sym typeface="Arial"/>
              </a:rPr>
              <a:t>Recommendations </a:t>
            </a:r>
            <a:endParaRPr dirty="0"/>
          </a:p>
          <a:p>
            <a:pPr marL="640080" marR="0" lvl="0" indent="-182880" algn="l" rtl="0">
              <a:spcAft>
                <a:spcPts val="0"/>
              </a:spcAft>
              <a:buClr>
                <a:schemeClr val="dk2"/>
              </a:buClr>
              <a:buSzPct val="80000"/>
              <a:buFont typeface="Arial"/>
              <a:buChar char="–"/>
            </a:pPr>
            <a:r>
              <a:rPr lang="en" sz="1800" b="0" i="0" u="none" strike="noStrike" cap="none" dirty="0">
                <a:solidFill>
                  <a:schemeClr val="lt2"/>
                </a:solidFill>
                <a:sym typeface="Arial"/>
              </a:rPr>
              <a:t>Explore safety </a:t>
            </a:r>
            <a:r>
              <a:rPr lang="en" sz="1800" b="0" i="0" u="none" strike="noStrike" cap="none" dirty="0" smtClean="0">
                <a:solidFill>
                  <a:schemeClr val="lt2"/>
                </a:solidFill>
                <a:sym typeface="Arial"/>
              </a:rPr>
              <a:t>activities</a:t>
            </a:r>
          </a:p>
          <a:p>
            <a:pPr marL="1097280" lvl="1" indent="-182880">
              <a:spcBef>
                <a:spcPts val="400"/>
              </a:spcBef>
              <a:buClr>
                <a:schemeClr val="dk2"/>
              </a:buClr>
              <a:buSzPct val="110000"/>
              <a:buFont typeface="Arial" panose="020B0604020202020204" pitchFamily="34" charset="0"/>
              <a:buChar char="•"/>
            </a:pPr>
            <a:r>
              <a:rPr lang="en" sz="1600" b="0" i="0" u="none" strike="noStrike" cap="none" dirty="0" smtClean="0">
                <a:solidFill>
                  <a:schemeClr val="lt2"/>
                </a:solidFill>
                <a:sym typeface="Arial"/>
              </a:rPr>
              <a:t>Self </a:t>
            </a:r>
            <a:r>
              <a:rPr lang="en" sz="1600" b="0" i="0" u="none" strike="noStrike" cap="none" dirty="0">
                <a:solidFill>
                  <a:schemeClr val="lt2"/>
                </a:solidFill>
                <a:sym typeface="Arial"/>
              </a:rPr>
              <a:t>reporting, fatigue management, </a:t>
            </a:r>
            <a:r>
              <a:rPr lang="en" sz="1600" b="0" i="0" u="none" strike="noStrike" cap="none" dirty="0" smtClean="0">
                <a:solidFill>
                  <a:schemeClr val="lt2"/>
                </a:solidFill>
                <a:sym typeface="Arial"/>
              </a:rPr>
              <a:t>human </a:t>
            </a:r>
            <a:r>
              <a:rPr lang="en" sz="1600" b="0" i="0" u="none" strike="noStrike" cap="none" dirty="0">
                <a:solidFill>
                  <a:schemeClr val="lt2"/>
                </a:solidFill>
                <a:sym typeface="Arial"/>
              </a:rPr>
              <a:t>performance</a:t>
            </a:r>
            <a:endParaRPr sz="1600" b="0" i="0" u="none" strike="noStrike" cap="none" dirty="0">
              <a:solidFill>
                <a:schemeClr val="lt2"/>
              </a:solidFill>
              <a:sym typeface="Arial"/>
            </a:endParaRPr>
          </a:p>
          <a:p>
            <a:pPr marL="640080" marR="0" lvl="0" indent="-182880" algn="l" rtl="0">
              <a:spcAft>
                <a:spcPts val="0"/>
              </a:spcAft>
              <a:buClr>
                <a:schemeClr val="dk2"/>
              </a:buClr>
              <a:buSzPct val="80000"/>
              <a:buFont typeface="Arial"/>
              <a:buChar char="–"/>
            </a:pPr>
            <a:r>
              <a:rPr lang="en" sz="1800" b="0" i="0" u="none" strike="noStrike" cap="none" dirty="0" smtClean="0">
                <a:solidFill>
                  <a:schemeClr val="lt2"/>
                </a:solidFill>
                <a:sym typeface="Arial"/>
              </a:rPr>
              <a:t>Explore </a:t>
            </a:r>
            <a:r>
              <a:rPr lang="en" sz="1800" b="0" i="0" u="none" strike="noStrike" cap="none" dirty="0">
                <a:solidFill>
                  <a:schemeClr val="lt2"/>
                </a:solidFill>
                <a:sym typeface="Arial"/>
              </a:rPr>
              <a:t>additive manufacturing </a:t>
            </a:r>
            <a:r>
              <a:rPr lang="en" sz="1800" b="0" i="0" u="none" strike="noStrike" cap="none" dirty="0" smtClean="0">
                <a:solidFill>
                  <a:schemeClr val="lt2"/>
                </a:solidFill>
                <a:sym typeface="Arial"/>
              </a:rPr>
              <a:t>capabilities</a:t>
            </a:r>
          </a:p>
          <a:p>
            <a:pPr marL="1097280" lvl="1" indent="-182880">
              <a:spcBef>
                <a:spcPts val="400"/>
              </a:spcBef>
              <a:buClr>
                <a:schemeClr val="dk2"/>
              </a:buClr>
              <a:buSzPct val="110000"/>
              <a:buFont typeface="Arial" panose="020B0604020202020204" pitchFamily="34" charset="0"/>
              <a:buChar char="•"/>
            </a:pPr>
            <a:r>
              <a:rPr lang="en" sz="1600" b="0" i="0" u="none" strike="noStrike" cap="none" dirty="0" smtClean="0">
                <a:solidFill>
                  <a:schemeClr val="lt2"/>
                </a:solidFill>
                <a:sym typeface="Arial"/>
              </a:rPr>
              <a:t>Expected </a:t>
            </a:r>
            <a:r>
              <a:rPr lang="en" sz="1600" b="0" i="0" u="none" strike="noStrike" cap="none" dirty="0">
                <a:solidFill>
                  <a:schemeClr val="lt2"/>
                </a:solidFill>
                <a:sym typeface="Arial"/>
              </a:rPr>
              <a:t>growth reflects company’s belief in long-term sector viability</a:t>
            </a:r>
            <a:endParaRPr sz="1600" dirty="0"/>
          </a:p>
          <a:p>
            <a:pPr marL="640080" marR="0" lvl="0" indent="-182880" algn="l" rtl="0">
              <a:spcAft>
                <a:spcPts val="0"/>
              </a:spcAft>
              <a:buClr>
                <a:schemeClr val="dk2"/>
              </a:buClr>
              <a:buSzPct val="80000"/>
              <a:buFont typeface="Arial"/>
              <a:buChar char="–"/>
            </a:pPr>
            <a:r>
              <a:rPr lang="en" sz="1800" b="0" i="0" u="none" strike="noStrike" cap="none" dirty="0" smtClean="0">
                <a:solidFill>
                  <a:schemeClr val="lt2"/>
                </a:solidFill>
                <a:sym typeface="Arial"/>
              </a:rPr>
              <a:t>Advances </a:t>
            </a:r>
            <a:r>
              <a:rPr lang="en" sz="1800" b="0" i="0" u="none" strike="noStrike" cap="none" dirty="0">
                <a:solidFill>
                  <a:schemeClr val="lt2"/>
                </a:solidFill>
                <a:sym typeface="Arial"/>
              </a:rPr>
              <a:t>with in-transit visibility on packages is noteworthy</a:t>
            </a:r>
            <a:endParaRPr sz="1800" b="0" i="0" u="none" strike="noStrike" cap="none" dirty="0">
              <a:solidFill>
                <a:schemeClr val="lt2"/>
              </a:solidFill>
              <a:sym typeface="Arial"/>
            </a:endParaRPr>
          </a:p>
        </p:txBody>
      </p:sp>
      <p:sp>
        <p:nvSpPr>
          <p:cNvPr id="381" name="Shape 381"/>
          <p:cNvSpPr txBox="1">
            <a:spLocks noGrp="1"/>
          </p:cNvSpPr>
          <p:nvPr>
            <p:ph type="title"/>
          </p:nvPr>
        </p:nvSpPr>
        <p:spPr>
          <a:xfrm>
            <a:off x="1" y="-8092"/>
            <a:ext cx="90861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None/>
            </a:pPr>
            <a:r>
              <a:rPr lang="en" sz="3200" b="1" i="1" u="none" strike="noStrike" cap="none">
                <a:solidFill>
                  <a:schemeClr val="lt2"/>
                </a:solidFill>
                <a:latin typeface="Arial"/>
                <a:ea typeface="Arial"/>
                <a:cs typeface="Arial"/>
                <a:sym typeface="Arial"/>
              </a:rPr>
              <a:t>Observations &amp; Recommendations</a:t>
            </a:r>
            <a:endParaRPr sz="3200" b="0" i="0" u="none" strike="noStrike" cap="none" dirty="0">
              <a:solidFill>
                <a:srgbClr val="000000"/>
              </a:solidFill>
              <a:latin typeface="Arial"/>
              <a:ea typeface="Arial"/>
              <a:cs typeface="Arial"/>
              <a:sym typeface="Arial"/>
            </a:endParaRPr>
          </a:p>
        </p:txBody>
      </p:sp>
      <p:pic>
        <p:nvPicPr>
          <p:cNvPr id="382" name="Shape 382"/>
          <p:cNvPicPr preferRelativeResize="0"/>
          <p:nvPr/>
        </p:nvPicPr>
        <p:blipFill rotWithShape="1">
          <a:blip r:embed="rId3">
            <a:alphaModFix/>
          </a:blip>
          <a:srcRect/>
          <a:stretch/>
        </p:blipFill>
        <p:spPr>
          <a:xfrm>
            <a:off x="7175500" y="797461"/>
            <a:ext cx="1865013" cy="91440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27</a:t>
            </a:fld>
            <a:endParaRPr lang="en"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374072" y="1301676"/>
            <a:ext cx="8712000" cy="5403900"/>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Arial"/>
                <a:ea typeface="Arial"/>
                <a:cs typeface="Arial"/>
                <a:sym typeface="Arial"/>
              </a:rPr>
              <a:t>Observations</a:t>
            </a:r>
            <a:endParaRPr dirty="0">
              <a:solidFill>
                <a:srgbClr val="000000"/>
              </a:solidFill>
            </a:endParaRPr>
          </a:p>
          <a:p>
            <a:pPr marL="640080" lvl="1" indent="-182880" rtl="0">
              <a:spcBef>
                <a:spcPts val="0"/>
              </a:spcBef>
              <a:spcAft>
                <a:spcPts val="0"/>
              </a:spcAft>
              <a:buClr>
                <a:srgbClr val="000000"/>
              </a:buClr>
              <a:buSzPts val="1350"/>
              <a:buFont typeface="Arial"/>
              <a:buChar char="–"/>
            </a:pPr>
            <a:r>
              <a:rPr lang="en" b="0" dirty="0">
                <a:solidFill>
                  <a:schemeClr val="dk1"/>
                </a:solidFill>
              </a:rPr>
              <a:t>Broad experience and technical depth</a:t>
            </a:r>
            <a:endParaRPr b="0" dirty="0">
              <a:solidFill>
                <a:schemeClr val="dk1"/>
              </a:solidFill>
            </a:endParaRPr>
          </a:p>
          <a:p>
            <a:pPr marL="640080" lvl="1" indent="-182880" rtl="0">
              <a:spcBef>
                <a:spcPts val="0"/>
              </a:spcBef>
              <a:spcAft>
                <a:spcPts val="0"/>
              </a:spcAft>
              <a:buClr>
                <a:srgbClr val="000000"/>
              </a:buClr>
              <a:buSzPts val="1350"/>
              <a:buFont typeface="Arial"/>
              <a:buChar char="–"/>
            </a:pPr>
            <a:r>
              <a:rPr lang="en" b="0" dirty="0">
                <a:solidFill>
                  <a:schemeClr val="dk1"/>
                </a:solidFill>
              </a:rPr>
              <a:t>Strong government, industry and international partnerships</a:t>
            </a:r>
            <a:endParaRPr b="0" dirty="0">
              <a:solidFill>
                <a:srgbClr val="000000"/>
              </a:solidFill>
            </a:endParaRPr>
          </a:p>
          <a:p>
            <a:pPr marL="640080" lvl="1" indent="-182880" rtl="0">
              <a:spcBef>
                <a:spcPts val="0"/>
              </a:spcBef>
              <a:spcAft>
                <a:spcPts val="0"/>
              </a:spcAft>
              <a:buClr>
                <a:srgbClr val="000000"/>
              </a:buClr>
              <a:buSzPts val="1350"/>
              <a:buFont typeface="Arial"/>
              <a:buChar char="–"/>
            </a:pPr>
            <a:r>
              <a:rPr lang="en" b="0" dirty="0">
                <a:solidFill>
                  <a:srgbClr val="000000"/>
                </a:solidFill>
              </a:rPr>
              <a:t>World leaders in communications and networking tech of all kinds</a:t>
            </a:r>
            <a:endParaRPr b="0" dirty="0">
              <a:solidFill>
                <a:srgbClr val="000000"/>
              </a:solidFill>
            </a:endParaRPr>
          </a:p>
          <a:p>
            <a:pPr marL="640080" lvl="1" indent="-182880" rtl="0">
              <a:spcBef>
                <a:spcPts val="0"/>
              </a:spcBef>
              <a:spcAft>
                <a:spcPts val="0"/>
              </a:spcAft>
              <a:buClr>
                <a:srgbClr val="000000"/>
              </a:buClr>
              <a:buSzPts val="1350"/>
              <a:buFont typeface="Arial"/>
              <a:buChar char="–"/>
            </a:pPr>
            <a:r>
              <a:rPr lang="en" b="0" dirty="0">
                <a:solidFill>
                  <a:srgbClr val="000000"/>
                </a:solidFill>
              </a:rPr>
              <a:t>Employee commitment... low-turnover/many multi-decade employees</a:t>
            </a:r>
            <a:endParaRPr b="0" dirty="0">
              <a:solidFill>
                <a:srgbClr val="000000"/>
              </a:solidFill>
            </a:endParaRPr>
          </a:p>
          <a:p>
            <a:pPr marL="640080" lvl="1" indent="-182880" rtl="0">
              <a:spcBef>
                <a:spcPts val="0"/>
              </a:spcBef>
              <a:spcAft>
                <a:spcPts val="0"/>
              </a:spcAft>
              <a:buClr>
                <a:srgbClr val="000000"/>
              </a:buClr>
              <a:buSzPts val="1350"/>
              <a:buFont typeface="Arial"/>
              <a:buChar char="–"/>
            </a:pPr>
            <a:r>
              <a:rPr lang="en" b="0" dirty="0">
                <a:solidFill>
                  <a:srgbClr val="000000"/>
                </a:solidFill>
              </a:rPr>
              <a:t>Appealing to next generation... facilities improvements, internships</a:t>
            </a:r>
            <a:endParaRPr b="0" dirty="0">
              <a:solidFill>
                <a:srgbClr val="000000"/>
              </a:solidFill>
            </a:endParaRPr>
          </a:p>
          <a:p>
            <a:pPr marL="640080" lvl="1" indent="-182880" rtl="0">
              <a:spcBef>
                <a:spcPts val="0"/>
              </a:spcBef>
              <a:spcAft>
                <a:spcPts val="0"/>
              </a:spcAft>
              <a:buClr>
                <a:srgbClr val="000000"/>
              </a:buClr>
              <a:buSzPts val="1350"/>
              <a:buFont typeface="Arial"/>
              <a:buChar char="–"/>
            </a:pPr>
            <a:r>
              <a:rPr lang="en" b="0" dirty="0">
                <a:solidFill>
                  <a:srgbClr val="000000"/>
                </a:solidFill>
              </a:rPr>
              <a:t>Dedication to the mission</a:t>
            </a:r>
            <a:endParaRPr b="0" dirty="0">
              <a:solidFill>
                <a:srgbClr val="000000"/>
              </a:solidFill>
            </a:endParaRPr>
          </a:p>
          <a:p>
            <a:pPr marL="457200" marR="0" lvl="0" indent="0" algn="l" rtl="0">
              <a:lnSpc>
                <a:spcPct val="100000"/>
              </a:lnSpc>
              <a:spcBef>
                <a:spcPts val="0"/>
              </a:spcBef>
              <a:spcAft>
                <a:spcPts val="0"/>
              </a:spcAft>
              <a:buNone/>
            </a:pPr>
            <a:endParaRPr dirty="0">
              <a:solidFill>
                <a:srgbClr val="000000"/>
              </a:solidFill>
            </a:endParaRPr>
          </a:p>
          <a:p>
            <a:pPr marL="274320" marR="0" lvl="0" indent="-182880" algn="l" rtl="0">
              <a:lnSpc>
                <a:spcPct val="100000"/>
              </a:lnSpc>
              <a:spcBef>
                <a:spcPts val="600"/>
              </a:spcBef>
              <a:spcAft>
                <a:spcPts val="0"/>
              </a:spcAft>
              <a:buClr>
                <a:srgbClr val="000000"/>
              </a:buClr>
              <a:buSzPts val="2000"/>
              <a:buFont typeface="Arial"/>
              <a:buChar char="•"/>
            </a:pPr>
            <a:r>
              <a:rPr lang="en" sz="2000" b="1" i="0" u="none" strike="noStrike" cap="none" dirty="0">
                <a:solidFill>
                  <a:srgbClr val="000000"/>
                </a:solidFill>
                <a:latin typeface="Arial"/>
                <a:ea typeface="Arial"/>
                <a:cs typeface="Arial"/>
                <a:sym typeface="Arial"/>
              </a:rPr>
              <a:t>Recommendations </a:t>
            </a:r>
            <a:endParaRPr dirty="0">
              <a:solidFill>
                <a:srgbClr val="000000"/>
              </a:solidFill>
            </a:endParaRPr>
          </a:p>
          <a:p>
            <a:pPr marL="640080" marR="0" lvl="0" indent="-182880" algn="l" rtl="0">
              <a:lnSpc>
                <a:spcPct val="100000"/>
              </a:lnSpc>
              <a:spcBef>
                <a:spcPts val="0"/>
              </a:spcBef>
              <a:spcAft>
                <a:spcPts val="0"/>
              </a:spcAft>
              <a:buClr>
                <a:srgbClr val="000000"/>
              </a:buClr>
              <a:buSzPts val="1350"/>
              <a:buFont typeface="Arial"/>
              <a:buChar char="–"/>
            </a:pPr>
            <a:r>
              <a:rPr lang="en" sz="1800" b="0" dirty="0">
                <a:solidFill>
                  <a:srgbClr val="000000"/>
                </a:solidFill>
              </a:rPr>
              <a:t>Skype for Business is great</a:t>
            </a:r>
            <a:endParaRPr sz="1800" b="0" dirty="0">
              <a:solidFill>
                <a:srgbClr val="000000"/>
              </a:solidFill>
            </a:endParaRPr>
          </a:p>
          <a:p>
            <a:pPr marL="640080" marR="0" lvl="0" indent="-182880" algn="l" rtl="0">
              <a:lnSpc>
                <a:spcPct val="100000"/>
              </a:lnSpc>
              <a:spcBef>
                <a:spcPts val="0"/>
              </a:spcBef>
              <a:spcAft>
                <a:spcPts val="0"/>
              </a:spcAft>
              <a:buClr>
                <a:srgbClr val="000000"/>
              </a:buClr>
              <a:buSzPts val="1350"/>
              <a:buFont typeface="Arial"/>
              <a:buChar char="–"/>
            </a:pPr>
            <a:r>
              <a:rPr lang="en" sz="1800" b="0" dirty="0">
                <a:solidFill>
                  <a:srgbClr val="000000"/>
                </a:solidFill>
              </a:rPr>
              <a:t>Competition good for industry, but must be used appropriately</a:t>
            </a:r>
            <a:endParaRPr sz="1800" b="0" dirty="0">
              <a:solidFill>
                <a:srgbClr val="000000"/>
              </a:solidFill>
            </a:endParaRPr>
          </a:p>
          <a:p>
            <a:pPr marL="640080" marR="0" lvl="0" indent="-182880" algn="l" rtl="0">
              <a:lnSpc>
                <a:spcPct val="100000"/>
              </a:lnSpc>
              <a:spcBef>
                <a:spcPts val="0"/>
              </a:spcBef>
              <a:spcAft>
                <a:spcPts val="0"/>
              </a:spcAft>
              <a:buClr>
                <a:srgbClr val="000000"/>
              </a:buClr>
              <a:buSzPts val="1350"/>
              <a:buFont typeface="Arial"/>
              <a:buChar char="–"/>
            </a:pPr>
            <a:r>
              <a:rPr lang="en" sz="1800" b="0" dirty="0">
                <a:solidFill>
                  <a:srgbClr val="000000"/>
                </a:solidFill>
              </a:rPr>
              <a:t>Stability/Predictability can drive better value (acq strategy, rqmts)</a:t>
            </a:r>
            <a:endParaRPr sz="1800" b="0" dirty="0">
              <a:solidFill>
                <a:srgbClr val="000000"/>
              </a:solidFill>
            </a:endParaRPr>
          </a:p>
          <a:p>
            <a:pPr marL="640080" marR="0" lvl="0" indent="-182880" algn="l" rtl="0">
              <a:lnSpc>
                <a:spcPct val="100000"/>
              </a:lnSpc>
              <a:spcBef>
                <a:spcPts val="0"/>
              </a:spcBef>
              <a:spcAft>
                <a:spcPts val="0"/>
              </a:spcAft>
              <a:buClr>
                <a:srgbClr val="000000"/>
              </a:buClr>
              <a:buSzPts val="1350"/>
              <a:buFont typeface="Arial"/>
              <a:buChar char="–"/>
            </a:pPr>
            <a:r>
              <a:rPr lang="en" sz="1800" b="0" dirty="0">
                <a:solidFill>
                  <a:srgbClr val="000000"/>
                </a:solidFill>
              </a:rPr>
              <a:t>Avoid CPAF-like management on FFP contracts (oversight &amp; fee)</a:t>
            </a:r>
            <a:endParaRPr sz="1800" b="0" dirty="0">
              <a:solidFill>
                <a:srgbClr val="000000"/>
              </a:solidFill>
            </a:endParaRPr>
          </a:p>
          <a:p>
            <a:pPr marL="640080" lvl="0" indent="-182880" rtl="0">
              <a:spcBef>
                <a:spcPts val="0"/>
              </a:spcBef>
              <a:spcAft>
                <a:spcPts val="0"/>
              </a:spcAft>
              <a:buClr>
                <a:schemeClr val="dk1"/>
              </a:buClr>
              <a:buSzPts val="1350"/>
              <a:buFont typeface="Arial"/>
              <a:buChar char="–"/>
            </a:pPr>
            <a:r>
              <a:rPr lang="en" sz="1800" b="0" dirty="0">
                <a:solidFill>
                  <a:schemeClr val="dk1"/>
                </a:solidFill>
              </a:rPr>
              <a:t>Current fiscal/regulator environment challenges innovation... companies often incentivized to cut costs rather than explore opportunities</a:t>
            </a:r>
            <a:endParaRPr sz="1800" b="0" dirty="0">
              <a:solidFill>
                <a:schemeClr val="dk1"/>
              </a:solidFill>
            </a:endParaRPr>
          </a:p>
          <a:p>
            <a:pPr marL="640080" lvl="0" indent="-211455" rtl="0">
              <a:spcBef>
                <a:spcPts val="0"/>
              </a:spcBef>
              <a:spcAft>
                <a:spcPts val="0"/>
              </a:spcAft>
              <a:buClr>
                <a:schemeClr val="dk1"/>
              </a:buClr>
              <a:buSzPts val="1800"/>
              <a:buFont typeface="Arial"/>
              <a:buChar char="–"/>
            </a:pPr>
            <a:r>
              <a:rPr lang="en" sz="1800" b="0" dirty="0">
                <a:solidFill>
                  <a:schemeClr val="dk1"/>
                </a:solidFill>
              </a:rPr>
              <a:t>Be as transparent as possible... Companies value customer engagement </a:t>
            </a:r>
            <a:endParaRPr sz="1800" b="0" dirty="0">
              <a:solidFill>
                <a:schemeClr val="dk1"/>
              </a:solidFill>
            </a:endParaRPr>
          </a:p>
          <a:p>
            <a:pPr marL="0" lvl="0" indent="0" rtl="0">
              <a:spcBef>
                <a:spcPts val="0"/>
              </a:spcBef>
              <a:spcAft>
                <a:spcPts val="0"/>
              </a:spcAft>
              <a:buNone/>
            </a:pPr>
            <a:endParaRPr sz="1800" dirty="0">
              <a:solidFill>
                <a:srgbClr val="000000"/>
              </a:solidFill>
            </a:endParaRPr>
          </a:p>
        </p:txBody>
      </p:sp>
      <p:sp>
        <p:nvSpPr>
          <p:cNvPr id="393" name="Shape 393"/>
          <p:cNvSpPr txBox="1">
            <a:spLocks noGrp="1"/>
          </p:cNvSpPr>
          <p:nvPr>
            <p:ph type="title"/>
          </p:nvPr>
        </p:nvSpPr>
        <p:spPr>
          <a:xfrm>
            <a:off x="1" y="-8092"/>
            <a:ext cx="90861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None/>
            </a:pPr>
            <a:r>
              <a:rPr lang="en" sz="3200" b="1" i="1" u="none" strike="noStrike" cap="none">
                <a:solidFill>
                  <a:schemeClr val="lt2"/>
                </a:solidFill>
                <a:latin typeface="Arial"/>
                <a:ea typeface="Arial"/>
                <a:cs typeface="Arial"/>
                <a:sym typeface="Arial"/>
              </a:rPr>
              <a:t>Observations &amp; Recommendations</a:t>
            </a:r>
            <a:endParaRPr sz="3200" b="0" i="0" u="none" strike="noStrike" cap="none" dirty="0">
              <a:solidFill>
                <a:srgbClr val="000000"/>
              </a:solidFill>
              <a:latin typeface="Arial"/>
              <a:ea typeface="Arial"/>
              <a:cs typeface="Arial"/>
              <a:sym typeface="Arial"/>
            </a:endParaRPr>
          </a:p>
        </p:txBody>
      </p:sp>
      <p:pic>
        <p:nvPicPr>
          <p:cNvPr id="394" name="Shape 394" descr="https://gdmissionsystems.com/-/media/GDMSUploadedFiles/gdms-logo-blue.ashx?h=100&amp;w=722&amp;la=en&amp;hash=13C960B05315078664A2F503F4AF789B4F8BD89F"/>
          <p:cNvPicPr preferRelativeResize="0"/>
          <p:nvPr/>
        </p:nvPicPr>
        <p:blipFill rotWithShape="1">
          <a:blip r:embed="rId3">
            <a:alphaModFix/>
          </a:blip>
          <a:srcRect/>
          <a:stretch/>
        </p:blipFill>
        <p:spPr>
          <a:xfrm>
            <a:off x="5649587" y="834716"/>
            <a:ext cx="3326138" cy="460684"/>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28</a:t>
            </a:fld>
            <a:endParaRPr lang="en" sz="1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0" y="0"/>
            <a:ext cx="9144000" cy="609600"/>
          </a:xfrm>
          <a:prstGeom prst="rect">
            <a:avLst/>
          </a:prstGeom>
          <a:noFill/>
          <a:ln>
            <a:noFill/>
          </a:ln>
        </p:spPr>
        <p:txBody>
          <a:bodyPr spcFirstLastPara="1" wrap="square" lIns="92075" tIns="46025" rIns="92075" bIns="46025" anchor="ctr" anchorCtr="1">
            <a:noAutofit/>
          </a:bodyPr>
          <a:lstStyle/>
          <a:p>
            <a:pPr marL="0" marR="0" lvl="0" indent="0" algn="r" rtl="0">
              <a:lnSpc>
                <a:spcPct val="100000"/>
              </a:lnSpc>
              <a:spcBef>
                <a:spcPts val="0"/>
              </a:spcBef>
              <a:spcAft>
                <a:spcPts val="0"/>
              </a:spcAft>
              <a:buClr>
                <a:schemeClr val="lt2"/>
              </a:buClr>
              <a:buSzPts val="1400"/>
              <a:buFont typeface="Arial"/>
              <a:buNone/>
            </a:pPr>
            <a:r>
              <a:rPr lang="en" sz="3200" b="1" i="1" u="none" strike="noStrike" cap="none">
                <a:solidFill>
                  <a:schemeClr val="lt2"/>
                </a:solidFill>
                <a:latin typeface="Arial"/>
                <a:ea typeface="Arial"/>
                <a:cs typeface="Arial"/>
                <a:sym typeface="Arial"/>
              </a:rPr>
              <a:t>Observations &amp; Recommendations </a:t>
            </a:r>
            <a:endParaRPr sz="3200" b="1" i="1" u="none" strike="noStrike" cap="none" dirty="0">
              <a:solidFill>
                <a:schemeClr val="lt2"/>
              </a:solidFill>
              <a:latin typeface="Arial"/>
              <a:ea typeface="Arial"/>
              <a:cs typeface="Arial"/>
              <a:sym typeface="Arial"/>
            </a:endParaRPr>
          </a:p>
        </p:txBody>
      </p:sp>
      <p:sp>
        <p:nvSpPr>
          <p:cNvPr id="402" name="Shape 402"/>
          <p:cNvSpPr txBox="1">
            <a:spLocks noGrp="1"/>
          </p:cNvSpPr>
          <p:nvPr>
            <p:ph type="body" idx="1"/>
          </p:nvPr>
        </p:nvSpPr>
        <p:spPr>
          <a:xfrm>
            <a:off x="400594" y="1255593"/>
            <a:ext cx="8514900" cy="5562600"/>
          </a:xfrm>
          <a:prstGeom prst="rect">
            <a:avLst/>
          </a:prstGeom>
          <a:noFill/>
          <a:ln>
            <a:noFill/>
          </a:ln>
        </p:spPr>
        <p:txBody>
          <a:bodyPr spcFirstLastPara="1" wrap="square" lIns="91425" tIns="45700" rIns="91425" bIns="45700" anchor="t" anchorCtr="0">
            <a:noAutofit/>
          </a:bodyPr>
          <a:lstStyle/>
          <a:p>
            <a:pPr marL="274320" marR="0" lvl="0" indent="-176530" algn="l" rtl="0">
              <a:lnSpc>
                <a:spcPct val="100000"/>
              </a:lnSpc>
              <a:spcBef>
                <a:spcPts val="0"/>
              </a:spcBef>
              <a:spcAft>
                <a:spcPts val="0"/>
              </a:spcAft>
              <a:buClr>
                <a:schemeClr val="dk2"/>
              </a:buClr>
              <a:buSzPts val="1900"/>
              <a:buFont typeface="Arial"/>
              <a:buChar char="•"/>
            </a:pPr>
            <a:r>
              <a:rPr lang="en" b="1" i="0" u="none" strike="noStrike" cap="none" dirty="0">
                <a:solidFill>
                  <a:schemeClr val="lt2"/>
                </a:solidFill>
                <a:sym typeface="Arial"/>
              </a:rPr>
              <a:t>Observations</a:t>
            </a:r>
            <a:endParaRPr dirty="0"/>
          </a:p>
          <a:p>
            <a:pPr marL="635000" marR="0" lvl="1" indent="-171450" algn="l" rtl="0">
              <a:lnSpc>
                <a:spcPct val="100000"/>
              </a:lnSpc>
              <a:spcBef>
                <a:spcPts val="0"/>
              </a:spcBef>
              <a:spcAft>
                <a:spcPts val="0"/>
              </a:spcAft>
              <a:buClr>
                <a:schemeClr val="lt2"/>
              </a:buClr>
              <a:buSzPts val="1250"/>
              <a:buFont typeface="Arial"/>
              <a:buChar char="–"/>
            </a:pPr>
            <a:r>
              <a:rPr lang="en" b="0" i="0" u="none" strike="noStrike" cap="none" dirty="0">
                <a:solidFill>
                  <a:schemeClr val="dk1"/>
                </a:solidFill>
                <a:sym typeface="Arial"/>
              </a:rPr>
              <a:t>Safety Culture</a:t>
            </a:r>
            <a:endParaRPr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Actively Caring</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Positive Reinforcement</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Proactive Approach</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Human Performance</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Risk Assessment/Prevention</a:t>
            </a:r>
            <a:endParaRPr sz="1600" b="0" dirty="0"/>
          </a:p>
          <a:p>
            <a:pPr marL="640080" marR="0" lvl="1" indent="-182880" algn="l" rtl="0">
              <a:lnSpc>
                <a:spcPct val="100000"/>
              </a:lnSpc>
              <a:spcBef>
                <a:spcPts val="0"/>
              </a:spcBef>
              <a:spcAft>
                <a:spcPts val="0"/>
              </a:spcAft>
              <a:buClr>
                <a:schemeClr val="lt2"/>
              </a:buClr>
              <a:buSzPts val="1250"/>
              <a:buFont typeface="Arial"/>
              <a:buChar char="–"/>
            </a:pPr>
            <a:r>
              <a:rPr lang="en" b="0" i="0" u="none" strike="noStrike" cap="none" dirty="0">
                <a:solidFill>
                  <a:schemeClr val="dk1"/>
                </a:solidFill>
                <a:sym typeface="Arial"/>
              </a:rPr>
              <a:t>Customer Value</a:t>
            </a:r>
            <a:endParaRPr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“A Citizen Wherever We Serve”</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External Affairs </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Economic Development</a:t>
            </a:r>
            <a:endParaRPr sz="1600"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Influence Regulatory Impacts </a:t>
            </a:r>
            <a:endParaRPr sz="1600" b="0" dirty="0"/>
          </a:p>
          <a:p>
            <a:pPr marL="635000" marR="0" lvl="1" indent="-171450" algn="l" rtl="0">
              <a:lnSpc>
                <a:spcPct val="100000"/>
              </a:lnSpc>
              <a:spcBef>
                <a:spcPts val="0"/>
              </a:spcBef>
              <a:spcAft>
                <a:spcPts val="0"/>
              </a:spcAft>
              <a:buClr>
                <a:schemeClr val="lt2"/>
              </a:buClr>
              <a:buSzPts val="1250"/>
              <a:buFont typeface="Arial"/>
              <a:buChar char="–"/>
            </a:pPr>
            <a:r>
              <a:rPr lang="en" b="0" i="0" u="none" strike="noStrike" cap="none" dirty="0">
                <a:solidFill>
                  <a:schemeClr val="dk1"/>
                </a:solidFill>
                <a:sym typeface="Arial"/>
              </a:rPr>
              <a:t>Optimizing Energy Mix for a more efficient future</a:t>
            </a:r>
            <a:endParaRPr b="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Reduction of Coal Power Plants – focus on gas, nuclear and renewables</a:t>
            </a:r>
            <a:endParaRPr sz="160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Vogtle 3 &amp; 4 Nuclear Reactor Expansion project</a:t>
            </a:r>
            <a:endParaRPr sz="1600" dirty="0"/>
          </a:p>
          <a:p>
            <a:pPr marL="1097280" marR="0" lvl="2" indent="-182880" algn="l" rtl="0">
              <a:lnSpc>
                <a:spcPct val="100000"/>
              </a:lnSpc>
              <a:spcBef>
                <a:spcPts val="0"/>
              </a:spcBef>
              <a:spcAft>
                <a:spcPts val="0"/>
              </a:spcAft>
              <a:buClr>
                <a:schemeClr val="dk2"/>
              </a:buClr>
              <a:buSzPts val="1250"/>
              <a:buFont typeface="Arial"/>
              <a:buChar char="•"/>
            </a:pPr>
            <a:r>
              <a:rPr lang="en" sz="1600" b="0" i="0" u="none" strike="noStrike" cap="none" dirty="0">
                <a:solidFill>
                  <a:schemeClr val="dk1"/>
                </a:solidFill>
                <a:sym typeface="Arial"/>
              </a:rPr>
              <a:t>First nuclear reactor built in the U.S. in over 35 years</a:t>
            </a:r>
            <a:endParaRPr sz="1600" b="1" i="0" u="none" strike="noStrike" cap="none" dirty="0">
              <a:solidFill>
                <a:schemeClr val="dk1"/>
              </a:solidFill>
              <a:sym typeface="Arial"/>
            </a:endParaRPr>
          </a:p>
          <a:p>
            <a:pPr marL="182880" marR="0" lvl="0" indent="-176530" algn="l" rtl="0">
              <a:lnSpc>
                <a:spcPct val="100000"/>
              </a:lnSpc>
              <a:spcBef>
                <a:spcPts val="400"/>
              </a:spcBef>
              <a:spcAft>
                <a:spcPts val="0"/>
              </a:spcAft>
              <a:buClr>
                <a:schemeClr val="dk2"/>
              </a:buClr>
              <a:buSzPts val="1900"/>
              <a:buFont typeface="Arial"/>
              <a:buChar char="•"/>
            </a:pPr>
            <a:r>
              <a:rPr lang="en" b="1" i="0" u="none" strike="noStrike" cap="none" dirty="0">
                <a:solidFill>
                  <a:schemeClr val="lt2"/>
                </a:solidFill>
                <a:latin typeface="Arial"/>
                <a:ea typeface="Arial"/>
                <a:cs typeface="Arial"/>
                <a:sym typeface="Arial"/>
              </a:rPr>
              <a:t>Recommendations</a:t>
            </a:r>
            <a:endParaRPr b="1" i="0" u="none" strike="noStrike" cap="none" dirty="0">
              <a:solidFill>
                <a:schemeClr val="lt2"/>
              </a:solidFill>
              <a:latin typeface="Arial"/>
              <a:ea typeface="Arial"/>
              <a:cs typeface="Arial"/>
              <a:sym typeface="Arial"/>
            </a:endParaRPr>
          </a:p>
          <a:p>
            <a:pPr marL="635000" marR="0" lvl="1" indent="-171450" algn="l" rtl="0">
              <a:lnSpc>
                <a:spcPct val="100000"/>
              </a:lnSpc>
              <a:spcBef>
                <a:spcPts val="0"/>
              </a:spcBef>
              <a:spcAft>
                <a:spcPts val="0"/>
              </a:spcAft>
              <a:buClr>
                <a:schemeClr val="lt2"/>
              </a:buClr>
              <a:buSzPts val="1250"/>
              <a:buFont typeface="Arial"/>
              <a:buChar char="–"/>
            </a:pPr>
            <a:r>
              <a:rPr lang="en" b="0" i="0" u="none" strike="noStrike" cap="none" dirty="0">
                <a:solidFill>
                  <a:schemeClr val="dk1"/>
                </a:solidFill>
                <a:sym typeface="Arial"/>
              </a:rPr>
              <a:t>Continue to leverage 10 USC 2922a “Special Agreement Authority”</a:t>
            </a:r>
            <a:endParaRPr b="0" i="0" u="none" strike="noStrike" cap="none" dirty="0">
              <a:solidFill>
                <a:schemeClr val="dk1"/>
              </a:solidFill>
              <a:sym typeface="Arial"/>
            </a:endParaRPr>
          </a:p>
          <a:p>
            <a:pPr marL="635000" marR="0" lvl="1" indent="-171450" algn="l" rtl="0">
              <a:lnSpc>
                <a:spcPct val="100000"/>
              </a:lnSpc>
              <a:spcBef>
                <a:spcPts val="0"/>
              </a:spcBef>
              <a:spcAft>
                <a:spcPts val="0"/>
              </a:spcAft>
              <a:buClr>
                <a:schemeClr val="dk1"/>
              </a:buClr>
              <a:buSzPts val="1250"/>
              <a:buFont typeface="Arial"/>
              <a:buChar char="–"/>
            </a:pPr>
            <a:r>
              <a:rPr lang="en" b="0" i="0" u="none" strike="noStrike" cap="none" dirty="0">
                <a:solidFill>
                  <a:schemeClr val="dk1"/>
                </a:solidFill>
                <a:sym typeface="Arial"/>
              </a:rPr>
              <a:t>Keep a close eye on Small Modular Reactor Technology</a:t>
            </a:r>
            <a:endParaRPr b="0" dirty="0"/>
          </a:p>
          <a:p>
            <a:pPr marL="635000" marR="0" lvl="1" indent="-171450" algn="l" rtl="0">
              <a:lnSpc>
                <a:spcPct val="100000"/>
              </a:lnSpc>
              <a:spcBef>
                <a:spcPts val="0"/>
              </a:spcBef>
              <a:spcAft>
                <a:spcPts val="0"/>
              </a:spcAft>
              <a:buClr>
                <a:schemeClr val="dk1"/>
              </a:buClr>
              <a:buSzPts val="1250"/>
              <a:buFont typeface="Arial"/>
              <a:buChar char="–"/>
            </a:pPr>
            <a:r>
              <a:rPr lang="en" b="0" i="0" u="none" strike="noStrike" cap="none" dirty="0">
                <a:solidFill>
                  <a:schemeClr val="dk1"/>
                </a:solidFill>
                <a:sym typeface="Arial"/>
              </a:rPr>
              <a:t>Follow on payback tour at OSD ASD (EI&amp;E) or Service equivalent  </a:t>
            </a:r>
            <a:endParaRPr b="0" i="0" u="none" strike="noStrike" cap="none" dirty="0">
              <a:solidFill>
                <a:schemeClr val="dk1"/>
              </a:solidFill>
              <a:sym typeface="Arial"/>
            </a:endParaRPr>
          </a:p>
          <a:p>
            <a:pPr marL="457200" marR="0" lvl="1" indent="0" algn="l" rtl="0">
              <a:lnSpc>
                <a:spcPct val="100000"/>
              </a:lnSpc>
              <a:spcBef>
                <a:spcPts val="0"/>
              </a:spcBef>
              <a:spcAft>
                <a:spcPts val="0"/>
              </a:spcAft>
              <a:buClr>
                <a:schemeClr val="lt2"/>
              </a:buClr>
              <a:buSzPts val="900"/>
              <a:buFont typeface="Algerian"/>
              <a:buNone/>
            </a:pPr>
            <a:endParaRPr b="0" i="0" u="none" strike="noStrike" cap="none" dirty="0">
              <a:solidFill>
                <a:schemeClr val="lt2"/>
              </a:solidFill>
              <a:sym typeface="Arial"/>
            </a:endParaRPr>
          </a:p>
        </p:txBody>
      </p:sp>
      <p:pic>
        <p:nvPicPr>
          <p:cNvPr id="403" name="Shape 403"/>
          <p:cNvPicPr preferRelativeResize="0"/>
          <p:nvPr/>
        </p:nvPicPr>
        <p:blipFill rotWithShape="1">
          <a:blip r:embed="rId3">
            <a:alphaModFix/>
          </a:blip>
          <a:srcRect/>
          <a:stretch/>
        </p:blipFill>
        <p:spPr>
          <a:xfrm>
            <a:off x="7775998" y="667908"/>
            <a:ext cx="868971" cy="1002839"/>
          </a:xfrm>
          <a:prstGeom prst="rect">
            <a:avLst/>
          </a:prstGeom>
          <a:noFill/>
          <a:ln>
            <a:noFill/>
          </a:ln>
        </p:spPr>
      </p:pic>
      <p:pic>
        <p:nvPicPr>
          <p:cNvPr id="404" name="Shape 404"/>
          <p:cNvPicPr preferRelativeResize="0"/>
          <p:nvPr/>
        </p:nvPicPr>
        <p:blipFill rotWithShape="1">
          <a:blip r:embed="rId4">
            <a:alphaModFix/>
          </a:blip>
          <a:srcRect/>
          <a:stretch/>
        </p:blipFill>
        <p:spPr>
          <a:xfrm>
            <a:off x="5146485" y="1224060"/>
            <a:ext cx="2029015" cy="1069844"/>
          </a:xfrm>
          <a:prstGeom prst="rect">
            <a:avLst/>
          </a:prstGeom>
          <a:noFill/>
          <a:ln>
            <a:noFill/>
          </a:ln>
        </p:spPr>
      </p:pic>
      <p:pic>
        <p:nvPicPr>
          <p:cNvPr id="405" name="Shape 405"/>
          <p:cNvPicPr preferRelativeResize="0"/>
          <p:nvPr/>
        </p:nvPicPr>
        <p:blipFill rotWithShape="1">
          <a:blip r:embed="rId5">
            <a:alphaModFix/>
          </a:blip>
          <a:srcRect/>
          <a:stretch/>
        </p:blipFill>
        <p:spPr>
          <a:xfrm>
            <a:off x="5693664" y="2751158"/>
            <a:ext cx="1082590" cy="1082590"/>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29</a:t>
            </a:fld>
            <a:endParaRPr lang="en"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493060" y="1219200"/>
            <a:ext cx="8422440" cy="5110200"/>
          </a:xfrm>
          <a:prstGeom prst="rect">
            <a:avLst/>
          </a:prstGeom>
        </p:spPr>
        <p:txBody>
          <a:bodyPr spcFirstLastPara="1" wrap="square" lIns="91425" tIns="45700" rIns="91425" bIns="45700" anchor="t" anchorCtr="0">
            <a:noAutofit/>
          </a:bodyPr>
          <a:lstStyle/>
          <a:p>
            <a:pPr marL="177800" lvl="0" indent="-177800" rtl="0">
              <a:lnSpc>
                <a:spcPct val="100000"/>
              </a:lnSpc>
              <a:spcBef>
                <a:spcPts val="0"/>
              </a:spcBef>
              <a:spcAft>
                <a:spcPts val="0"/>
              </a:spcAft>
              <a:buClr>
                <a:schemeClr val="dk1"/>
              </a:buClr>
              <a:buSzPts val="2200"/>
              <a:buChar char="•"/>
            </a:pPr>
            <a:r>
              <a:rPr lang="en" sz="2000" dirty="0">
                <a:solidFill>
                  <a:schemeClr val="dk1"/>
                </a:solidFill>
              </a:rPr>
              <a:t>Established by SECDEF as a long-term investment in transforming DoD forces and capabilities</a:t>
            </a:r>
            <a:endParaRPr sz="2000"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Opportunity for DoD to gain access to executive level business practices inside highly successful corporations</a:t>
            </a:r>
            <a:endParaRPr sz="20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Strategic Planning			- Organizational Structures	</a:t>
            </a:r>
            <a:endParaRPr sz="18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Change Management		- Human Resources</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Information Technology		- Supply Chain</a:t>
            </a:r>
            <a:endParaRPr sz="1800"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Businesses outside DoD successful in:</a:t>
            </a:r>
            <a:endParaRPr sz="20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Adapting to changing global environment</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Exploiting information revolution</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Structural reshaping/reorganizing</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Developing innovative processes</a:t>
            </a:r>
            <a:endParaRPr sz="1800" b="1"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Reforms can generate Defense Budget Savings </a:t>
            </a:r>
            <a:endParaRPr sz="2000" dirty="0">
              <a:solidFill>
                <a:schemeClr val="dk1"/>
              </a:solidFill>
            </a:endParaRPr>
          </a:p>
          <a:p>
            <a:pPr marL="0" lvl="0" indent="0">
              <a:spcBef>
                <a:spcPts val="600"/>
              </a:spcBef>
              <a:spcAft>
                <a:spcPts val="0"/>
              </a:spcAft>
              <a:buNone/>
            </a:pPr>
            <a:endParaRPr sz="2200" dirty="0">
              <a:solidFill>
                <a:schemeClr val="lt2"/>
              </a:solidFill>
            </a:endParaRPr>
          </a:p>
        </p:txBody>
      </p:sp>
      <p:sp>
        <p:nvSpPr>
          <p:cNvPr id="256" name="Shape 256"/>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lnSpc>
                <a:spcPct val="100000"/>
              </a:lnSpc>
              <a:spcBef>
                <a:spcPts val="0"/>
              </a:spcBef>
              <a:spcAft>
                <a:spcPts val="0"/>
              </a:spcAft>
              <a:buNone/>
            </a:pPr>
            <a:r>
              <a:rPr lang="en">
                <a:solidFill>
                  <a:schemeClr val="dk1"/>
                </a:solidFill>
              </a:rPr>
              <a:t>SDEF – The Why…</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3</a:t>
            </a:fld>
            <a:endParaRPr lang="e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a:stretch/>
        </p:blipFill>
        <p:spPr>
          <a:xfrm>
            <a:off x="6143495" y="707841"/>
            <a:ext cx="3000506" cy="595142"/>
          </a:xfrm>
          <a:prstGeom prst="rect">
            <a:avLst/>
          </a:prstGeom>
          <a:noFill/>
          <a:ln>
            <a:noFill/>
          </a:ln>
        </p:spPr>
      </p:pic>
      <p:sp>
        <p:nvSpPr>
          <p:cNvPr id="415" name="Shape 415"/>
          <p:cNvSpPr txBox="1">
            <a:spLocks noGrp="1"/>
          </p:cNvSpPr>
          <p:nvPr>
            <p:ph type="title"/>
          </p:nvPr>
        </p:nvSpPr>
        <p:spPr>
          <a:xfrm>
            <a:off x="896112" y="41091"/>
            <a:ext cx="8247900" cy="609600"/>
          </a:xfrm>
          <a:prstGeom prst="rect">
            <a:avLst/>
          </a:prstGeom>
          <a:noFill/>
          <a:ln>
            <a:noFill/>
          </a:ln>
        </p:spPr>
        <p:txBody>
          <a:bodyPr spcFirstLastPara="1" wrap="square" lIns="92150" tIns="46075" rIns="92150" bIns="46075" anchor="ctr" anchorCtr="1">
            <a:noAutofit/>
          </a:bodyPr>
          <a:lstStyle/>
          <a:p>
            <a:pPr marL="0" marR="0" lvl="0" indent="0" algn="r" rtl="0">
              <a:lnSpc>
                <a:spcPct val="81000"/>
              </a:lnSpc>
              <a:spcBef>
                <a:spcPts val="0"/>
              </a:spcBef>
              <a:spcAft>
                <a:spcPts val="0"/>
              </a:spcAft>
              <a:buNone/>
            </a:pPr>
            <a:r>
              <a:rPr lang="en" sz="2800" b="1" i="1" u="none" strike="noStrike" cap="none">
                <a:solidFill>
                  <a:srgbClr val="000000"/>
                </a:solidFill>
                <a:latin typeface="Arial"/>
                <a:ea typeface="Arial"/>
                <a:cs typeface="Arial"/>
                <a:sym typeface="Arial"/>
              </a:rPr>
              <a:t>COOP and International Trade Compliance</a:t>
            </a:r>
            <a:endParaRPr sz="2800" b="1" i="1" u="none" strike="noStrike" cap="none" dirty="0">
              <a:solidFill>
                <a:srgbClr val="000000"/>
              </a:solidFill>
              <a:latin typeface="Arial"/>
              <a:ea typeface="Arial"/>
              <a:cs typeface="Arial"/>
              <a:sym typeface="Arial"/>
            </a:endParaRPr>
          </a:p>
        </p:txBody>
      </p:sp>
      <p:sp>
        <p:nvSpPr>
          <p:cNvPr id="416" name="Shape 416"/>
          <p:cNvSpPr txBox="1">
            <a:spLocks noGrp="1"/>
          </p:cNvSpPr>
          <p:nvPr>
            <p:ph type="body" idx="4294967295"/>
          </p:nvPr>
        </p:nvSpPr>
        <p:spPr>
          <a:xfrm>
            <a:off x="228594" y="1360132"/>
            <a:ext cx="8712300" cy="5125805"/>
          </a:xfrm>
          <a:prstGeom prst="rect">
            <a:avLst/>
          </a:prstGeom>
          <a:noFill/>
          <a:ln>
            <a:noFill/>
          </a:ln>
        </p:spPr>
        <p:txBody>
          <a:bodyPr spcFirstLastPara="1" wrap="square" lIns="91425" tIns="45700" rIns="91425" bIns="45700" anchor="t" anchorCtr="0">
            <a:noAutofit/>
          </a:bodyPr>
          <a:lstStyle/>
          <a:p>
            <a:pPr marL="182880" marR="0" lvl="0" indent="-182880" algn="l" rtl="0">
              <a:lnSpc>
                <a:spcPct val="81000"/>
              </a:lnSpc>
              <a:spcBef>
                <a:spcPts val="0"/>
              </a:spcBef>
              <a:spcAft>
                <a:spcPts val="0"/>
              </a:spcAft>
              <a:buClr>
                <a:srgbClr val="000000"/>
              </a:buClr>
              <a:buSzPts val="1800"/>
              <a:buFont typeface="Arial" panose="020B0604020202020204" pitchFamily="34" charset="0"/>
              <a:buChar char="•"/>
            </a:pPr>
            <a:r>
              <a:rPr lang="en" sz="1800" b="1" i="0" u="none" strike="noStrike" cap="none" dirty="0">
                <a:solidFill>
                  <a:srgbClr val="000000"/>
                </a:solidFill>
                <a:sym typeface="Arial"/>
              </a:rPr>
              <a:t>Observation</a:t>
            </a:r>
            <a:endParaRPr sz="1800" dirty="0"/>
          </a:p>
          <a:p>
            <a:pPr marL="640080" marR="0" lvl="0" indent="-182880" algn="l" rtl="0">
              <a:spcBef>
                <a:spcPts val="200"/>
              </a:spcBef>
              <a:spcAft>
                <a:spcPts val="0"/>
              </a:spcAft>
              <a:buClr>
                <a:srgbClr val="000000"/>
              </a:buClr>
              <a:buSzPct val="80000"/>
              <a:buFont typeface="Arial" panose="020B0604020202020204" pitchFamily="34" charset="0"/>
              <a:buChar char="–"/>
            </a:pPr>
            <a:r>
              <a:rPr lang="en" sz="1600" b="0" i="0" u="none" strike="noStrike" cap="none" dirty="0">
                <a:solidFill>
                  <a:srgbClr val="000000"/>
                </a:solidFill>
                <a:latin typeface="Arial"/>
                <a:ea typeface="Arial"/>
                <a:cs typeface="Arial"/>
                <a:sym typeface="Arial"/>
              </a:rPr>
              <a:t>Current Arms Export Control statutes, policy, and processes require </a:t>
            </a:r>
            <a:r>
              <a:rPr lang="en" sz="1600" b="0" i="0" u="none" strike="noStrike" cap="none" dirty="0" smtClean="0">
                <a:solidFill>
                  <a:srgbClr val="000000"/>
                </a:solidFill>
                <a:latin typeface="Arial"/>
                <a:ea typeface="Arial"/>
                <a:cs typeface="Arial"/>
                <a:sym typeface="Arial"/>
              </a:rPr>
              <a:t>modification</a:t>
            </a:r>
          </a:p>
          <a:p>
            <a:pPr marL="1097280" lvl="1" indent="-182880">
              <a:spcBef>
                <a:spcPts val="200"/>
              </a:spcBef>
              <a:buClr>
                <a:srgbClr val="000000"/>
              </a:buClr>
              <a:buSzPct val="110000"/>
              <a:buFont typeface="Arial" panose="020B0604020202020204" pitchFamily="34" charset="0"/>
              <a:buChar char="•"/>
            </a:pPr>
            <a:r>
              <a:rPr lang="en" sz="1400" b="0" i="0" u="none" strike="noStrike" cap="none" dirty="0" smtClean="0">
                <a:solidFill>
                  <a:srgbClr val="000000"/>
                </a:solidFill>
                <a:latin typeface="Arial"/>
                <a:ea typeface="Arial"/>
                <a:cs typeface="Arial"/>
                <a:sym typeface="Arial"/>
              </a:rPr>
              <a:t>Allow </a:t>
            </a:r>
            <a:r>
              <a:rPr lang="en" sz="1400" b="0" i="0" u="none" strike="noStrike" cap="none" dirty="0">
                <a:solidFill>
                  <a:srgbClr val="000000"/>
                </a:solidFill>
                <a:latin typeface="Arial"/>
                <a:ea typeface="Arial"/>
                <a:cs typeface="Arial"/>
                <a:sym typeface="Arial"/>
              </a:rPr>
              <a:t>the broader USG – Defense Industry partnership to realize significant cost </a:t>
            </a:r>
            <a:r>
              <a:rPr lang="en" sz="1400" b="0" i="0" u="none" strike="noStrike" cap="none" dirty="0" smtClean="0">
                <a:solidFill>
                  <a:srgbClr val="000000"/>
                </a:solidFill>
                <a:latin typeface="Arial"/>
                <a:ea typeface="Arial"/>
                <a:cs typeface="Arial"/>
                <a:sym typeface="Arial"/>
              </a:rPr>
              <a:t>savings</a:t>
            </a:r>
          </a:p>
          <a:p>
            <a:pPr marL="1097280" lvl="1" indent="-182880">
              <a:spcBef>
                <a:spcPts val="200"/>
              </a:spcBef>
              <a:buClr>
                <a:srgbClr val="000000"/>
              </a:buClr>
              <a:buSzPct val="110000"/>
              <a:buFont typeface="Arial" panose="020B0604020202020204" pitchFamily="34" charset="0"/>
              <a:buChar char="•"/>
            </a:pPr>
            <a:r>
              <a:rPr lang="en" sz="1400" b="0" i="0" u="none" strike="noStrike" cap="none" dirty="0" smtClean="0">
                <a:solidFill>
                  <a:srgbClr val="000000"/>
                </a:solidFill>
                <a:latin typeface="Arial"/>
                <a:ea typeface="Arial"/>
                <a:cs typeface="Arial"/>
                <a:sym typeface="Arial"/>
              </a:rPr>
              <a:t>Eliminate </a:t>
            </a:r>
            <a:r>
              <a:rPr lang="en" sz="1400" b="0" i="0" u="none" strike="noStrike" cap="none" dirty="0">
                <a:solidFill>
                  <a:srgbClr val="000000"/>
                </a:solidFill>
                <a:latin typeface="Arial"/>
                <a:ea typeface="Arial"/>
                <a:cs typeface="Arial"/>
                <a:sym typeface="Arial"/>
              </a:rPr>
              <a:t>non-value added work while still complying with the Arms Export Control Act (AECA)</a:t>
            </a:r>
            <a:endParaRPr sz="1400" b="0" i="0" u="none" strike="noStrike" cap="none" dirty="0">
              <a:solidFill>
                <a:srgbClr val="000000"/>
              </a:solidFill>
              <a:latin typeface="Arial"/>
              <a:ea typeface="Arial"/>
              <a:cs typeface="Arial"/>
              <a:sym typeface="Arial"/>
            </a:endParaRPr>
          </a:p>
          <a:p>
            <a:pPr marL="640080" marR="0" lvl="0" indent="-182880" algn="l" rtl="0">
              <a:spcBef>
                <a:spcPts val="200"/>
              </a:spcBef>
              <a:spcAft>
                <a:spcPts val="0"/>
              </a:spcAft>
              <a:buClr>
                <a:srgbClr val="000000"/>
              </a:buClr>
              <a:buSzPct val="90000"/>
              <a:buFont typeface="Arial" panose="020B0604020202020204" pitchFamily="34" charset="0"/>
              <a:buChar char="–"/>
            </a:pPr>
            <a:r>
              <a:rPr lang="en" sz="1500" b="0" i="0" u="none" strike="noStrike" cap="none" dirty="0">
                <a:solidFill>
                  <a:srgbClr val="000000"/>
                </a:solidFill>
                <a:latin typeface="Arial"/>
                <a:ea typeface="Arial"/>
                <a:cs typeface="Arial"/>
                <a:sym typeface="Arial"/>
              </a:rPr>
              <a:t>COOP Programs promise to Reduce Total Life Cycle </a:t>
            </a:r>
            <a:r>
              <a:rPr lang="en" sz="1500" b="0" i="0" u="none" strike="noStrike" cap="none" dirty="0" smtClean="0">
                <a:solidFill>
                  <a:srgbClr val="000000"/>
                </a:solidFill>
                <a:latin typeface="Arial"/>
                <a:ea typeface="Arial"/>
                <a:cs typeface="Arial"/>
                <a:sym typeface="Arial"/>
              </a:rPr>
              <a:t>Costs</a:t>
            </a:r>
          </a:p>
          <a:p>
            <a:pPr marL="640080" marR="0" lvl="0" indent="-182880" algn="l" rtl="0">
              <a:spcBef>
                <a:spcPts val="200"/>
              </a:spcBef>
              <a:spcAft>
                <a:spcPts val="0"/>
              </a:spcAft>
              <a:buClr>
                <a:srgbClr val="000000"/>
              </a:buClr>
              <a:buSzPct val="90000"/>
              <a:buFont typeface="Arial" panose="020B0604020202020204" pitchFamily="34" charset="0"/>
              <a:buChar char="–"/>
            </a:pPr>
            <a:r>
              <a:rPr lang="en" sz="1500" b="0" i="0" u="none" strike="noStrike" cap="none" dirty="0" smtClean="0">
                <a:solidFill>
                  <a:srgbClr val="000000"/>
                </a:solidFill>
                <a:latin typeface="Arial"/>
                <a:ea typeface="Arial"/>
                <a:cs typeface="Arial"/>
                <a:sym typeface="Arial"/>
              </a:rPr>
              <a:t>Shared </a:t>
            </a:r>
            <a:r>
              <a:rPr lang="en" sz="1500" b="0" i="0" u="none" strike="noStrike" cap="none" dirty="0">
                <a:solidFill>
                  <a:srgbClr val="000000"/>
                </a:solidFill>
                <a:latin typeface="Arial"/>
                <a:ea typeface="Arial"/>
                <a:cs typeface="Arial"/>
                <a:sym typeface="Arial"/>
              </a:rPr>
              <a:t>cost of Development, Production, Operations, and Sustainment</a:t>
            </a:r>
            <a:endParaRPr sz="1500" dirty="0"/>
          </a:p>
          <a:p>
            <a:pPr marL="1097280" marR="0" lvl="1" indent="-182880" algn="l" rtl="0">
              <a:spcBef>
                <a:spcPts val="200"/>
              </a:spcBef>
              <a:spcAft>
                <a:spcPts val="0"/>
              </a:spcAft>
              <a:buClr>
                <a:srgbClr val="000000"/>
              </a:buClr>
              <a:buSzPct val="110000"/>
              <a:buFont typeface="Arial" panose="020B0604020202020204" pitchFamily="34" charset="0"/>
              <a:buChar char="•"/>
            </a:pPr>
            <a:r>
              <a:rPr lang="en" sz="1400" b="0" i="0" u="none" strike="noStrike" cap="none" dirty="0" smtClean="0">
                <a:solidFill>
                  <a:srgbClr val="000000"/>
                </a:solidFill>
                <a:latin typeface="Arial"/>
                <a:ea typeface="Arial"/>
                <a:cs typeface="Arial"/>
                <a:sym typeface="Arial"/>
              </a:rPr>
              <a:t>F-35</a:t>
            </a:r>
            <a:r>
              <a:rPr lang="en" sz="1400" b="0" i="0" u="none" strike="noStrike" cap="none" dirty="0">
                <a:solidFill>
                  <a:srgbClr val="000000"/>
                </a:solidFill>
                <a:latin typeface="Arial"/>
                <a:ea typeface="Arial"/>
                <a:cs typeface="Arial"/>
                <a:sym typeface="Arial"/>
              </a:rPr>
              <a:t>, P-8A, Next Generation Jammer, MQ-4C, </a:t>
            </a:r>
            <a:r>
              <a:rPr lang="en" sz="1400" b="0" i="0" u="none" strike="noStrike" cap="none" dirty="0" smtClean="0">
                <a:solidFill>
                  <a:srgbClr val="000000"/>
                </a:solidFill>
                <a:latin typeface="Arial"/>
                <a:ea typeface="Arial"/>
                <a:cs typeface="Arial"/>
                <a:sym typeface="Arial"/>
              </a:rPr>
              <a:t>SH-60R</a:t>
            </a:r>
            <a:endParaRPr sz="1400" b="0" i="0" u="none" strike="noStrike" cap="none" dirty="0">
              <a:solidFill>
                <a:srgbClr val="000000"/>
              </a:solidFill>
              <a:latin typeface="Arial"/>
              <a:ea typeface="Arial"/>
              <a:cs typeface="Arial"/>
              <a:sym typeface="Arial"/>
            </a:endParaRPr>
          </a:p>
          <a:p>
            <a:pPr marL="640080" marR="0" lvl="0" indent="-182880" algn="l" rtl="0">
              <a:spcBef>
                <a:spcPts val="200"/>
              </a:spcBef>
              <a:spcAft>
                <a:spcPts val="0"/>
              </a:spcAft>
              <a:buClr>
                <a:srgbClr val="000000"/>
              </a:buClr>
              <a:buSzPct val="80000"/>
              <a:buFont typeface="Arial" panose="020B0604020202020204" pitchFamily="34" charset="0"/>
              <a:buChar char="–"/>
            </a:pPr>
            <a:r>
              <a:rPr lang="en" sz="1500" b="0" i="0" u="none" strike="noStrike" cap="none" dirty="0">
                <a:solidFill>
                  <a:srgbClr val="000000"/>
                </a:solidFill>
                <a:latin typeface="Arial"/>
                <a:ea typeface="Arial"/>
                <a:cs typeface="Arial"/>
                <a:sym typeface="Arial"/>
              </a:rPr>
              <a:t>Economies of scale </a:t>
            </a:r>
            <a:r>
              <a:rPr lang="en" sz="1500" b="0" i="0" u="none" strike="noStrike" cap="none" dirty="0" smtClean="0">
                <a:solidFill>
                  <a:srgbClr val="000000"/>
                </a:solidFill>
                <a:latin typeface="Arial"/>
                <a:ea typeface="Arial"/>
                <a:cs typeface="Arial"/>
                <a:sym typeface="Arial"/>
              </a:rPr>
              <a:t>significantly </a:t>
            </a:r>
            <a:r>
              <a:rPr lang="en" sz="1500" b="0" i="0" u="none" strike="noStrike" cap="none" dirty="0">
                <a:solidFill>
                  <a:srgbClr val="000000"/>
                </a:solidFill>
                <a:latin typeface="Arial"/>
                <a:ea typeface="Arial"/>
                <a:cs typeface="Arial"/>
                <a:sym typeface="Arial"/>
              </a:rPr>
              <a:t>offset by costly and burdensome export </a:t>
            </a:r>
            <a:r>
              <a:rPr lang="en" sz="1500" b="0" i="0" u="none" strike="noStrike" cap="none" dirty="0" smtClean="0">
                <a:solidFill>
                  <a:srgbClr val="000000"/>
                </a:solidFill>
                <a:latin typeface="Arial"/>
                <a:ea typeface="Arial"/>
                <a:cs typeface="Arial"/>
                <a:sym typeface="Arial"/>
              </a:rPr>
              <a:t>bureaucracy</a:t>
            </a:r>
          </a:p>
          <a:p>
            <a:pPr marL="1097280" marR="0" lvl="0" indent="-182880" algn="l" rtl="0">
              <a:spcBef>
                <a:spcPts val="200"/>
              </a:spcBef>
              <a:spcAft>
                <a:spcPts val="0"/>
              </a:spcAft>
              <a:buClr>
                <a:srgbClr val="000000"/>
              </a:buClr>
              <a:buSzPts val="1500"/>
              <a:buFont typeface="Arial"/>
              <a:buChar char="•"/>
            </a:pPr>
            <a:r>
              <a:rPr lang="en" sz="1400" b="0" i="0" u="none" strike="noStrike" cap="none" dirty="0" smtClean="0">
                <a:solidFill>
                  <a:srgbClr val="000000"/>
                </a:solidFill>
                <a:sym typeface="Arial"/>
              </a:rPr>
              <a:t>Bureaucracy only </a:t>
            </a:r>
            <a:r>
              <a:rPr lang="en" sz="1400" b="0" i="0" u="none" strike="noStrike" cap="none" dirty="0">
                <a:solidFill>
                  <a:srgbClr val="000000"/>
                </a:solidFill>
                <a:sym typeface="Arial"/>
              </a:rPr>
              <a:t>re-affirms a decision already made by the </a:t>
            </a:r>
            <a:r>
              <a:rPr lang="en" sz="1400" b="0" i="0" u="none" strike="noStrike" cap="none" dirty="0" smtClean="0">
                <a:solidFill>
                  <a:srgbClr val="000000"/>
                </a:solidFill>
                <a:sym typeface="Arial"/>
              </a:rPr>
              <a:t>USG</a:t>
            </a:r>
            <a:r>
              <a:rPr lang="en" sz="1400" b="0" i="0" u="none" strike="noStrike" cap="none" dirty="0">
                <a:solidFill>
                  <a:srgbClr val="000000"/>
                </a:solidFill>
                <a:sym typeface="Arial"/>
              </a:rPr>
              <a:t/>
            </a:r>
            <a:br>
              <a:rPr lang="en" sz="1400" b="0" i="0" u="none" strike="noStrike" cap="none" dirty="0">
                <a:solidFill>
                  <a:srgbClr val="000000"/>
                </a:solidFill>
                <a:sym typeface="Arial"/>
              </a:rPr>
            </a:br>
            <a:endParaRPr sz="1400" dirty="0" smtClean="0"/>
          </a:p>
          <a:p>
            <a:pPr marL="182880" marR="0" lvl="0" indent="-182880" algn="l" rtl="0">
              <a:spcBef>
                <a:spcPts val="0"/>
              </a:spcBef>
              <a:spcAft>
                <a:spcPts val="0"/>
              </a:spcAft>
              <a:buClr>
                <a:srgbClr val="000000"/>
              </a:buClr>
              <a:buSzPts val="1800"/>
              <a:buFont typeface="Arial" panose="020B0604020202020204" pitchFamily="34" charset="0"/>
              <a:buChar char="•"/>
            </a:pPr>
            <a:r>
              <a:rPr lang="en" sz="1800" b="1" i="0" u="none" strike="noStrike" cap="none" dirty="0" smtClean="0">
                <a:solidFill>
                  <a:srgbClr val="000000"/>
                </a:solidFill>
                <a:sym typeface="Arial"/>
              </a:rPr>
              <a:t>Conclusion</a:t>
            </a:r>
            <a:endParaRPr sz="1600" dirty="0" smtClean="0"/>
          </a:p>
          <a:p>
            <a:pPr marL="640080" marR="0" lvl="0" indent="-182880" algn="l" rtl="0">
              <a:spcBef>
                <a:spcPts val="200"/>
              </a:spcBef>
              <a:spcAft>
                <a:spcPts val="0"/>
              </a:spcAft>
              <a:buClr>
                <a:srgbClr val="000000"/>
              </a:buClr>
              <a:buSzPct val="80000"/>
              <a:buFont typeface="Arial" panose="020B0604020202020204" pitchFamily="34" charset="0"/>
              <a:buChar char="–"/>
            </a:pPr>
            <a:r>
              <a:rPr lang="en" sz="1500" b="0" i="0" u="none" strike="noStrike" cap="none" dirty="0" smtClean="0">
                <a:solidFill>
                  <a:srgbClr val="000000"/>
                </a:solidFill>
                <a:latin typeface="Arial"/>
                <a:ea typeface="Arial"/>
                <a:cs typeface="Arial"/>
                <a:sym typeface="Arial"/>
              </a:rPr>
              <a:t>Cooperative </a:t>
            </a:r>
            <a:r>
              <a:rPr lang="en" sz="1500" b="0" i="0" u="none" strike="noStrike" cap="none" dirty="0">
                <a:solidFill>
                  <a:srgbClr val="000000"/>
                </a:solidFill>
                <a:latin typeface="Arial"/>
                <a:ea typeface="Arial"/>
                <a:cs typeface="Arial"/>
                <a:sym typeface="Arial"/>
              </a:rPr>
              <a:t>Defense Programs should have streamlined Export Control </a:t>
            </a:r>
            <a:r>
              <a:rPr lang="en" sz="1500" b="0" i="0" u="none" strike="noStrike" cap="none" dirty="0" smtClean="0">
                <a:solidFill>
                  <a:srgbClr val="000000"/>
                </a:solidFill>
                <a:latin typeface="Arial"/>
                <a:ea typeface="Arial"/>
                <a:cs typeface="Arial"/>
                <a:sym typeface="Arial"/>
              </a:rPr>
              <a:t>processes</a:t>
            </a:r>
          </a:p>
          <a:p>
            <a:pPr marL="1097280" lvl="1" indent="-182880">
              <a:spcBef>
                <a:spcPts val="200"/>
              </a:spcBef>
              <a:buClr>
                <a:srgbClr val="000000"/>
              </a:buClr>
              <a:buSzPts val="1500"/>
              <a:buFont typeface="Arial"/>
              <a:buChar char="•"/>
            </a:pPr>
            <a:r>
              <a:rPr lang="en" sz="1400" b="0" i="0" u="none" strike="noStrike" cap="none" dirty="0" smtClean="0">
                <a:solidFill>
                  <a:srgbClr val="000000"/>
                </a:solidFill>
                <a:sym typeface="Arial"/>
              </a:rPr>
              <a:t>Fully </a:t>
            </a:r>
            <a:r>
              <a:rPr lang="en" sz="1400" b="0" i="0" u="none" strike="noStrike" cap="none" dirty="0">
                <a:solidFill>
                  <a:srgbClr val="000000"/>
                </a:solidFill>
                <a:sym typeface="Arial"/>
              </a:rPr>
              <a:t>capture potential savings</a:t>
            </a:r>
            <a:endParaRPr sz="1400" dirty="0"/>
          </a:p>
          <a:p>
            <a:pPr marL="640080" marR="0" lvl="0" indent="-182880" algn="l" rtl="0">
              <a:spcBef>
                <a:spcPts val="200"/>
              </a:spcBef>
              <a:spcAft>
                <a:spcPts val="0"/>
              </a:spcAft>
              <a:buClr>
                <a:srgbClr val="000000"/>
              </a:buClr>
              <a:buSzPct val="80000"/>
              <a:buFont typeface="Arial" panose="020B0604020202020204" pitchFamily="34" charset="0"/>
              <a:buChar char="‒"/>
            </a:pPr>
            <a:r>
              <a:rPr lang="en" sz="1600" b="0" i="0" u="none" strike="noStrike" cap="none" dirty="0">
                <a:solidFill>
                  <a:srgbClr val="000000"/>
                </a:solidFill>
                <a:sym typeface="Arial"/>
              </a:rPr>
              <a:t>Cooperative programs should receive </a:t>
            </a:r>
            <a:r>
              <a:rPr lang="en" sz="1600" b="0" i="0" u="none" strike="noStrike" cap="none" dirty="0" smtClean="0">
                <a:solidFill>
                  <a:srgbClr val="000000"/>
                </a:solidFill>
                <a:sym typeface="Arial"/>
              </a:rPr>
              <a:t>NLT </a:t>
            </a:r>
            <a:r>
              <a:rPr lang="en" sz="1600" b="0" dirty="0" smtClean="0">
                <a:solidFill>
                  <a:srgbClr val="000000"/>
                </a:solidFill>
              </a:rPr>
              <a:t>s</a:t>
            </a:r>
            <a:r>
              <a:rPr lang="en" sz="1600" b="0" i="0" u="none" strike="noStrike" cap="none" dirty="0" smtClean="0">
                <a:solidFill>
                  <a:srgbClr val="000000"/>
                </a:solidFill>
                <a:sym typeface="Arial"/>
              </a:rPr>
              <a:t>ame benefits </a:t>
            </a:r>
            <a:r>
              <a:rPr lang="en" sz="1600" b="0" i="0" u="none" strike="noStrike" cap="none" dirty="0">
                <a:solidFill>
                  <a:srgbClr val="000000"/>
                </a:solidFill>
                <a:sym typeface="Arial"/>
              </a:rPr>
              <a:t>than Foreign Military Sales </a:t>
            </a:r>
            <a:endParaRPr lang="en" sz="1600" b="0" i="0" u="none" strike="noStrike" cap="none" dirty="0" smtClean="0">
              <a:solidFill>
                <a:srgbClr val="000000"/>
              </a:solidFill>
              <a:sym typeface="Arial"/>
            </a:endParaRPr>
          </a:p>
          <a:p>
            <a:pPr marL="640080" marR="0" lvl="0" indent="-182880" algn="l" rtl="0">
              <a:spcBef>
                <a:spcPts val="0"/>
              </a:spcBef>
              <a:spcAft>
                <a:spcPts val="0"/>
              </a:spcAft>
              <a:buClr>
                <a:srgbClr val="000000"/>
              </a:buClr>
              <a:buSzPct val="80000"/>
              <a:buFont typeface="Arial" panose="020B0604020202020204" pitchFamily="34" charset="0"/>
              <a:buChar char="‒"/>
            </a:pPr>
            <a:endParaRPr sz="1600" dirty="0"/>
          </a:p>
          <a:p>
            <a:pPr marL="182880" marR="0" lvl="0" indent="-182880" algn="l" rtl="0">
              <a:spcBef>
                <a:spcPts val="0"/>
              </a:spcBef>
              <a:spcAft>
                <a:spcPts val="0"/>
              </a:spcAft>
              <a:buClr>
                <a:srgbClr val="000000"/>
              </a:buClr>
              <a:buSzPts val="1800"/>
              <a:buFont typeface="Arial" panose="020B0604020202020204" pitchFamily="34" charset="0"/>
              <a:buChar char="•"/>
            </a:pPr>
            <a:r>
              <a:rPr lang="en" sz="1800" b="1" i="0" u="none" strike="noStrike" cap="none" dirty="0">
                <a:solidFill>
                  <a:srgbClr val="000000"/>
                </a:solidFill>
                <a:sym typeface="Arial"/>
              </a:rPr>
              <a:t>Recommendation</a:t>
            </a:r>
            <a:endParaRPr sz="1800" dirty="0"/>
          </a:p>
          <a:p>
            <a:pPr marL="647700" lvl="1" indent="-171450">
              <a:lnSpc>
                <a:spcPct val="81000"/>
              </a:lnSpc>
              <a:spcBef>
                <a:spcPts val="200"/>
              </a:spcBef>
              <a:buClr>
                <a:srgbClr val="000000"/>
              </a:buClr>
              <a:buSzPct val="80000"/>
              <a:buFont typeface="Arial" panose="020B0604020202020204" pitchFamily="34" charset="0"/>
              <a:buChar char="–"/>
            </a:pPr>
            <a:r>
              <a:rPr lang="en" sz="1600" b="0" i="0" u="none" strike="noStrike" cap="none" dirty="0">
                <a:solidFill>
                  <a:srgbClr val="000000"/>
                </a:solidFill>
                <a:sym typeface="Arial"/>
              </a:rPr>
              <a:t>Identify modifications to statute, rule, policy, and processes </a:t>
            </a:r>
            <a:endParaRPr lang="en" sz="1600" b="0" i="0" u="none" strike="noStrike" cap="none" dirty="0" smtClean="0">
              <a:solidFill>
                <a:srgbClr val="000000"/>
              </a:solidFill>
              <a:sym typeface="Arial"/>
            </a:endParaRPr>
          </a:p>
          <a:p>
            <a:pPr marL="1097280" lvl="2" indent="-182880">
              <a:lnSpc>
                <a:spcPct val="81000"/>
              </a:lnSpc>
              <a:spcBef>
                <a:spcPts val="200"/>
              </a:spcBef>
              <a:buClr>
                <a:srgbClr val="000000"/>
              </a:buClr>
              <a:buSzPct val="110000"/>
              <a:buFont typeface="Arial" panose="020B0604020202020204" pitchFamily="34" charset="0"/>
              <a:buChar char="•"/>
            </a:pPr>
            <a:r>
              <a:rPr lang="en" sz="1400" b="0" i="0" u="none" strike="noStrike" cap="none" dirty="0" smtClean="0">
                <a:solidFill>
                  <a:srgbClr val="000000"/>
                </a:solidFill>
                <a:sym typeface="Arial"/>
              </a:rPr>
              <a:t>Facilitate </a:t>
            </a:r>
            <a:r>
              <a:rPr lang="en" sz="1400" b="0" i="0" u="none" strike="noStrike" cap="none" dirty="0">
                <a:solidFill>
                  <a:srgbClr val="000000"/>
                </a:solidFill>
                <a:sym typeface="Arial"/>
              </a:rPr>
              <a:t>and streamline Cooperative Programs </a:t>
            </a:r>
            <a:endParaRPr lang="en" sz="1400" b="0" i="0" u="none" strike="noStrike" cap="none" dirty="0" smtClean="0">
              <a:solidFill>
                <a:srgbClr val="000000"/>
              </a:solidFill>
              <a:sym typeface="Arial"/>
            </a:endParaRPr>
          </a:p>
          <a:p>
            <a:pPr marL="1097280" lvl="2" indent="-182880">
              <a:lnSpc>
                <a:spcPct val="81000"/>
              </a:lnSpc>
              <a:spcBef>
                <a:spcPts val="200"/>
              </a:spcBef>
              <a:buClr>
                <a:srgbClr val="000000"/>
              </a:buClr>
              <a:buSzPct val="110000"/>
              <a:buFont typeface="Arial" panose="020B0604020202020204" pitchFamily="34" charset="0"/>
              <a:buChar char="•"/>
            </a:pPr>
            <a:r>
              <a:rPr lang="en" sz="1400" b="0" i="0" u="none" strike="noStrike" cap="none" dirty="0" smtClean="0">
                <a:solidFill>
                  <a:srgbClr val="000000"/>
                </a:solidFill>
                <a:sym typeface="Arial"/>
              </a:rPr>
              <a:t>Still comply </a:t>
            </a:r>
            <a:r>
              <a:rPr lang="en" sz="1400" b="0" i="0" u="none" strike="noStrike" cap="none" dirty="0">
                <a:solidFill>
                  <a:srgbClr val="000000"/>
                </a:solidFill>
                <a:sym typeface="Arial"/>
              </a:rPr>
              <a:t>with intent of the Arms Control Export Act and Export Administration Act </a:t>
            </a:r>
            <a:endParaRPr sz="1400" dirty="0"/>
          </a:p>
          <a:p>
            <a:pPr marL="457200" marR="0" lvl="1" indent="0" algn="l" rtl="0">
              <a:lnSpc>
                <a:spcPct val="81000"/>
              </a:lnSpc>
              <a:spcBef>
                <a:spcPts val="500"/>
              </a:spcBef>
              <a:spcAft>
                <a:spcPts val="0"/>
              </a:spcAft>
              <a:buClr>
                <a:srgbClr val="000000"/>
              </a:buClr>
              <a:buSzPts val="1600"/>
              <a:buFont typeface="Algerian"/>
              <a:buNone/>
            </a:pPr>
            <a:endParaRPr sz="1500" b="0" i="0" u="none" strike="noStrike" cap="none" dirty="0">
              <a:solidFill>
                <a:srgbClr val="000000"/>
              </a:solidFill>
              <a:latin typeface="Arial"/>
              <a:ea typeface="Arial"/>
              <a:cs typeface="Arial"/>
              <a:sym typeface="Arial"/>
            </a:endParaRPr>
          </a:p>
          <a:p>
            <a:pPr marL="630237" marR="0" lvl="1" indent="-71437" algn="l" rtl="0">
              <a:lnSpc>
                <a:spcPct val="81000"/>
              </a:lnSpc>
              <a:spcBef>
                <a:spcPts val="500"/>
              </a:spcBef>
              <a:spcAft>
                <a:spcPts val="0"/>
              </a:spcAft>
              <a:buClr>
                <a:srgbClr val="000000"/>
              </a:buClr>
              <a:buSzPts val="1600"/>
              <a:buFont typeface="Algerian"/>
              <a:buNone/>
            </a:pPr>
            <a:endParaRPr sz="1500" b="0" i="0" u="none" strike="noStrike" cap="none" dirty="0">
              <a:solidFill>
                <a:srgbClr val="000000"/>
              </a:solidFill>
              <a:latin typeface="Arial"/>
              <a:ea typeface="Arial"/>
              <a:cs typeface="Arial"/>
              <a:sym typeface="Arial"/>
            </a:endParaRPr>
          </a:p>
          <a:p>
            <a:pPr marL="173037" marR="0" lvl="0" indent="-58737" algn="l" rtl="0">
              <a:lnSpc>
                <a:spcPct val="81000"/>
              </a:lnSpc>
              <a:spcBef>
                <a:spcPts val="600"/>
              </a:spcBef>
              <a:spcAft>
                <a:spcPts val="0"/>
              </a:spcAft>
              <a:buClr>
                <a:srgbClr val="000000"/>
              </a:buClr>
              <a:buSzPts val="1800"/>
              <a:buFont typeface="Arial"/>
              <a:buNone/>
            </a:pPr>
            <a:endParaRPr sz="1700" b="0" i="0" u="none" strike="noStrike" cap="none" dirty="0">
              <a:solidFill>
                <a:srgbClr val="000000"/>
              </a:solidFill>
              <a:latin typeface="Arial"/>
              <a:ea typeface="Arial"/>
              <a:cs typeface="Arial"/>
              <a:sym typeface="Arial"/>
            </a:endParaRPr>
          </a:p>
          <a:p>
            <a:pPr marL="173037" marR="0" lvl="0" indent="-58737" algn="l" rtl="0">
              <a:lnSpc>
                <a:spcPct val="81000"/>
              </a:lnSpc>
              <a:spcBef>
                <a:spcPts val="600"/>
              </a:spcBef>
              <a:spcAft>
                <a:spcPts val="0"/>
              </a:spcAft>
              <a:buClr>
                <a:srgbClr val="000000"/>
              </a:buClr>
              <a:buSzPts val="1800"/>
              <a:buFont typeface="Arial"/>
              <a:buNone/>
            </a:pPr>
            <a:endParaRPr sz="1700" b="1" i="0" u="none" strike="noStrike" cap="none" dirty="0">
              <a:solidFill>
                <a:srgbClr val="000000"/>
              </a:solidFill>
              <a:latin typeface="Arial"/>
              <a:ea typeface="Arial"/>
              <a:cs typeface="Arial"/>
              <a:sym typeface="Arial"/>
            </a:endParaRPr>
          </a:p>
        </p:txBody>
      </p:sp>
      <p:sp>
        <p:nvSpPr>
          <p:cNvPr id="2" name="Slide Number Placeholder 1"/>
          <p:cNvSpPr>
            <a:spLocks noGrp="1"/>
          </p:cNvSpPr>
          <p:nvPr>
            <p:ph type="sldNum" idx="12"/>
          </p:nvPr>
        </p:nvSpPr>
        <p:spPr>
          <a:xfrm>
            <a:off x="6896100" y="6362700"/>
            <a:ext cx="2247900" cy="455700"/>
          </a:xfrm>
        </p:spPr>
        <p:txBody>
          <a:bodyPr/>
          <a:lstStyle/>
          <a:p>
            <a:pPr marL="0" lvl="0" indent="0">
              <a:spcBef>
                <a:spcPts val="0"/>
              </a:spcBef>
              <a:spcAft>
                <a:spcPts val="0"/>
              </a:spcAft>
              <a:buNone/>
            </a:pPr>
            <a:fld id="{00000000-1234-1234-1234-123412341234}" type="slidenum">
              <a:rPr lang="en" sz="1000" smtClean="0">
                <a:latin typeface="+mj-lt"/>
              </a:rPr>
              <a:pPr marL="0" lvl="0" indent="0">
                <a:spcBef>
                  <a:spcPts val="0"/>
                </a:spcBef>
                <a:spcAft>
                  <a:spcPts val="0"/>
                </a:spcAft>
                <a:buNone/>
              </a:pPr>
              <a:t>30</a:t>
            </a:fld>
            <a:endParaRPr lang="en" sz="10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1219200" y="0"/>
            <a:ext cx="7924800" cy="609600"/>
          </a:xfrm>
          <a:prstGeom prst="rect">
            <a:avLst/>
          </a:prstGeom>
          <a:noFill/>
          <a:ln>
            <a:noFill/>
          </a:ln>
        </p:spPr>
        <p:txBody>
          <a:bodyPr spcFirstLastPara="1" wrap="square" lIns="92150" tIns="46075" rIns="92150" bIns="46075" anchor="ctr" anchorCtr="1">
            <a:noAutofit/>
          </a:bodyPr>
          <a:lstStyle/>
          <a:p>
            <a:pPr marL="0" marR="0" lvl="0" indent="0" algn="ctr" rtl="0">
              <a:lnSpc>
                <a:spcPct val="81000"/>
              </a:lnSpc>
              <a:spcBef>
                <a:spcPts val="0"/>
              </a:spcBef>
              <a:spcAft>
                <a:spcPts val="0"/>
              </a:spcAft>
              <a:buNone/>
            </a:pPr>
            <a:r>
              <a:rPr lang="en" sz="3200" b="1" i="1" u="none" strike="noStrike" cap="none">
                <a:solidFill>
                  <a:srgbClr val="000000"/>
                </a:solidFill>
                <a:latin typeface="Arial"/>
                <a:ea typeface="Arial"/>
                <a:cs typeface="Arial"/>
                <a:sym typeface="Arial"/>
              </a:rPr>
              <a:t>ITC - Notional Process</a:t>
            </a:r>
            <a:endParaRPr sz="3200" b="1" i="1" u="none" strike="noStrike" cap="none" dirty="0">
              <a:solidFill>
                <a:srgbClr val="000000"/>
              </a:solidFill>
              <a:latin typeface="Arial"/>
              <a:ea typeface="Arial"/>
              <a:cs typeface="Arial"/>
              <a:sym typeface="Arial"/>
            </a:endParaRPr>
          </a:p>
        </p:txBody>
      </p:sp>
      <p:sp>
        <p:nvSpPr>
          <p:cNvPr id="426" name="Shape 426"/>
          <p:cNvSpPr/>
          <p:nvPr/>
        </p:nvSpPr>
        <p:spPr>
          <a:xfrm>
            <a:off x="107100" y="1663429"/>
            <a:ext cx="1235100" cy="1368616"/>
          </a:xfrm>
          <a:prstGeom prst="roundRect">
            <a:avLst>
              <a:gd name="adj" fmla="val 16667"/>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1" i="0" u="none" strike="noStrike" cap="none" dirty="0">
                <a:solidFill>
                  <a:schemeClr val="lt1"/>
                </a:solidFill>
                <a:latin typeface="Arial"/>
                <a:ea typeface="Arial"/>
                <a:cs typeface="Arial"/>
                <a:sym typeface="Arial"/>
              </a:rPr>
              <a:t>Export Requirement</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Development</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Production</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Sustainment</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Site Stand-Up</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Spares</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ALIS</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Tech Data</a:t>
            </a:r>
            <a:endParaRPr dirty="0"/>
          </a:p>
        </p:txBody>
      </p:sp>
      <p:sp>
        <p:nvSpPr>
          <p:cNvPr id="427" name="Shape 427"/>
          <p:cNvSpPr/>
          <p:nvPr/>
        </p:nvSpPr>
        <p:spPr>
          <a:xfrm>
            <a:off x="3562882" y="1663429"/>
            <a:ext cx="984300" cy="407525"/>
          </a:xfrm>
          <a:prstGeom prst="roundRect">
            <a:avLst>
              <a:gd name="adj" fmla="val 16667"/>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Times New Roman"/>
              <a:buNone/>
            </a:pPr>
            <a:r>
              <a:rPr lang="en" sz="1050" b="0" i="0" u="none" strike="noStrike" cap="none" dirty="0">
                <a:solidFill>
                  <a:schemeClr val="lt1"/>
                </a:solidFill>
                <a:latin typeface="Arial"/>
                <a:ea typeface="Arial"/>
                <a:cs typeface="Arial"/>
                <a:sym typeface="Arial"/>
              </a:rPr>
              <a:t>LM Aero</a:t>
            </a:r>
            <a:endParaRPr dirty="0"/>
          </a:p>
          <a:p>
            <a:pPr marL="0" marR="0" lvl="0" indent="0" algn="ctr" rtl="0">
              <a:lnSpc>
                <a:spcPct val="100000"/>
              </a:lnSpc>
              <a:spcBef>
                <a:spcPts val="0"/>
              </a:spcBef>
              <a:spcAft>
                <a:spcPts val="0"/>
              </a:spcAft>
              <a:buClr>
                <a:srgbClr val="000000"/>
              </a:buClr>
              <a:buSzPts val="1050"/>
              <a:buFont typeface="Times New Roman"/>
              <a:buNone/>
            </a:pPr>
            <a:r>
              <a:rPr lang="en" sz="1050" b="0" i="0" u="none" strike="noStrike" cap="none" dirty="0">
                <a:solidFill>
                  <a:schemeClr val="lt1"/>
                </a:solidFill>
                <a:latin typeface="Arial"/>
                <a:ea typeface="Arial"/>
                <a:cs typeface="Arial"/>
                <a:sym typeface="Arial"/>
              </a:rPr>
              <a:t>ITC</a:t>
            </a:r>
            <a:endParaRPr dirty="0"/>
          </a:p>
        </p:txBody>
      </p:sp>
      <p:sp>
        <p:nvSpPr>
          <p:cNvPr id="428" name="Shape 428"/>
          <p:cNvSpPr/>
          <p:nvPr/>
        </p:nvSpPr>
        <p:spPr>
          <a:xfrm>
            <a:off x="88505" y="5496919"/>
            <a:ext cx="7002300" cy="1235569"/>
          </a:xfrm>
          <a:prstGeom prst="roundRect">
            <a:avLst>
              <a:gd name="adj" fmla="val 16667"/>
            </a:avLst>
          </a:prstGeom>
          <a:solidFill>
            <a:srgbClr val="A5A5A5"/>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100"/>
              <a:buFont typeface="Times New Roman"/>
              <a:buNone/>
            </a:pPr>
            <a:r>
              <a:rPr lang="en" sz="900" b="1" i="0" u="none" strike="noStrike" cap="none" dirty="0">
                <a:solidFill>
                  <a:schemeClr val="lt1"/>
                </a:solidFill>
                <a:latin typeface="Arial"/>
                <a:ea typeface="Arial"/>
                <a:cs typeface="Arial"/>
                <a:sym typeface="Arial"/>
              </a:rPr>
              <a:t>Governance: </a:t>
            </a:r>
            <a:endParaRPr sz="900" dirty="0"/>
          </a:p>
          <a:p>
            <a:pPr marL="171450" marR="0" lvl="0" indent="-1587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Depart of State – United States Munitions List (USML) </a:t>
            </a:r>
            <a:endParaRPr sz="900" dirty="0"/>
          </a:p>
          <a:p>
            <a:pPr marL="742950" marR="0" lvl="1" indent="-2730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Arms Export Control Act 22 U.S.C. § 2778</a:t>
            </a:r>
            <a:endParaRPr sz="900" dirty="0"/>
          </a:p>
          <a:p>
            <a:pPr marL="742950" marR="0" lvl="1" indent="-2730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Critical Military Technology – Military Use Only</a:t>
            </a:r>
            <a:endParaRPr sz="900" dirty="0"/>
          </a:p>
          <a:p>
            <a:pPr marL="171450" marR="0" lvl="0" indent="-1587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Department of Commerce –Commerce Control List  (CCL) and Export Administration Regulation (EAR) </a:t>
            </a:r>
            <a:endParaRPr sz="900" dirty="0"/>
          </a:p>
          <a:p>
            <a:pPr marL="742950" marR="0" lvl="1" indent="-2730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Export Administration Act 50 U.S.C.  §§ 2401-2420</a:t>
            </a:r>
            <a:endParaRPr sz="900" b="0" i="0" u="none" strike="noStrike" cap="none" dirty="0">
              <a:solidFill>
                <a:schemeClr val="lt1"/>
              </a:solidFill>
              <a:latin typeface="Arial"/>
              <a:ea typeface="Arial"/>
              <a:cs typeface="Arial"/>
              <a:sym typeface="Arial"/>
            </a:endParaRPr>
          </a:p>
          <a:p>
            <a:pPr marL="742950" marR="0" lvl="1" indent="-2730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Dual Use – Military and Civil </a:t>
            </a:r>
            <a:endParaRPr sz="900" dirty="0"/>
          </a:p>
          <a:p>
            <a:pPr marL="742950" marR="0" lvl="1" indent="-273050" algn="l" rtl="0">
              <a:lnSpc>
                <a:spcPct val="80000"/>
              </a:lnSpc>
              <a:spcBef>
                <a:spcPts val="0"/>
              </a:spcBef>
              <a:spcAft>
                <a:spcPts val="0"/>
              </a:spcAft>
              <a:buClr>
                <a:schemeClr val="lt1"/>
              </a:buClr>
              <a:buSzPts val="900"/>
              <a:buFont typeface="Arial"/>
              <a:buChar char="•"/>
            </a:pPr>
            <a:r>
              <a:rPr lang="en" sz="900" b="0" i="0" u="none" strike="noStrike" cap="none" dirty="0">
                <a:solidFill>
                  <a:schemeClr val="lt1"/>
                </a:solidFill>
                <a:latin typeface="Arial"/>
                <a:ea typeface="Arial"/>
                <a:cs typeface="Arial"/>
                <a:sym typeface="Arial"/>
              </a:rPr>
              <a:t>600 Series Military (Non-Critical Military Technology)</a:t>
            </a:r>
            <a:endParaRPr sz="900" dirty="0"/>
          </a:p>
        </p:txBody>
      </p:sp>
      <p:sp>
        <p:nvSpPr>
          <p:cNvPr id="429" name="Shape 429"/>
          <p:cNvSpPr/>
          <p:nvPr/>
        </p:nvSpPr>
        <p:spPr>
          <a:xfrm>
            <a:off x="3197620" y="1690458"/>
            <a:ext cx="308674" cy="297684"/>
          </a:xfrm>
          <a:prstGeom prst="rightArrow">
            <a:avLst>
              <a:gd name="adj1" fmla="val 50000"/>
              <a:gd name="adj2" fmla="val 4442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800"/>
              <a:buFont typeface="Times New Roman"/>
              <a:buNone/>
            </a:pPr>
            <a:endParaRPr sz="1800" b="0" i="0" u="none" strike="noStrike" cap="none" dirty="0">
              <a:solidFill>
                <a:schemeClr val="lt1"/>
              </a:solidFill>
              <a:latin typeface="Arial"/>
              <a:ea typeface="Arial"/>
              <a:cs typeface="Arial"/>
              <a:sym typeface="Arial"/>
            </a:endParaRPr>
          </a:p>
        </p:txBody>
      </p:sp>
      <p:sp>
        <p:nvSpPr>
          <p:cNvPr id="430" name="Shape 430"/>
          <p:cNvSpPr/>
          <p:nvPr/>
        </p:nvSpPr>
        <p:spPr>
          <a:xfrm>
            <a:off x="3589655" y="2799104"/>
            <a:ext cx="984300" cy="570000"/>
          </a:xfrm>
          <a:prstGeom prst="roundRect">
            <a:avLst>
              <a:gd name="adj" fmla="val 16667"/>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Times New Roman"/>
              <a:buNone/>
            </a:pPr>
            <a:r>
              <a:rPr lang="en" sz="1050" b="0" i="0" u="none" strike="noStrike" cap="none" dirty="0">
                <a:solidFill>
                  <a:schemeClr val="lt1"/>
                </a:solidFill>
                <a:latin typeface="Arial"/>
                <a:ea typeface="Arial"/>
                <a:cs typeface="Arial"/>
                <a:sym typeface="Arial"/>
              </a:rPr>
              <a:t>LM Corporate</a:t>
            </a:r>
            <a:endParaRPr dirty="0"/>
          </a:p>
          <a:p>
            <a:pPr marL="0" marR="0" lvl="0" indent="0" algn="ctr" rtl="0">
              <a:lnSpc>
                <a:spcPct val="100000"/>
              </a:lnSpc>
              <a:spcBef>
                <a:spcPts val="0"/>
              </a:spcBef>
              <a:spcAft>
                <a:spcPts val="0"/>
              </a:spcAft>
              <a:buClr>
                <a:srgbClr val="000000"/>
              </a:buClr>
              <a:buSzPts val="1050"/>
              <a:buFont typeface="Times New Roman"/>
              <a:buNone/>
            </a:pPr>
            <a:r>
              <a:rPr lang="en" sz="1050" b="0" i="0" u="none" strike="noStrike" cap="none" dirty="0">
                <a:solidFill>
                  <a:schemeClr val="lt1"/>
                </a:solidFill>
                <a:latin typeface="Arial"/>
                <a:ea typeface="Arial"/>
                <a:cs typeface="Arial"/>
                <a:sym typeface="Arial"/>
              </a:rPr>
              <a:t> ITC Review</a:t>
            </a:r>
            <a:endParaRPr dirty="0"/>
          </a:p>
        </p:txBody>
      </p:sp>
      <p:sp>
        <p:nvSpPr>
          <p:cNvPr id="431" name="Shape 431"/>
          <p:cNvSpPr/>
          <p:nvPr/>
        </p:nvSpPr>
        <p:spPr>
          <a:xfrm>
            <a:off x="3063466" y="4165280"/>
            <a:ext cx="1971000" cy="1274949"/>
          </a:xfrm>
          <a:prstGeom prst="roundRect">
            <a:avLst>
              <a:gd name="adj" fmla="val 16667"/>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900" b="1" i="0" u="none" strike="noStrike" cap="none">
                <a:solidFill>
                  <a:schemeClr val="dk1"/>
                </a:solidFill>
                <a:latin typeface="Arial"/>
                <a:ea typeface="Arial"/>
                <a:cs typeface="Arial"/>
                <a:sym typeface="Arial"/>
              </a:rPr>
              <a:t>License Content</a:t>
            </a:r>
            <a:endParaRPr sz="900" b="1" i="0" u="none" strike="noStrike" cap="none" dirty="0">
              <a:solidFill>
                <a:schemeClr val="dk1"/>
              </a:solidFill>
              <a:latin typeface="Arial"/>
              <a:ea typeface="Arial"/>
              <a:cs typeface="Arial"/>
              <a:sym typeface="Arial"/>
            </a:endParaRPr>
          </a:p>
          <a:p>
            <a:pPr marL="171450" marR="0" lvl="0" indent="-165100" algn="l" rtl="0">
              <a:lnSpc>
                <a:spcPct val="80000"/>
              </a:lnSpc>
              <a:spcBef>
                <a:spcPts val="0"/>
              </a:spcBef>
              <a:spcAft>
                <a:spcPts val="0"/>
              </a:spcAft>
              <a:buClr>
                <a:srgbClr val="000000"/>
              </a:buClr>
              <a:buSzPts val="900"/>
              <a:buFont typeface="Arial"/>
              <a:buChar char="•"/>
            </a:pPr>
            <a:r>
              <a:rPr lang="en" sz="900" b="0" i="0" u="none" strike="noStrike" cap="none">
                <a:solidFill>
                  <a:schemeClr val="dk1"/>
                </a:solidFill>
                <a:latin typeface="Arial"/>
                <a:ea typeface="Arial"/>
                <a:cs typeface="Arial"/>
                <a:sym typeface="Arial"/>
              </a:rPr>
              <a:t>Part Number (P/N)</a:t>
            </a:r>
            <a:endParaRPr sz="900" dirty="0"/>
          </a:p>
          <a:p>
            <a:pPr marL="171450" marR="0" lvl="0" indent="-165100" algn="l" rtl="0">
              <a:lnSpc>
                <a:spcPct val="80000"/>
              </a:lnSpc>
              <a:spcBef>
                <a:spcPts val="0"/>
              </a:spcBef>
              <a:spcAft>
                <a:spcPts val="0"/>
              </a:spcAft>
              <a:buClr>
                <a:srgbClr val="000000"/>
              </a:buClr>
              <a:buSzPts val="900"/>
              <a:buFont typeface="Arial"/>
              <a:buChar char="•"/>
            </a:pPr>
            <a:r>
              <a:rPr lang="en" sz="900" b="0" i="0" u="none" strike="noStrike" cap="none">
                <a:solidFill>
                  <a:schemeClr val="dk1"/>
                </a:solidFill>
                <a:latin typeface="Arial"/>
                <a:ea typeface="Arial"/>
                <a:cs typeface="Arial"/>
                <a:sym typeface="Arial"/>
              </a:rPr>
              <a:t>Quantity</a:t>
            </a:r>
            <a:endParaRPr sz="900" dirty="0"/>
          </a:p>
          <a:p>
            <a:pPr marL="171450" marR="0" lvl="0" indent="-165100" algn="l" rtl="0">
              <a:lnSpc>
                <a:spcPct val="80000"/>
              </a:lnSpc>
              <a:spcBef>
                <a:spcPts val="0"/>
              </a:spcBef>
              <a:spcAft>
                <a:spcPts val="0"/>
              </a:spcAft>
              <a:buClr>
                <a:srgbClr val="000000"/>
              </a:buClr>
              <a:buSzPts val="900"/>
              <a:buFont typeface="Arial"/>
              <a:buChar char="•"/>
            </a:pPr>
            <a:r>
              <a:rPr lang="en" sz="900" b="0" i="0" u="none" strike="noStrike" cap="none">
                <a:solidFill>
                  <a:schemeClr val="dk1"/>
                </a:solidFill>
                <a:latin typeface="Arial"/>
                <a:ea typeface="Arial"/>
                <a:cs typeface="Arial"/>
                <a:sym typeface="Arial"/>
              </a:rPr>
              <a:t>Price/Value</a:t>
            </a:r>
            <a:endParaRPr sz="900" dirty="0"/>
          </a:p>
          <a:p>
            <a:pPr marL="628650" marR="0" lvl="1" indent="-165100" algn="l" rtl="0">
              <a:lnSpc>
                <a:spcPct val="80000"/>
              </a:lnSpc>
              <a:spcBef>
                <a:spcPts val="0"/>
              </a:spcBef>
              <a:spcAft>
                <a:spcPts val="0"/>
              </a:spcAft>
              <a:buClr>
                <a:srgbClr val="000000"/>
              </a:buClr>
              <a:buSzPts val="900"/>
              <a:buFont typeface="Arial"/>
              <a:buChar char="•"/>
            </a:pPr>
            <a:r>
              <a:rPr lang="en" sz="900" b="0" i="0" u="none" strike="noStrike" cap="none">
                <a:solidFill>
                  <a:schemeClr val="dk1"/>
                </a:solidFill>
                <a:latin typeface="Arial"/>
                <a:ea typeface="Arial"/>
                <a:cs typeface="Arial"/>
                <a:sym typeface="Arial"/>
              </a:rPr>
              <a:t>Modelers</a:t>
            </a:r>
            <a:endParaRPr sz="900" dirty="0"/>
          </a:p>
          <a:p>
            <a:pPr marL="628650" marR="0" lvl="1" indent="-165100" algn="l" rtl="0">
              <a:lnSpc>
                <a:spcPct val="80000"/>
              </a:lnSpc>
              <a:spcBef>
                <a:spcPts val="0"/>
              </a:spcBef>
              <a:spcAft>
                <a:spcPts val="0"/>
              </a:spcAft>
              <a:buClr>
                <a:srgbClr val="000000"/>
              </a:buClr>
              <a:buSzPts val="900"/>
              <a:buFont typeface="Arial"/>
              <a:buChar char="•"/>
            </a:pPr>
            <a:r>
              <a:rPr lang="en" sz="900" b="0" i="0" u="none" strike="noStrike" cap="none">
                <a:solidFill>
                  <a:schemeClr val="dk1"/>
                </a:solidFill>
                <a:latin typeface="Arial"/>
                <a:ea typeface="Arial"/>
                <a:cs typeface="Arial"/>
                <a:sym typeface="Arial"/>
              </a:rPr>
              <a:t>Commercial Catalog</a:t>
            </a:r>
            <a:endParaRPr sz="900" b="0" i="0" u="none" strike="noStrike" cap="none" dirty="0">
              <a:solidFill>
                <a:schemeClr val="dk1"/>
              </a:solidFill>
              <a:latin typeface="Arial"/>
              <a:ea typeface="Arial"/>
              <a:cs typeface="Arial"/>
              <a:sym typeface="Arial"/>
            </a:endParaRPr>
          </a:p>
          <a:p>
            <a:pPr marL="171450" marR="0" lvl="0" indent="-165100" algn="l" rtl="0">
              <a:lnSpc>
                <a:spcPct val="80000"/>
              </a:lnSpc>
              <a:spcBef>
                <a:spcPts val="0"/>
              </a:spcBef>
              <a:spcAft>
                <a:spcPts val="0"/>
              </a:spcAft>
              <a:buClr>
                <a:srgbClr val="000000"/>
              </a:buClr>
              <a:buSzPts val="900"/>
              <a:buFont typeface="Arial"/>
              <a:buChar char="•"/>
            </a:pPr>
            <a:r>
              <a:rPr lang="en" sz="900" b="0" i="0" u="none" strike="noStrike" cap="none">
                <a:solidFill>
                  <a:schemeClr val="dk1"/>
                </a:solidFill>
                <a:latin typeface="Arial"/>
                <a:ea typeface="Arial"/>
                <a:cs typeface="Arial"/>
                <a:sym typeface="Arial"/>
              </a:rPr>
              <a:t>USML Determination</a:t>
            </a:r>
            <a:endParaRPr sz="900" dirty="0"/>
          </a:p>
          <a:p>
            <a:pPr marL="171450" marR="0" lvl="0" indent="-165100" algn="l" rtl="0">
              <a:lnSpc>
                <a:spcPct val="80000"/>
              </a:lnSpc>
              <a:spcBef>
                <a:spcPts val="0"/>
              </a:spcBef>
              <a:spcAft>
                <a:spcPts val="0"/>
              </a:spcAft>
              <a:buClr>
                <a:srgbClr val="000000"/>
              </a:buClr>
              <a:buSzPts val="900"/>
              <a:buFont typeface="Arial"/>
              <a:buChar char="•"/>
            </a:pPr>
            <a:r>
              <a:rPr lang="en" sz="900" b="1" i="1" u="none" strike="noStrike" cap="none">
                <a:solidFill>
                  <a:schemeClr val="dk1"/>
                </a:solidFill>
                <a:latin typeface="Arial"/>
                <a:ea typeface="Arial"/>
                <a:cs typeface="Arial"/>
                <a:sym typeface="Arial"/>
              </a:rPr>
              <a:t>Signed Contract Number***</a:t>
            </a:r>
            <a:endParaRPr sz="900" dirty="0"/>
          </a:p>
        </p:txBody>
      </p:sp>
      <p:sp>
        <p:nvSpPr>
          <p:cNvPr id="432" name="Shape 432"/>
          <p:cNvSpPr/>
          <p:nvPr/>
        </p:nvSpPr>
        <p:spPr>
          <a:xfrm>
            <a:off x="1809801" y="1663429"/>
            <a:ext cx="1328400" cy="1368618"/>
          </a:xfrm>
          <a:prstGeom prst="roundRect">
            <a:avLst>
              <a:gd name="adj" fmla="val 16667"/>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 sz="1000" b="1" i="0" u="none" strike="noStrike" cap="none" dirty="0">
                <a:solidFill>
                  <a:schemeClr val="lt1"/>
                </a:solidFill>
                <a:latin typeface="Arial"/>
                <a:ea typeface="Arial"/>
                <a:cs typeface="Arial"/>
                <a:sym typeface="Arial"/>
              </a:rPr>
              <a:t>Export</a:t>
            </a:r>
            <a:endParaRPr dirty="0"/>
          </a:p>
          <a:p>
            <a:pPr marL="0" marR="0" lvl="0" indent="0" algn="ctr" rtl="0">
              <a:lnSpc>
                <a:spcPct val="80000"/>
              </a:lnSpc>
              <a:spcBef>
                <a:spcPts val="0"/>
              </a:spcBef>
              <a:spcAft>
                <a:spcPts val="0"/>
              </a:spcAft>
              <a:buNone/>
            </a:pPr>
            <a:r>
              <a:rPr lang="en" sz="1000" b="1" i="0" u="none" strike="noStrike" cap="none" dirty="0">
                <a:solidFill>
                  <a:schemeClr val="lt1"/>
                </a:solidFill>
                <a:latin typeface="Arial"/>
                <a:ea typeface="Arial"/>
                <a:cs typeface="Arial"/>
                <a:sym typeface="Arial"/>
              </a:rPr>
              <a:t>Method</a:t>
            </a:r>
            <a:endParaRPr dirty="0"/>
          </a:p>
          <a:p>
            <a:pPr marL="171450" marR="0" lvl="0" indent="-171450" algn="l" rtl="0">
              <a:lnSpc>
                <a:spcPct val="80000"/>
              </a:lnSpc>
              <a:spcBef>
                <a:spcPts val="0"/>
              </a:spcBef>
              <a:spcAft>
                <a:spcPts val="0"/>
              </a:spcAft>
              <a:buClr>
                <a:schemeClr val="lt1"/>
              </a:buClr>
              <a:buSzPts val="900"/>
              <a:buFont typeface="Arial"/>
              <a:buChar char="•"/>
            </a:pPr>
            <a:r>
              <a:rPr lang="en" sz="900" i="0" u="none" strike="noStrike" cap="none" dirty="0">
                <a:solidFill>
                  <a:schemeClr val="lt1"/>
                </a:solidFill>
                <a:latin typeface="Arial"/>
                <a:ea typeface="Arial"/>
                <a:cs typeface="Arial"/>
                <a:sym typeface="Arial"/>
              </a:rPr>
              <a:t>Lic</a:t>
            </a:r>
            <a:r>
              <a:rPr lang="en" sz="900" b="1" i="0" u="none" strike="noStrike" cap="none" dirty="0">
                <a:solidFill>
                  <a:schemeClr val="lt1"/>
                </a:solidFill>
                <a:latin typeface="Arial"/>
                <a:ea typeface="Arial"/>
                <a:cs typeface="Arial"/>
                <a:sym typeface="Arial"/>
              </a:rPr>
              <a:t>ense</a:t>
            </a:r>
            <a:endParaRPr sz="900" b="1" i="0" u="none" strike="noStrike" cap="none" dirty="0">
              <a:solidFill>
                <a:schemeClr val="lt1"/>
              </a:solidFill>
              <a:latin typeface="Arial"/>
              <a:ea typeface="Arial"/>
              <a:cs typeface="Arial"/>
              <a:sym typeface="Arial"/>
            </a:endParaRPr>
          </a:p>
          <a:p>
            <a:pPr marL="171450" marR="0" lvl="0" indent="-171450" algn="l" rtl="0">
              <a:lnSpc>
                <a:spcPct val="80000"/>
              </a:lnSpc>
              <a:spcBef>
                <a:spcPts val="0"/>
              </a:spcBef>
              <a:spcAft>
                <a:spcPts val="0"/>
              </a:spcAft>
              <a:buClr>
                <a:schemeClr val="lt1"/>
              </a:buClr>
              <a:buSzPts val="800"/>
              <a:buFont typeface="Arial"/>
              <a:buChar char="•"/>
            </a:pPr>
            <a:r>
              <a:rPr lang="en" sz="800" b="1" i="1" u="none" strike="noStrike" cap="none" dirty="0">
                <a:solidFill>
                  <a:schemeClr val="lt1"/>
                </a:solidFill>
                <a:latin typeface="Arial"/>
                <a:ea typeface="Arial"/>
                <a:cs typeface="Arial"/>
                <a:sym typeface="Arial"/>
              </a:rPr>
              <a:t>UK -  Defense Trade COOP Treaty</a:t>
            </a:r>
            <a:endParaRPr dirty="0"/>
          </a:p>
          <a:p>
            <a:pPr marL="171450" marR="0" lvl="0" indent="-171450" algn="l" rtl="0">
              <a:lnSpc>
                <a:spcPct val="80000"/>
              </a:lnSpc>
              <a:spcBef>
                <a:spcPts val="0"/>
              </a:spcBef>
              <a:spcAft>
                <a:spcPts val="0"/>
              </a:spcAft>
              <a:buClr>
                <a:schemeClr val="lt1"/>
              </a:buClr>
              <a:buSzPts val="800"/>
              <a:buFont typeface="Arial"/>
              <a:buChar char="•"/>
            </a:pPr>
            <a:r>
              <a:rPr lang="en" sz="800" b="1" i="1" u="none" strike="noStrike" cap="none" dirty="0">
                <a:solidFill>
                  <a:schemeClr val="lt1"/>
                </a:solidFill>
                <a:latin typeface="Arial"/>
                <a:ea typeface="Arial"/>
                <a:cs typeface="Arial"/>
                <a:sym typeface="Arial"/>
              </a:rPr>
              <a:t>AUS - Defense Trade COOP Treaty</a:t>
            </a:r>
            <a:endParaRPr dirty="0"/>
          </a:p>
          <a:p>
            <a:pPr marL="171450" marR="0" lvl="0" indent="-171450" algn="l" rtl="0">
              <a:lnSpc>
                <a:spcPct val="80000"/>
              </a:lnSpc>
              <a:spcBef>
                <a:spcPts val="0"/>
              </a:spcBef>
              <a:spcAft>
                <a:spcPts val="0"/>
              </a:spcAft>
              <a:buClr>
                <a:schemeClr val="lt1"/>
              </a:buClr>
              <a:buSzPts val="800"/>
              <a:buFont typeface="Arial"/>
              <a:buChar char="•"/>
            </a:pPr>
            <a:r>
              <a:rPr lang="en" sz="800" b="0" i="0" u="none" strike="noStrike" cap="none" dirty="0">
                <a:solidFill>
                  <a:schemeClr val="lt1"/>
                </a:solidFill>
                <a:latin typeface="Arial"/>
                <a:ea typeface="Arial"/>
                <a:cs typeface="Arial"/>
                <a:sym typeface="Arial"/>
              </a:rPr>
              <a:t>CAN-  Strategic Trade Agreement </a:t>
            </a:r>
            <a:endParaRPr dirty="0"/>
          </a:p>
        </p:txBody>
      </p:sp>
      <p:sp>
        <p:nvSpPr>
          <p:cNvPr id="433" name="Shape 433"/>
          <p:cNvSpPr/>
          <p:nvPr/>
        </p:nvSpPr>
        <p:spPr>
          <a:xfrm>
            <a:off x="1415350" y="2018437"/>
            <a:ext cx="321300" cy="417724"/>
          </a:xfrm>
          <a:prstGeom prst="rightArrow">
            <a:avLst>
              <a:gd name="adj1" fmla="val 50000"/>
              <a:gd name="adj2" fmla="val 4163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Times New Roman"/>
              <a:buNone/>
            </a:pPr>
            <a:endParaRPr sz="1800" b="0" i="0" u="none" strike="noStrike" cap="none" dirty="0">
              <a:solidFill>
                <a:schemeClr val="lt1"/>
              </a:solidFill>
              <a:latin typeface="Arial"/>
              <a:ea typeface="Arial"/>
              <a:cs typeface="Arial"/>
              <a:sym typeface="Arial"/>
            </a:endParaRPr>
          </a:p>
        </p:txBody>
      </p:sp>
      <p:sp>
        <p:nvSpPr>
          <p:cNvPr id="434" name="Shape 434"/>
          <p:cNvSpPr/>
          <p:nvPr/>
        </p:nvSpPr>
        <p:spPr>
          <a:xfrm rot="-5400000">
            <a:off x="4144417" y="2288792"/>
            <a:ext cx="415800" cy="304800"/>
          </a:xfrm>
          <a:prstGeom prst="rightArrow">
            <a:avLst>
              <a:gd name="adj1" fmla="val 50000"/>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600"/>
              <a:buFont typeface="Times New Roman"/>
              <a:buNone/>
            </a:pPr>
            <a:endParaRPr sz="1600" b="0" i="0" u="none" strike="noStrike" cap="none" dirty="0">
              <a:solidFill>
                <a:schemeClr val="lt1"/>
              </a:solidFill>
              <a:latin typeface="Arial"/>
              <a:ea typeface="Arial"/>
              <a:cs typeface="Arial"/>
              <a:sym typeface="Arial"/>
            </a:endParaRPr>
          </a:p>
        </p:txBody>
      </p:sp>
      <p:sp>
        <p:nvSpPr>
          <p:cNvPr id="435" name="Shape 435"/>
          <p:cNvSpPr/>
          <p:nvPr/>
        </p:nvSpPr>
        <p:spPr>
          <a:xfrm rot="5400000">
            <a:off x="3581523" y="2288772"/>
            <a:ext cx="415800" cy="304800"/>
          </a:xfrm>
          <a:prstGeom prst="rightArrow">
            <a:avLst>
              <a:gd name="adj1" fmla="val 50000"/>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600"/>
              <a:buFont typeface="Times New Roman"/>
              <a:buNone/>
            </a:pPr>
            <a:endParaRPr sz="1600" b="0" i="0" u="none" strike="noStrike" cap="none" dirty="0">
              <a:solidFill>
                <a:schemeClr val="lt1"/>
              </a:solidFill>
              <a:latin typeface="Arial"/>
              <a:ea typeface="Arial"/>
              <a:cs typeface="Arial"/>
              <a:sym typeface="Arial"/>
            </a:endParaRPr>
          </a:p>
        </p:txBody>
      </p:sp>
      <p:sp>
        <p:nvSpPr>
          <p:cNvPr id="436" name="Shape 436"/>
          <p:cNvSpPr/>
          <p:nvPr/>
        </p:nvSpPr>
        <p:spPr>
          <a:xfrm>
            <a:off x="4646487" y="1700177"/>
            <a:ext cx="728100" cy="248100"/>
          </a:xfrm>
          <a:prstGeom prst="rightArrow">
            <a:avLst>
              <a:gd name="adj1" fmla="val 50000"/>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900"/>
              <a:buFont typeface="Times New Roman"/>
              <a:buNone/>
            </a:pPr>
            <a:r>
              <a:rPr lang="en" sz="900" b="0" i="0" u="none" strike="noStrike" cap="none">
                <a:solidFill>
                  <a:schemeClr val="dk1"/>
                </a:solidFill>
                <a:latin typeface="Arial"/>
                <a:ea typeface="Arial"/>
                <a:cs typeface="Arial"/>
                <a:sym typeface="Arial"/>
              </a:rPr>
              <a:t>CCL</a:t>
            </a:r>
            <a:endParaRPr dirty="0"/>
          </a:p>
        </p:txBody>
      </p:sp>
      <p:sp>
        <p:nvSpPr>
          <p:cNvPr id="437" name="Shape 437"/>
          <p:cNvSpPr/>
          <p:nvPr/>
        </p:nvSpPr>
        <p:spPr>
          <a:xfrm>
            <a:off x="5543566" y="2491796"/>
            <a:ext cx="1176900" cy="582675"/>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dirty="0">
                <a:solidFill>
                  <a:schemeClr val="dk1"/>
                </a:solidFill>
                <a:latin typeface="Arial"/>
                <a:ea typeface="Arial"/>
                <a:cs typeface="Arial"/>
                <a:sym typeface="Arial"/>
              </a:rPr>
              <a:t>Department of State</a:t>
            </a:r>
            <a:endParaRPr sz="1000" b="0" i="0" u="none" strike="noStrike" cap="none" dirty="0">
              <a:solidFill>
                <a:schemeClr val="dk1"/>
              </a:solidFill>
              <a:latin typeface="Arial"/>
              <a:ea typeface="Arial"/>
              <a:cs typeface="Arial"/>
              <a:sym typeface="Arial"/>
            </a:endParaRPr>
          </a:p>
          <a:p>
            <a:pPr marL="0" marR="0" lvl="0" indent="0" algn="ctr" rtl="0">
              <a:lnSpc>
                <a:spcPct val="80000"/>
              </a:lnSpc>
              <a:spcBef>
                <a:spcPts val="0"/>
              </a:spcBef>
              <a:spcAft>
                <a:spcPts val="0"/>
              </a:spcAft>
              <a:buNone/>
            </a:pPr>
            <a:r>
              <a:rPr lang="en" sz="800" b="0" i="0" u="none" strike="noStrike" cap="none" dirty="0">
                <a:solidFill>
                  <a:schemeClr val="dk1"/>
                </a:solidFill>
                <a:latin typeface="Arial"/>
                <a:ea typeface="Arial"/>
                <a:cs typeface="Arial"/>
                <a:sym typeface="Arial"/>
              </a:rPr>
              <a:t>Directorate of Defense Trade Control (DDTC)</a:t>
            </a:r>
            <a:endParaRPr sz="1000" b="0" i="0" u="none" strike="noStrike" cap="none" dirty="0">
              <a:solidFill>
                <a:schemeClr val="dk1"/>
              </a:solidFill>
              <a:latin typeface="Arial"/>
              <a:ea typeface="Arial"/>
              <a:cs typeface="Arial"/>
              <a:sym typeface="Arial"/>
            </a:endParaRPr>
          </a:p>
        </p:txBody>
      </p:sp>
      <p:sp>
        <p:nvSpPr>
          <p:cNvPr id="438" name="Shape 438"/>
          <p:cNvSpPr/>
          <p:nvPr/>
        </p:nvSpPr>
        <p:spPr>
          <a:xfrm>
            <a:off x="5543566" y="1663429"/>
            <a:ext cx="1176900" cy="633650"/>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dirty="0">
                <a:solidFill>
                  <a:schemeClr val="dk1"/>
                </a:solidFill>
                <a:latin typeface="Arial"/>
                <a:ea typeface="Arial"/>
                <a:cs typeface="Arial"/>
                <a:sym typeface="Arial"/>
              </a:rPr>
              <a:t>Department of Commerce</a:t>
            </a:r>
            <a:endParaRPr sz="1000" b="0" i="0" u="none" strike="noStrike" cap="none" dirty="0">
              <a:solidFill>
                <a:schemeClr val="dk1"/>
              </a:solidFill>
              <a:latin typeface="Arial"/>
              <a:ea typeface="Arial"/>
              <a:cs typeface="Arial"/>
              <a:sym typeface="Arial"/>
            </a:endParaRPr>
          </a:p>
        </p:txBody>
      </p:sp>
      <p:sp>
        <p:nvSpPr>
          <p:cNvPr id="439" name="Shape 439"/>
          <p:cNvSpPr/>
          <p:nvPr/>
        </p:nvSpPr>
        <p:spPr>
          <a:xfrm rot="2560322">
            <a:off x="4569321" y="2196619"/>
            <a:ext cx="732966" cy="301601"/>
          </a:xfrm>
          <a:prstGeom prst="rightArrow">
            <a:avLst>
              <a:gd name="adj1" fmla="val 50000"/>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900"/>
              <a:buFont typeface="Times New Roman"/>
              <a:buNone/>
            </a:pPr>
            <a:r>
              <a:rPr lang="en" sz="900" b="0" i="0" u="none" strike="noStrike" cap="none">
                <a:solidFill>
                  <a:schemeClr val="dk1"/>
                </a:solidFill>
                <a:latin typeface="Arial"/>
                <a:ea typeface="Arial"/>
                <a:cs typeface="Arial"/>
                <a:sym typeface="Arial"/>
              </a:rPr>
              <a:t>USML</a:t>
            </a:r>
            <a:endParaRPr dirty="0"/>
          </a:p>
        </p:txBody>
      </p:sp>
      <p:sp>
        <p:nvSpPr>
          <p:cNvPr id="440" name="Shape 440"/>
          <p:cNvSpPr/>
          <p:nvPr/>
        </p:nvSpPr>
        <p:spPr>
          <a:xfrm>
            <a:off x="5610019" y="4135900"/>
            <a:ext cx="274200" cy="427259"/>
          </a:xfrm>
          <a:prstGeom prst="upDownArrow">
            <a:avLst>
              <a:gd name="adj1" fmla="val 50000"/>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Times New Roman"/>
              <a:buNone/>
            </a:pPr>
            <a:endParaRPr sz="1800" b="0" i="0" u="none" strike="noStrike" cap="none" dirty="0">
              <a:solidFill>
                <a:schemeClr val="dk1"/>
              </a:solidFill>
              <a:latin typeface="Arial"/>
              <a:ea typeface="Arial"/>
              <a:cs typeface="Arial"/>
              <a:sym typeface="Arial"/>
            </a:endParaRPr>
          </a:p>
        </p:txBody>
      </p:sp>
      <p:sp>
        <p:nvSpPr>
          <p:cNvPr id="441" name="Shape 441"/>
          <p:cNvSpPr/>
          <p:nvPr/>
        </p:nvSpPr>
        <p:spPr>
          <a:xfrm>
            <a:off x="6007796" y="4108669"/>
            <a:ext cx="274200" cy="454489"/>
          </a:xfrm>
          <a:prstGeom prst="upDownArrow">
            <a:avLst>
              <a:gd name="adj1" fmla="val 50000"/>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Times New Roman"/>
              <a:buNone/>
            </a:pPr>
            <a:endParaRPr sz="1800" b="0" i="0" u="none" strike="noStrike" cap="none" dirty="0">
              <a:solidFill>
                <a:schemeClr val="dk1"/>
              </a:solidFill>
              <a:latin typeface="Arial"/>
              <a:ea typeface="Arial"/>
              <a:cs typeface="Arial"/>
              <a:sym typeface="Arial"/>
            </a:endParaRPr>
          </a:p>
        </p:txBody>
      </p:sp>
      <p:sp>
        <p:nvSpPr>
          <p:cNvPr id="442" name="Shape 442"/>
          <p:cNvSpPr/>
          <p:nvPr/>
        </p:nvSpPr>
        <p:spPr>
          <a:xfrm>
            <a:off x="6405573" y="4108669"/>
            <a:ext cx="274200" cy="454490"/>
          </a:xfrm>
          <a:prstGeom prst="upDownArrow">
            <a:avLst>
              <a:gd name="adj1" fmla="val 50000"/>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Times New Roman"/>
              <a:buNone/>
            </a:pPr>
            <a:endParaRPr sz="1800" b="0" i="0" u="none" strike="noStrike" cap="none" dirty="0">
              <a:solidFill>
                <a:schemeClr val="dk1"/>
              </a:solidFill>
              <a:latin typeface="Arial"/>
              <a:ea typeface="Arial"/>
              <a:cs typeface="Arial"/>
              <a:sym typeface="Arial"/>
            </a:endParaRPr>
          </a:p>
        </p:txBody>
      </p:sp>
      <p:sp>
        <p:nvSpPr>
          <p:cNvPr id="443" name="Shape 443"/>
          <p:cNvSpPr/>
          <p:nvPr/>
        </p:nvSpPr>
        <p:spPr>
          <a:xfrm rot="5400000">
            <a:off x="5346177" y="4921843"/>
            <a:ext cx="805473" cy="231300"/>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a:solidFill>
                  <a:schemeClr val="dk1"/>
                </a:solidFill>
                <a:latin typeface="Arial"/>
                <a:ea typeface="Arial"/>
                <a:cs typeface="Arial"/>
                <a:sym typeface="Arial"/>
              </a:rPr>
              <a:t>NSA</a:t>
            </a:r>
            <a:endParaRPr dirty="0"/>
          </a:p>
        </p:txBody>
      </p:sp>
      <p:sp>
        <p:nvSpPr>
          <p:cNvPr id="444" name="Shape 444"/>
          <p:cNvSpPr/>
          <p:nvPr/>
        </p:nvSpPr>
        <p:spPr>
          <a:xfrm rot="5400000">
            <a:off x="5751371" y="4921842"/>
            <a:ext cx="805473" cy="231300"/>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a:solidFill>
                  <a:schemeClr val="dk1"/>
                </a:solidFill>
                <a:latin typeface="Arial"/>
                <a:ea typeface="Arial"/>
                <a:cs typeface="Arial"/>
                <a:sym typeface="Arial"/>
              </a:rPr>
              <a:t>DoD/JPO?</a:t>
            </a:r>
            <a:endParaRPr sz="1000" b="0" i="0" u="none" strike="noStrike" cap="none" dirty="0">
              <a:solidFill>
                <a:schemeClr val="dk1"/>
              </a:solidFill>
              <a:latin typeface="Arial"/>
              <a:ea typeface="Arial"/>
              <a:cs typeface="Arial"/>
              <a:sym typeface="Arial"/>
            </a:endParaRPr>
          </a:p>
        </p:txBody>
      </p:sp>
      <p:sp>
        <p:nvSpPr>
          <p:cNvPr id="445" name="Shape 445"/>
          <p:cNvSpPr/>
          <p:nvPr/>
        </p:nvSpPr>
        <p:spPr>
          <a:xfrm rot="5400000">
            <a:off x="6156567" y="4921844"/>
            <a:ext cx="805471" cy="231300"/>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a:solidFill>
                  <a:schemeClr val="dk1"/>
                </a:solidFill>
                <a:latin typeface="Arial"/>
                <a:ea typeface="Arial"/>
                <a:cs typeface="Arial"/>
                <a:sym typeface="Arial"/>
              </a:rPr>
              <a:t>DoE</a:t>
            </a:r>
            <a:endParaRPr sz="1000" b="0" i="0" u="none" strike="noStrike" cap="none" dirty="0">
              <a:solidFill>
                <a:schemeClr val="dk1"/>
              </a:solidFill>
              <a:latin typeface="Arial"/>
              <a:ea typeface="Arial"/>
              <a:cs typeface="Arial"/>
              <a:sym typeface="Arial"/>
            </a:endParaRPr>
          </a:p>
        </p:txBody>
      </p:sp>
      <p:sp>
        <p:nvSpPr>
          <p:cNvPr id="446" name="Shape 446"/>
          <p:cNvSpPr/>
          <p:nvPr/>
        </p:nvSpPr>
        <p:spPr>
          <a:xfrm>
            <a:off x="5543566" y="3589408"/>
            <a:ext cx="1176900" cy="447662"/>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 sz="1000" b="0" i="0" u="none" strike="noStrike" cap="none" dirty="0">
                <a:solidFill>
                  <a:schemeClr val="dk1"/>
                </a:solidFill>
                <a:latin typeface="Arial"/>
                <a:ea typeface="Arial"/>
                <a:cs typeface="Arial"/>
                <a:sym typeface="Arial"/>
              </a:rPr>
              <a:t>Technical Review</a:t>
            </a:r>
            <a:endParaRPr dirty="0"/>
          </a:p>
        </p:txBody>
      </p:sp>
      <p:sp>
        <p:nvSpPr>
          <p:cNvPr id="447" name="Shape 447"/>
          <p:cNvSpPr/>
          <p:nvPr/>
        </p:nvSpPr>
        <p:spPr>
          <a:xfrm>
            <a:off x="5995439" y="3146071"/>
            <a:ext cx="274200" cy="371738"/>
          </a:xfrm>
          <a:prstGeom prst="upDownArrow">
            <a:avLst>
              <a:gd name="adj1" fmla="val 50000"/>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Times New Roman"/>
              <a:buNone/>
            </a:pPr>
            <a:endParaRPr sz="1800" b="0" i="0" u="none" strike="noStrike" cap="none" dirty="0">
              <a:solidFill>
                <a:schemeClr val="dk1"/>
              </a:solidFill>
              <a:latin typeface="Arial"/>
              <a:ea typeface="Arial"/>
              <a:cs typeface="Arial"/>
              <a:sym typeface="Arial"/>
            </a:endParaRPr>
          </a:p>
        </p:txBody>
      </p:sp>
      <p:sp>
        <p:nvSpPr>
          <p:cNvPr id="448" name="Shape 448"/>
          <p:cNvSpPr/>
          <p:nvPr/>
        </p:nvSpPr>
        <p:spPr>
          <a:xfrm>
            <a:off x="6843731" y="1761125"/>
            <a:ext cx="651600" cy="388225"/>
          </a:xfrm>
          <a:prstGeom prst="rightArrow">
            <a:avLst>
              <a:gd name="adj1" fmla="val 50000"/>
              <a:gd name="adj2" fmla="val 48578"/>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700"/>
              <a:buFont typeface="Times New Roman"/>
              <a:buNone/>
            </a:pPr>
            <a:r>
              <a:rPr lang="en" sz="700" b="0" i="0" u="none" strike="noStrike" cap="none" dirty="0">
                <a:solidFill>
                  <a:schemeClr val="dk1"/>
                </a:solidFill>
                <a:latin typeface="Arial"/>
                <a:ea typeface="Arial"/>
                <a:cs typeface="Arial"/>
                <a:sym typeface="Arial"/>
              </a:rPr>
              <a:t>Approval</a:t>
            </a:r>
            <a:endParaRPr sz="700" b="0" i="0" u="none" strike="noStrike" cap="none" dirty="0">
              <a:solidFill>
                <a:schemeClr val="dk1"/>
              </a:solidFill>
              <a:latin typeface="Arial"/>
              <a:ea typeface="Arial"/>
              <a:cs typeface="Arial"/>
              <a:sym typeface="Arial"/>
            </a:endParaRPr>
          </a:p>
        </p:txBody>
      </p:sp>
      <p:sp>
        <p:nvSpPr>
          <p:cNvPr id="449" name="Shape 449"/>
          <p:cNvSpPr/>
          <p:nvPr/>
        </p:nvSpPr>
        <p:spPr>
          <a:xfrm>
            <a:off x="6843731" y="2550147"/>
            <a:ext cx="651600" cy="372489"/>
          </a:xfrm>
          <a:prstGeom prst="rightArrow">
            <a:avLst>
              <a:gd name="adj1" fmla="val 50000"/>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700"/>
              <a:buFont typeface="Times New Roman"/>
              <a:buNone/>
            </a:pPr>
            <a:r>
              <a:rPr lang="en" sz="700" b="0" i="0" u="none" strike="noStrike" cap="none" dirty="0">
                <a:solidFill>
                  <a:schemeClr val="dk1"/>
                </a:solidFill>
                <a:latin typeface="Arial"/>
                <a:ea typeface="Arial"/>
                <a:cs typeface="Arial"/>
                <a:sym typeface="Arial"/>
              </a:rPr>
              <a:t>Approval</a:t>
            </a:r>
            <a:endParaRPr sz="700" b="0" i="0" u="none" strike="noStrike" cap="none" dirty="0">
              <a:solidFill>
                <a:schemeClr val="dk1"/>
              </a:solidFill>
              <a:latin typeface="Arial"/>
              <a:ea typeface="Arial"/>
              <a:cs typeface="Arial"/>
              <a:sym typeface="Arial"/>
            </a:endParaRPr>
          </a:p>
        </p:txBody>
      </p:sp>
      <p:sp>
        <p:nvSpPr>
          <p:cNvPr id="450" name="Shape 450"/>
          <p:cNvSpPr/>
          <p:nvPr/>
        </p:nvSpPr>
        <p:spPr>
          <a:xfrm rot="5400000">
            <a:off x="7660571" y="2155933"/>
            <a:ext cx="1259208" cy="274200"/>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a:solidFill>
                  <a:schemeClr val="dk1"/>
                </a:solidFill>
                <a:latin typeface="Arial"/>
                <a:ea typeface="Arial"/>
                <a:cs typeface="Arial"/>
                <a:sym typeface="Arial"/>
              </a:rPr>
              <a:t>Congressional Notification</a:t>
            </a:r>
            <a:endParaRPr sz="1000" b="0" i="0" u="none" strike="noStrike" cap="none" dirty="0">
              <a:solidFill>
                <a:schemeClr val="dk1"/>
              </a:solidFill>
              <a:latin typeface="Arial"/>
              <a:ea typeface="Arial"/>
              <a:cs typeface="Arial"/>
              <a:sym typeface="Arial"/>
            </a:endParaRPr>
          </a:p>
        </p:txBody>
      </p:sp>
      <p:sp>
        <p:nvSpPr>
          <p:cNvPr id="451" name="Shape 451"/>
          <p:cNvSpPr/>
          <p:nvPr/>
        </p:nvSpPr>
        <p:spPr>
          <a:xfrm rot="5400000">
            <a:off x="8208553" y="2168217"/>
            <a:ext cx="1283775" cy="274200"/>
          </a:xfrm>
          <a:prstGeom prst="roundRect">
            <a:avLst>
              <a:gd name="adj" fmla="val 16667"/>
            </a:avLst>
          </a:pr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dirty="0">
                <a:solidFill>
                  <a:schemeClr val="lt1"/>
                </a:solidFill>
                <a:latin typeface="Arial"/>
                <a:ea typeface="Arial"/>
                <a:cs typeface="Arial"/>
                <a:sym typeface="Arial"/>
              </a:rPr>
              <a:t>Shipment Processed</a:t>
            </a:r>
            <a:endParaRPr dirty="0"/>
          </a:p>
        </p:txBody>
      </p:sp>
      <p:sp>
        <p:nvSpPr>
          <p:cNvPr id="452" name="Shape 452"/>
          <p:cNvSpPr/>
          <p:nvPr/>
        </p:nvSpPr>
        <p:spPr>
          <a:xfrm>
            <a:off x="8456600" y="2041155"/>
            <a:ext cx="231600" cy="248100"/>
          </a:xfrm>
          <a:prstGeom prst="rightArrow">
            <a:avLst>
              <a:gd name="adj1" fmla="val 50000"/>
              <a:gd name="adj2" fmla="val 50000"/>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500"/>
              <a:buFont typeface="Times New Roman"/>
              <a:buNone/>
            </a:pPr>
            <a:endParaRPr sz="500" b="0" i="0" u="none" strike="noStrike" cap="none" dirty="0">
              <a:solidFill>
                <a:schemeClr val="dk1"/>
              </a:solidFill>
              <a:latin typeface="Arial"/>
              <a:ea typeface="Arial"/>
              <a:cs typeface="Arial"/>
              <a:sym typeface="Arial"/>
            </a:endParaRPr>
          </a:p>
        </p:txBody>
      </p:sp>
      <p:sp>
        <p:nvSpPr>
          <p:cNvPr id="454" name="Shape 454"/>
          <p:cNvSpPr/>
          <p:nvPr/>
        </p:nvSpPr>
        <p:spPr>
          <a:xfrm>
            <a:off x="7808078" y="5822960"/>
            <a:ext cx="1176900" cy="205200"/>
          </a:xfrm>
          <a:prstGeom prst="roundRect">
            <a:avLst>
              <a:gd name="adj" fmla="val 16667"/>
            </a:avLst>
          </a:prstGeom>
          <a:solidFill>
            <a:srgbClr val="92D05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 sz="1000" b="0" i="0" u="none" strike="noStrike" cap="none">
                <a:solidFill>
                  <a:schemeClr val="dk1"/>
                </a:solidFill>
                <a:latin typeface="Arial"/>
                <a:ea typeface="Arial"/>
                <a:cs typeface="Arial"/>
                <a:sym typeface="Arial"/>
              </a:rPr>
              <a:t>Government</a:t>
            </a:r>
            <a:endParaRPr dirty="0"/>
          </a:p>
        </p:txBody>
      </p:sp>
      <p:sp>
        <p:nvSpPr>
          <p:cNvPr id="455" name="Shape 455"/>
          <p:cNvSpPr/>
          <p:nvPr/>
        </p:nvSpPr>
        <p:spPr>
          <a:xfrm>
            <a:off x="7808078" y="5532657"/>
            <a:ext cx="1176900" cy="205200"/>
          </a:xfrm>
          <a:prstGeom prst="roundRect">
            <a:avLst>
              <a:gd name="adj" fmla="val 16667"/>
            </a:avLst>
          </a:pr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 sz="1000" b="0" i="0" u="none" strike="noStrike" cap="none">
                <a:solidFill>
                  <a:schemeClr val="lt1"/>
                </a:solidFill>
                <a:latin typeface="Arial"/>
                <a:ea typeface="Arial"/>
                <a:cs typeface="Arial"/>
                <a:sym typeface="Arial"/>
              </a:rPr>
              <a:t>Industry</a:t>
            </a:r>
            <a:endParaRPr dirty="0"/>
          </a:p>
        </p:txBody>
      </p:sp>
      <p:sp>
        <p:nvSpPr>
          <p:cNvPr id="456" name="Shape 456"/>
          <p:cNvSpPr/>
          <p:nvPr/>
        </p:nvSpPr>
        <p:spPr>
          <a:xfrm>
            <a:off x="7803023" y="6134905"/>
            <a:ext cx="1176900" cy="205200"/>
          </a:xfrm>
          <a:prstGeom prst="roundRect">
            <a:avLst>
              <a:gd name="adj" fmla="val 16667"/>
            </a:avLst>
          </a:prstGeom>
          <a:solidFill>
            <a:srgbClr val="D8D8D8"/>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r>
              <a:rPr lang="en" sz="1000" b="0" i="0" u="none" strike="noStrike" cap="none" dirty="0">
                <a:solidFill>
                  <a:schemeClr val="dk1"/>
                </a:solidFill>
                <a:latin typeface="Arial"/>
                <a:ea typeface="Arial"/>
                <a:cs typeface="Arial"/>
                <a:sym typeface="Arial"/>
              </a:rPr>
              <a:t>Guidance</a:t>
            </a:r>
            <a:endParaRPr sz="1000" b="0" i="0" u="none" strike="noStrike" cap="none" dirty="0">
              <a:solidFill>
                <a:schemeClr val="dk1"/>
              </a:solidFill>
              <a:latin typeface="Arial"/>
              <a:ea typeface="Arial"/>
              <a:cs typeface="Arial"/>
              <a:sym typeface="Arial"/>
            </a:endParaRPr>
          </a:p>
        </p:txBody>
      </p:sp>
      <p:sp>
        <p:nvSpPr>
          <p:cNvPr id="457" name="Shape 457"/>
          <p:cNvSpPr/>
          <p:nvPr/>
        </p:nvSpPr>
        <p:spPr>
          <a:xfrm rot="-5400000">
            <a:off x="4124286" y="3689545"/>
            <a:ext cx="456061" cy="304800"/>
          </a:xfrm>
          <a:prstGeom prst="rightArrow">
            <a:avLst>
              <a:gd name="adj1" fmla="val 50000"/>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600"/>
              <a:buFont typeface="Times New Roman"/>
              <a:buNone/>
            </a:pPr>
            <a:endParaRPr sz="1600" b="0" i="0" u="none" strike="noStrike" cap="none" dirty="0">
              <a:solidFill>
                <a:schemeClr val="lt1"/>
              </a:solidFill>
              <a:latin typeface="Arial"/>
              <a:ea typeface="Arial"/>
              <a:cs typeface="Arial"/>
              <a:sym typeface="Arial"/>
            </a:endParaRPr>
          </a:p>
        </p:txBody>
      </p:sp>
      <p:sp>
        <p:nvSpPr>
          <p:cNvPr id="458" name="Shape 458"/>
          <p:cNvSpPr/>
          <p:nvPr/>
        </p:nvSpPr>
        <p:spPr>
          <a:xfrm rot="5400000">
            <a:off x="3561393" y="3689546"/>
            <a:ext cx="456060" cy="304800"/>
          </a:xfrm>
          <a:prstGeom prst="rightArrow">
            <a:avLst>
              <a:gd name="adj1" fmla="val 50000"/>
              <a:gd name="adj2" fmla="val 50000"/>
            </a:avLst>
          </a:prstGeom>
          <a:solidFill>
            <a:srgbClr val="00B8FF"/>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000000"/>
              </a:buClr>
              <a:buSzPts val="1600"/>
              <a:buFont typeface="Times New Roman"/>
              <a:buNone/>
            </a:pPr>
            <a:endParaRPr sz="1600" b="0" i="0" u="none" strike="noStrike" cap="none" dirty="0">
              <a:solidFill>
                <a:schemeClr val="lt1"/>
              </a:solidFill>
              <a:latin typeface="Arial"/>
              <a:ea typeface="Arial"/>
              <a:cs typeface="Arial"/>
              <a:sym typeface="Arial"/>
            </a:endParaRPr>
          </a:p>
        </p:txBody>
      </p:sp>
      <p:sp>
        <p:nvSpPr>
          <p:cNvPr id="459" name="Shape 459"/>
          <p:cNvSpPr txBox="1"/>
          <p:nvPr/>
        </p:nvSpPr>
        <p:spPr>
          <a:xfrm>
            <a:off x="211250" y="3215822"/>
            <a:ext cx="2339700" cy="1554600"/>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 sz="1600" b="0" i="0" u="sng" strike="noStrike" cap="none">
                <a:solidFill>
                  <a:srgbClr val="0000FF"/>
                </a:solidFill>
                <a:latin typeface="Arial"/>
                <a:ea typeface="Arial"/>
                <a:cs typeface="Arial"/>
                <a:sym typeface="Arial"/>
              </a:rPr>
              <a:t>Intent of Arms Export Control Act (AECA)</a:t>
            </a:r>
            <a:endParaRPr sz="1400" b="0" i="0" u="sng" strike="noStrike" cap="none" dirty="0">
              <a:solidFill>
                <a:srgbClr val="0000FF"/>
              </a:solidFill>
              <a:latin typeface="Arial"/>
              <a:ea typeface="Arial"/>
              <a:cs typeface="Arial"/>
              <a:sym typeface="Arial"/>
            </a:endParaRPr>
          </a:p>
          <a:p>
            <a:pPr marL="228600" marR="0" lvl="0" indent="-161925" algn="l" rtl="0">
              <a:lnSpc>
                <a:spcPct val="80000"/>
              </a:lnSpc>
              <a:spcBef>
                <a:spcPts val="0"/>
              </a:spcBef>
              <a:spcAft>
                <a:spcPts val="0"/>
              </a:spcAft>
              <a:buClr>
                <a:srgbClr val="0000FF"/>
              </a:buClr>
              <a:buSzPts val="1050"/>
              <a:buFont typeface="Times New Roman"/>
              <a:buNone/>
            </a:pPr>
            <a:endParaRPr sz="1050" b="0" i="0" u="none" strike="noStrike" cap="none" dirty="0">
              <a:solidFill>
                <a:srgbClr val="0000FF"/>
              </a:solidFill>
              <a:latin typeface="Arial"/>
              <a:ea typeface="Arial"/>
              <a:cs typeface="Arial"/>
              <a:sym typeface="Arial"/>
            </a:endParaRPr>
          </a:p>
          <a:p>
            <a:pPr marL="228600" marR="0" lvl="0" indent="-228600" algn="l" rtl="0">
              <a:lnSpc>
                <a:spcPct val="80000"/>
              </a:lnSpc>
              <a:spcBef>
                <a:spcPts val="0"/>
              </a:spcBef>
              <a:spcAft>
                <a:spcPts val="0"/>
              </a:spcAft>
              <a:buClr>
                <a:srgbClr val="0000FF"/>
              </a:buClr>
              <a:buSzPts val="1050"/>
              <a:buFont typeface="Times New Roman"/>
              <a:buAutoNum type="arabicPeriod"/>
            </a:pPr>
            <a:r>
              <a:rPr lang="en" sz="1050" b="0" i="0" u="none" strike="noStrike" cap="none">
                <a:solidFill>
                  <a:srgbClr val="0000FF"/>
                </a:solidFill>
                <a:latin typeface="Arial"/>
                <a:ea typeface="Arial"/>
                <a:cs typeface="Arial"/>
                <a:sym typeface="Arial"/>
              </a:rPr>
              <a:t>Affirm technology transfer authority</a:t>
            </a:r>
            <a:endParaRPr dirty="0"/>
          </a:p>
          <a:p>
            <a:pPr marL="228600" marR="0" lvl="0" indent="-228600" algn="l" rtl="0">
              <a:lnSpc>
                <a:spcPct val="80000"/>
              </a:lnSpc>
              <a:spcBef>
                <a:spcPts val="0"/>
              </a:spcBef>
              <a:spcAft>
                <a:spcPts val="0"/>
              </a:spcAft>
              <a:buClr>
                <a:srgbClr val="0000FF"/>
              </a:buClr>
              <a:buSzPts val="1050"/>
              <a:buFont typeface="Times New Roman"/>
              <a:buAutoNum type="arabicPeriod"/>
            </a:pPr>
            <a:r>
              <a:rPr lang="en" sz="1050" b="0" i="0" u="none" strike="noStrike" cap="none">
                <a:solidFill>
                  <a:srgbClr val="0000FF"/>
                </a:solidFill>
                <a:latin typeface="Arial"/>
                <a:ea typeface="Arial"/>
                <a:cs typeface="Arial"/>
                <a:sym typeface="Arial"/>
              </a:rPr>
              <a:t>Tracking/custody of items</a:t>
            </a:r>
            <a:endParaRPr dirty="0"/>
          </a:p>
          <a:p>
            <a:pPr marL="228600" marR="0" lvl="0" indent="-228600" algn="l" rtl="0">
              <a:lnSpc>
                <a:spcPct val="80000"/>
              </a:lnSpc>
              <a:spcBef>
                <a:spcPts val="0"/>
              </a:spcBef>
              <a:spcAft>
                <a:spcPts val="0"/>
              </a:spcAft>
              <a:buClr>
                <a:srgbClr val="0000FF"/>
              </a:buClr>
              <a:buSzPts val="1050"/>
              <a:buFont typeface="Times New Roman"/>
              <a:buAutoNum type="arabicPeriod"/>
            </a:pPr>
            <a:r>
              <a:rPr lang="en" sz="1050" b="0" i="0" u="none" strike="noStrike" cap="none">
                <a:solidFill>
                  <a:srgbClr val="0000FF"/>
                </a:solidFill>
                <a:latin typeface="Arial"/>
                <a:ea typeface="Arial"/>
                <a:cs typeface="Arial"/>
                <a:sym typeface="Arial"/>
              </a:rPr>
              <a:t>Valuation of export for trade balance calculations</a:t>
            </a:r>
            <a:endParaRPr dirty="0"/>
          </a:p>
        </p:txBody>
      </p:sp>
      <p:sp>
        <p:nvSpPr>
          <p:cNvPr id="460" name="Shape 460"/>
          <p:cNvSpPr/>
          <p:nvPr/>
        </p:nvSpPr>
        <p:spPr>
          <a:xfrm rot="5400000">
            <a:off x="7071579" y="2187020"/>
            <a:ext cx="1315900" cy="274200"/>
          </a:xfrm>
          <a:prstGeom prst="roundRect">
            <a:avLst>
              <a:gd name="adj" fmla="val 16667"/>
            </a:avLst>
          </a:pr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1000"/>
              <a:buFont typeface="Times New Roman"/>
              <a:buNone/>
            </a:pPr>
            <a:r>
              <a:rPr lang="en" sz="1000" b="0" i="0" u="none" strike="noStrike" cap="none">
                <a:solidFill>
                  <a:schemeClr val="lt1"/>
                </a:solidFill>
                <a:latin typeface="Arial"/>
                <a:ea typeface="Arial"/>
                <a:cs typeface="Arial"/>
                <a:sym typeface="Arial"/>
              </a:rPr>
              <a:t>Export Approval</a:t>
            </a:r>
            <a:endParaRPr sz="1000" b="0" i="0" u="none" strike="noStrike" cap="none" dirty="0">
              <a:solidFill>
                <a:schemeClr val="lt1"/>
              </a:solidFill>
              <a:latin typeface="Arial"/>
              <a:ea typeface="Arial"/>
              <a:cs typeface="Arial"/>
              <a:sym typeface="Arial"/>
            </a:endParaRPr>
          </a:p>
        </p:txBody>
      </p:sp>
      <p:sp>
        <p:nvSpPr>
          <p:cNvPr id="461" name="Shape 461"/>
          <p:cNvSpPr/>
          <p:nvPr/>
        </p:nvSpPr>
        <p:spPr>
          <a:xfrm>
            <a:off x="7908738" y="2048979"/>
            <a:ext cx="231600" cy="248100"/>
          </a:xfrm>
          <a:prstGeom prst="rightArrow">
            <a:avLst>
              <a:gd name="adj1" fmla="val 50000"/>
              <a:gd name="adj2" fmla="val 50000"/>
            </a:avLst>
          </a:prstGeom>
          <a:solidFill>
            <a:srgbClr val="00B0F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0000"/>
              </a:buClr>
              <a:buSzPts val="500"/>
              <a:buFont typeface="Times New Roman"/>
              <a:buNone/>
            </a:pPr>
            <a:endParaRPr sz="500" b="0" i="0" u="none" strike="noStrike" cap="none" dirty="0">
              <a:solidFill>
                <a:schemeClr val="dk1"/>
              </a:solidFill>
              <a:latin typeface="Arial"/>
              <a:ea typeface="Arial"/>
              <a:cs typeface="Arial"/>
              <a:sym typeface="Arial"/>
            </a:endParaRPr>
          </a:p>
        </p:txBody>
      </p:sp>
      <p:sp>
        <p:nvSpPr>
          <p:cNvPr id="462" name="Shape 462"/>
          <p:cNvSpPr/>
          <p:nvPr/>
        </p:nvSpPr>
        <p:spPr>
          <a:xfrm>
            <a:off x="106732" y="1109687"/>
            <a:ext cx="8880900" cy="506701"/>
          </a:xfrm>
          <a:prstGeom prst="rightArrow">
            <a:avLst>
              <a:gd name="adj1" fmla="val 50000"/>
              <a:gd name="adj2" fmla="val 50000"/>
            </a:avLst>
          </a:prstGeom>
          <a:solidFill>
            <a:srgbClr val="FFFF00"/>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en" b="0" i="0" u="none" strike="noStrike" cap="none" dirty="0">
                <a:solidFill>
                  <a:schemeClr val="dk1"/>
                </a:solidFill>
                <a:latin typeface="Arial"/>
                <a:ea typeface="Arial"/>
                <a:cs typeface="Arial"/>
                <a:sym typeface="Arial"/>
              </a:rPr>
              <a:t>Typical Export Approval: 5d Best / 45d Average / 122d Worst</a:t>
            </a:r>
            <a:endParaRPr b="0" i="0" u="none" strike="noStrike" cap="none" dirty="0">
              <a:solidFill>
                <a:schemeClr val="dk1"/>
              </a:solidFill>
              <a:latin typeface="Arial"/>
              <a:ea typeface="Arial"/>
              <a:cs typeface="Arial"/>
              <a:sym typeface="Arial"/>
            </a:endParaRPr>
          </a:p>
        </p:txBody>
      </p:sp>
      <p:cxnSp>
        <p:nvCxnSpPr>
          <p:cNvPr id="463" name="Shape 463"/>
          <p:cNvCxnSpPr/>
          <p:nvPr/>
        </p:nvCxnSpPr>
        <p:spPr>
          <a:xfrm rot="10800000">
            <a:off x="5396704" y="1788161"/>
            <a:ext cx="137100" cy="0"/>
          </a:xfrm>
          <a:prstGeom prst="straightConnector1">
            <a:avLst/>
          </a:prstGeom>
          <a:solidFill>
            <a:srgbClr val="00B8FF"/>
          </a:solidFill>
          <a:ln w="9525" cap="flat" cmpd="sng">
            <a:solidFill>
              <a:schemeClr val="dk1"/>
            </a:solidFill>
            <a:prstDash val="dot"/>
            <a:round/>
            <a:headEnd type="none" w="sm" len="sm"/>
            <a:tailEnd type="triangle" w="med" len="med"/>
          </a:ln>
        </p:spPr>
      </p:cxnSp>
      <p:cxnSp>
        <p:nvCxnSpPr>
          <p:cNvPr id="464" name="Shape 464"/>
          <p:cNvCxnSpPr/>
          <p:nvPr/>
        </p:nvCxnSpPr>
        <p:spPr>
          <a:xfrm flipH="1">
            <a:off x="5411235" y="1855016"/>
            <a:ext cx="17100" cy="1758900"/>
          </a:xfrm>
          <a:prstGeom prst="straightConnector1">
            <a:avLst/>
          </a:prstGeom>
          <a:solidFill>
            <a:srgbClr val="00B8FF"/>
          </a:solidFill>
          <a:ln w="9525" cap="flat" cmpd="sng">
            <a:solidFill>
              <a:schemeClr val="dk1"/>
            </a:solidFill>
            <a:prstDash val="dot"/>
            <a:round/>
            <a:headEnd type="none" w="sm" len="sm"/>
            <a:tailEnd type="triangle" w="med" len="med"/>
          </a:ln>
        </p:spPr>
      </p:cxnSp>
      <p:cxnSp>
        <p:nvCxnSpPr>
          <p:cNvPr id="465" name="Shape 465"/>
          <p:cNvCxnSpPr/>
          <p:nvPr/>
        </p:nvCxnSpPr>
        <p:spPr>
          <a:xfrm>
            <a:off x="5391940" y="3670358"/>
            <a:ext cx="156300" cy="0"/>
          </a:xfrm>
          <a:prstGeom prst="straightConnector1">
            <a:avLst/>
          </a:prstGeom>
          <a:solidFill>
            <a:srgbClr val="00B8FF"/>
          </a:solidFill>
          <a:ln w="9525" cap="flat" cmpd="sng">
            <a:solidFill>
              <a:schemeClr val="dk1"/>
            </a:solidFill>
            <a:prstDash val="dot"/>
            <a:round/>
            <a:headEnd type="none" w="sm" len="sm"/>
            <a:tailEnd type="triangle" w="med" len="med"/>
          </a:ln>
        </p:spPr>
      </p:cxn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31</a:t>
            </a:fld>
            <a:endParaRPr lang="en" sz="1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idx="4294967295"/>
          </p:nvPr>
        </p:nvSpPr>
        <p:spPr>
          <a:xfrm>
            <a:off x="1223963" y="-273050"/>
            <a:ext cx="7856400" cy="1225500"/>
          </a:xfrm>
          <a:prstGeom prst="rect">
            <a:avLst/>
          </a:prstGeom>
          <a:noFill/>
          <a:ln>
            <a:noFill/>
          </a:ln>
        </p:spPr>
        <p:txBody>
          <a:bodyPr spcFirstLastPara="1" wrap="square" lIns="92150" tIns="46075" rIns="92150" bIns="46075" anchor="ctr" anchorCtr="1">
            <a:noAutofit/>
          </a:bodyPr>
          <a:lstStyle/>
          <a:p>
            <a:pPr marL="0" marR="0" lvl="0" indent="0" rtl="0">
              <a:lnSpc>
                <a:spcPct val="81000"/>
              </a:lnSpc>
              <a:spcBef>
                <a:spcPts val="0"/>
              </a:spcBef>
              <a:spcAft>
                <a:spcPts val="0"/>
              </a:spcAft>
              <a:buClr>
                <a:srgbClr val="000000"/>
              </a:buClr>
              <a:buSzPts val="2800"/>
              <a:buFont typeface="Arial"/>
              <a:buNone/>
            </a:pPr>
            <a:r>
              <a:rPr lang="en" sz="2800" b="1" i="1" u="none" strike="noStrike" cap="none">
                <a:solidFill>
                  <a:srgbClr val="000000"/>
                </a:solidFill>
                <a:latin typeface="Arial"/>
                <a:ea typeface="Arial"/>
                <a:cs typeface="Arial"/>
                <a:sym typeface="Arial"/>
              </a:rPr>
              <a:t>Observations &amp; Recommendations</a:t>
            </a:r>
            <a:endParaRPr dirty="0"/>
          </a:p>
        </p:txBody>
      </p:sp>
      <p:sp>
        <p:nvSpPr>
          <p:cNvPr id="473" name="Shape 473"/>
          <p:cNvSpPr txBox="1">
            <a:spLocks noGrp="1"/>
          </p:cNvSpPr>
          <p:nvPr>
            <p:ph type="body" idx="4294967295"/>
          </p:nvPr>
        </p:nvSpPr>
        <p:spPr>
          <a:xfrm>
            <a:off x="237391" y="1391763"/>
            <a:ext cx="8842971" cy="5204100"/>
          </a:xfrm>
          <a:prstGeom prst="rect">
            <a:avLst/>
          </a:prstGeom>
          <a:noFill/>
          <a:ln>
            <a:noFill/>
          </a:ln>
        </p:spPr>
        <p:txBody>
          <a:bodyPr spcFirstLastPara="1" wrap="square" lIns="91425" tIns="45700" rIns="91425" bIns="45700" anchor="t" anchorCtr="0">
            <a:noAutofit/>
          </a:bodyPr>
          <a:lstStyle/>
          <a:p>
            <a:pPr marL="173037" marR="0" lvl="0" indent="-173037" algn="l" rtl="0">
              <a:lnSpc>
                <a:spcPct val="100000"/>
              </a:lnSpc>
              <a:spcBef>
                <a:spcPts val="0"/>
              </a:spcBef>
              <a:spcAft>
                <a:spcPts val="0"/>
              </a:spcAft>
              <a:buClr>
                <a:srgbClr val="000000"/>
              </a:buClr>
              <a:buSzPts val="2000"/>
              <a:buFont typeface="Arial"/>
              <a:buChar char="•"/>
            </a:pPr>
            <a:r>
              <a:rPr lang="en" sz="2000" b="1" i="0" u="none" strike="noStrike" cap="none" dirty="0">
                <a:solidFill>
                  <a:srgbClr val="000000"/>
                </a:solidFill>
                <a:latin typeface="Arial"/>
                <a:ea typeface="Arial"/>
                <a:cs typeface="Arial"/>
                <a:sym typeface="Arial"/>
              </a:rPr>
              <a:t>Observations</a:t>
            </a:r>
            <a:endParaRPr dirty="0"/>
          </a:p>
          <a:p>
            <a:pPr marL="640080" marR="0" lvl="2" indent="-182880" algn="l" rtl="0">
              <a:lnSpc>
                <a:spcPct val="100000"/>
              </a:lnSpc>
              <a:spcBef>
                <a:spcPts val="300"/>
              </a:spcBef>
              <a:spcAft>
                <a:spcPts val="0"/>
              </a:spcAft>
              <a:buClr>
                <a:srgbClr val="000000"/>
              </a:buClr>
              <a:buSzPts val="1200"/>
              <a:buFont typeface="Arial"/>
              <a:buChar char="–"/>
            </a:pPr>
            <a:r>
              <a:rPr lang="en" sz="1600" b="1" i="0" u="none" strike="noStrike" cap="none" dirty="0">
                <a:solidFill>
                  <a:srgbClr val="000000"/>
                </a:solidFill>
                <a:latin typeface="Arial"/>
                <a:ea typeface="Arial"/>
                <a:cs typeface="Arial"/>
                <a:sym typeface="Arial"/>
              </a:rPr>
              <a:t>Strategic Plan delivering record economic performance</a:t>
            </a:r>
            <a:endParaRPr sz="1600" b="1" i="0" u="none" strike="noStrike" cap="none" dirty="0">
              <a:solidFill>
                <a:srgbClr val="000000"/>
              </a:solidFill>
              <a:latin typeface="Arial"/>
              <a:ea typeface="Arial"/>
              <a:cs typeface="Arial"/>
              <a:sym typeface="Arial"/>
            </a:endParaRPr>
          </a:p>
          <a:p>
            <a:pPr marL="1097280" marR="0" lvl="3" indent="-182880" algn="l" rtl="0">
              <a:lnSpc>
                <a:spcPct val="100000"/>
              </a:lnSpc>
              <a:spcBef>
                <a:spcPts val="300"/>
              </a:spcBef>
              <a:spcAft>
                <a:spcPts val="0"/>
              </a:spcAft>
              <a:buClr>
                <a:srgbClr val="000000"/>
              </a:buClr>
              <a:buSzPct val="110000"/>
              <a:buFont typeface="Arial"/>
              <a:buChar char="•"/>
            </a:pPr>
            <a:r>
              <a:rPr lang="en" sz="1400" b="0" i="0" u="none" strike="noStrike" cap="none" dirty="0">
                <a:solidFill>
                  <a:srgbClr val="000000"/>
                </a:solidFill>
                <a:latin typeface="Arial"/>
                <a:ea typeface="Arial"/>
                <a:cs typeface="Arial"/>
                <a:sym typeface="Arial"/>
              </a:rPr>
              <a:t>Focus on streamlined operations, enhanced customer service, and long-term shareholder </a:t>
            </a:r>
            <a:r>
              <a:rPr lang="en" sz="1400" b="0" i="0" u="none" strike="noStrike" cap="none" dirty="0" smtClean="0">
                <a:solidFill>
                  <a:srgbClr val="000000"/>
                </a:solidFill>
                <a:latin typeface="Arial"/>
                <a:ea typeface="Arial"/>
                <a:cs typeface="Arial"/>
                <a:sym typeface="Arial"/>
              </a:rPr>
              <a:t>value </a:t>
            </a:r>
            <a:endParaRPr dirty="0"/>
          </a:p>
          <a:p>
            <a:pPr marL="1097280" marR="0" lvl="3" indent="-182880" algn="l" rtl="0">
              <a:lnSpc>
                <a:spcPct val="100000"/>
              </a:lnSpc>
              <a:spcBef>
                <a:spcPts val="300"/>
              </a:spcBef>
              <a:spcAft>
                <a:spcPts val="0"/>
              </a:spcAft>
              <a:buClr>
                <a:srgbClr val="000000"/>
              </a:buClr>
              <a:buSzPct val="110000"/>
              <a:buFont typeface="Arial"/>
              <a:buChar char="•"/>
            </a:pPr>
            <a:r>
              <a:rPr lang="en" sz="1400" b="0" i="0" u="none" strike="noStrike" cap="none" dirty="0">
                <a:solidFill>
                  <a:srgbClr val="000000"/>
                </a:solidFill>
                <a:latin typeface="Arial"/>
                <a:ea typeface="Arial"/>
                <a:cs typeface="Arial"/>
                <a:sym typeface="Arial"/>
              </a:rPr>
              <a:t>Key metrics by 2020: &lt;65% operating ratio, &gt;$650M productivity savings, &gt;10% EPS</a:t>
            </a:r>
            <a:endParaRPr dirty="0"/>
          </a:p>
          <a:p>
            <a:pPr marL="969962" marR="0" lvl="3" indent="0" algn="l" rtl="0">
              <a:lnSpc>
                <a:spcPct val="100000"/>
              </a:lnSpc>
              <a:spcBef>
                <a:spcPts val="300"/>
              </a:spcBef>
              <a:spcAft>
                <a:spcPts val="0"/>
              </a:spcAft>
              <a:buClr>
                <a:srgbClr val="000000"/>
              </a:buClr>
              <a:buSzPts val="1050"/>
              <a:buFont typeface="Arial"/>
              <a:buNone/>
            </a:pPr>
            <a:endParaRPr sz="1400" b="0" i="0" u="none" strike="noStrike" cap="none" dirty="0">
              <a:solidFill>
                <a:srgbClr val="000000"/>
              </a:solidFill>
              <a:latin typeface="Arial"/>
              <a:ea typeface="Arial"/>
              <a:cs typeface="Arial"/>
              <a:sym typeface="Arial"/>
            </a:endParaRPr>
          </a:p>
          <a:p>
            <a:pPr marL="640080" marR="0" lvl="2" indent="-182880" algn="l" rtl="0">
              <a:lnSpc>
                <a:spcPct val="100000"/>
              </a:lnSpc>
              <a:spcBef>
                <a:spcPts val="300"/>
              </a:spcBef>
              <a:spcAft>
                <a:spcPts val="0"/>
              </a:spcAft>
              <a:buClr>
                <a:srgbClr val="000000"/>
              </a:buClr>
              <a:buSzPts val="1200"/>
              <a:buFont typeface="Arial"/>
              <a:buChar char="–"/>
            </a:pPr>
            <a:r>
              <a:rPr lang="en" sz="1600" b="1" i="0" u="none" strike="noStrike" cap="none" dirty="0">
                <a:solidFill>
                  <a:srgbClr val="000000"/>
                </a:solidFill>
                <a:latin typeface="Arial"/>
                <a:ea typeface="Arial"/>
                <a:cs typeface="Arial"/>
                <a:sym typeface="Arial"/>
              </a:rPr>
              <a:t>Leveraging big data </a:t>
            </a:r>
            <a:endParaRPr sz="1600" b="1" i="0" u="none" strike="noStrike" cap="none" dirty="0">
              <a:solidFill>
                <a:srgbClr val="000000"/>
              </a:solidFill>
              <a:latin typeface="Arial"/>
              <a:ea typeface="Arial"/>
              <a:cs typeface="Arial"/>
              <a:sym typeface="Arial"/>
            </a:endParaRPr>
          </a:p>
          <a:p>
            <a:pPr marL="1087437" marR="0" lvl="2" indent="-173037" algn="l" rtl="0">
              <a:lnSpc>
                <a:spcPct val="81000"/>
              </a:lnSpc>
              <a:spcBef>
                <a:spcPts val="45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Optimizing fuel efficiency and locomotive modernization programs</a:t>
            </a:r>
            <a:endParaRPr dirty="0"/>
          </a:p>
          <a:p>
            <a:pPr marL="1087437" marR="0" lvl="2" indent="-173037" algn="l" rtl="0">
              <a:lnSpc>
                <a:spcPct val="81000"/>
              </a:lnSpc>
              <a:spcBef>
                <a:spcPts val="45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Right-sizing crew and labor force </a:t>
            </a:r>
            <a:endParaRPr dirty="0"/>
          </a:p>
          <a:p>
            <a:pPr marL="1087437" marR="0" lvl="2" indent="-173037" algn="l" rtl="0">
              <a:lnSpc>
                <a:spcPct val="81000"/>
              </a:lnSpc>
              <a:spcBef>
                <a:spcPts val="45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Real-time visibility for customers via e-business and communication systems</a:t>
            </a:r>
            <a:endParaRPr dirty="0"/>
          </a:p>
          <a:p>
            <a:pPr marL="914400" marR="0" lvl="2" indent="0" algn="l" rtl="0">
              <a:lnSpc>
                <a:spcPct val="81000"/>
              </a:lnSpc>
              <a:spcBef>
                <a:spcPts val="45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640080" marR="0" lvl="2" indent="-182880" algn="l" rtl="0">
              <a:lnSpc>
                <a:spcPct val="100000"/>
              </a:lnSpc>
              <a:spcBef>
                <a:spcPts val="300"/>
              </a:spcBef>
              <a:spcAft>
                <a:spcPts val="0"/>
              </a:spcAft>
              <a:buClr>
                <a:srgbClr val="000000"/>
              </a:buClr>
              <a:buSzPts val="1200"/>
              <a:buFont typeface="Arial"/>
              <a:buChar char="–"/>
            </a:pPr>
            <a:r>
              <a:rPr lang="en" sz="1600" b="1" i="1" u="none" strike="noStrike" cap="none" dirty="0">
                <a:solidFill>
                  <a:srgbClr val="000000"/>
                </a:solidFill>
                <a:latin typeface="Arial"/>
                <a:ea typeface="Arial"/>
                <a:cs typeface="Arial"/>
                <a:sym typeface="Arial"/>
              </a:rPr>
              <a:t>“I am Coming Home”</a:t>
            </a:r>
            <a:endParaRPr sz="1600" b="1" i="1" u="none" strike="noStrike" cap="none" dirty="0">
              <a:solidFill>
                <a:srgbClr val="000000"/>
              </a:solidFill>
              <a:latin typeface="Arial"/>
              <a:ea typeface="Arial"/>
              <a:cs typeface="Arial"/>
              <a:sym typeface="Arial"/>
            </a:endParaRPr>
          </a:p>
          <a:p>
            <a:pPr marL="1090612" marR="0" lvl="2" indent="-176212" algn="l" rtl="0">
              <a:lnSpc>
                <a:spcPct val="81000"/>
              </a:lnSpc>
              <a:spcBef>
                <a:spcPts val="45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Safety culture is a corporate, social and individual employee priority</a:t>
            </a:r>
            <a:endParaRPr sz="1400" b="0" i="0" u="none" strike="noStrike" cap="none" dirty="0">
              <a:solidFill>
                <a:srgbClr val="000000"/>
              </a:solidFill>
              <a:latin typeface="Arial"/>
              <a:ea typeface="Arial"/>
              <a:cs typeface="Arial"/>
              <a:sym typeface="Arial"/>
            </a:endParaRPr>
          </a:p>
          <a:p>
            <a:pPr marL="1090612" marR="0" lvl="2" indent="-176212" algn="l" rtl="0">
              <a:lnSpc>
                <a:spcPct val="81000"/>
              </a:lnSpc>
              <a:spcBef>
                <a:spcPts val="450"/>
              </a:spcBef>
              <a:spcAft>
                <a:spcPts val="0"/>
              </a:spcAft>
              <a:buClr>
                <a:srgbClr val="000000"/>
              </a:buClr>
              <a:buSzPts val="1400"/>
              <a:buFont typeface="Arial"/>
              <a:buChar char="•"/>
            </a:pPr>
            <a:r>
              <a:rPr lang="en" sz="1400" b="0" i="0" u="none" strike="noStrike" cap="none" dirty="0">
                <a:solidFill>
                  <a:srgbClr val="000000"/>
                </a:solidFill>
                <a:latin typeface="Arial"/>
                <a:ea typeface="Arial"/>
                <a:cs typeface="Arial"/>
                <a:sym typeface="Arial"/>
              </a:rPr>
              <a:t>Robust training program focused on safe behavior, rules compliance and risk reduction</a:t>
            </a:r>
            <a:endParaRPr sz="1400" b="0" i="0" u="none" strike="noStrike" cap="none" dirty="0">
              <a:solidFill>
                <a:srgbClr val="000000"/>
              </a:solidFill>
              <a:latin typeface="Arial"/>
              <a:ea typeface="Arial"/>
              <a:cs typeface="Arial"/>
              <a:sym typeface="Arial"/>
            </a:endParaRPr>
          </a:p>
          <a:p>
            <a:pPr marL="914400" marR="0" lvl="0" indent="0" algn="l" rtl="0">
              <a:lnSpc>
                <a:spcPct val="81000"/>
              </a:lnSpc>
              <a:spcBef>
                <a:spcPts val="450"/>
              </a:spcBef>
              <a:spcAft>
                <a:spcPts val="0"/>
              </a:spcAft>
              <a:buNone/>
            </a:pPr>
            <a:endParaRPr sz="1400" b="0" dirty="0">
              <a:solidFill>
                <a:srgbClr val="000000"/>
              </a:solidFill>
            </a:endParaRPr>
          </a:p>
          <a:p>
            <a:pPr marL="173037" marR="0" lvl="0" indent="-173037" algn="l" rtl="0">
              <a:lnSpc>
                <a:spcPct val="100000"/>
              </a:lnSpc>
              <a:spcBef>
                <a:spcPts val="300"/>
              </a:spcBef>
              <a:spcAft>
                <a:spcPts val="0"/>
              </a:spcAft>
              <a:buClr>
                <a:srgbClr val="000000"/>
              </a:buClr>
              <a:buSzPts val="2000"/>
              <a:buFont typeface="Arial"/>
              <a:buChar char="•"/>
            </a:pPr>
            <a:r>
              <a:rPr lang="en" sz="2000" b="1" i="0" u="none" strike="noStrike" cap="none" dirty="0">
                <a:solidFill>
                  <a:srgbClr val="000000"/>
                </a:solidFill>
                <a:latin typeface="Arial"/>
                <a:ea typeface="Arial"/>
                <a:cs typeface="Arial"/>
                <a:sym typeface="Arial"/>
              </a:rPr>
              <a:t>Recommendations</a:t>
            </a:r>
            <a:endParaRPr dirty="0"/>
          </a:p>
          <a:p>
            <a:pPr marL="640080" marR="0" lvl="2" indent="-182880" algn="l" rtl="0">
              <a:lnSpc>
                <a:spcPct val="100000"/>
              </a:lnSpc>
              <a:spcBef>
                <a:spcPts val="300"/>
              </a:spcBef>
              <a:spcAft>
                <a:spcPts val="0"/>
              </a:spcAft>
              <a:buClr>
                <a:srgbClr val="000000"/>
              </a:buClr>
              <a:buSzPts val="1200"/>
              <a:buFont typeface="Arial"/>
              <a:buChar char="–"/>
            </a:pPr>
            <a:r>
              <a:rPr lang="en" sz="1600" b="0" i="0" u="none" strike="noStrike" cap="none" dirty="0">
                <a:solidFill>
                  <a:srgbClr val="000000"/>
                </a:solidFill>
                <a:latin typeface="Arial"/>
                <a:ea typeface="Arial"/>
                <a:cs typeface="Arial"/>
                <a:sym typeface="Arial"/>
              </a:rPr>
              <a:t>Explore rail as post to port strategic transportation option </a:t>
            </a:r>
            <a:endParaRPr dirty="0"/>
          </a:p>
          <a:p>
            <a:pPr marL="640080" marR="0" lvl="2" indent="-182880" algn="l" rtl="0">
              <a:lnSpc>
                <a:spcPct val="100000"/>
              </a:lnSpc>
              <a:spcBef>
                <a:spcPts val="300"/>
              </a:spcBef>
              <a:spcAft>
                <a:spcPts val="0"/>
              </a:spcAft>
              <a:buClr>
                <a:srgbClr val="000000"/>
              </a:buClr>
              <a:buSzPts val="1200"/>
              <a:buFont typeface="Arial"/>
              <a:buChar char="–"/>
            </a:pPr>
            <a:r>
              <a:rPr lang="en" sz="1600" b="0" i="0" u="none" strike="noStrike" cap="none" dirty="0">
                <a:solidFill>
                  <a:srgbClr val="000000"/>
                </a:solidFill>
                <a:latin typeface="Arial"/>
                <a:ea typeface="Arial"/>
                <a:cs typeface="Arial"/>
                <a:sym typeface="Arial"/>
              </a:rPr>
              <a:t>Leverage modernization, reliability, and fuel efficiency best practices</a:t>
            </a:r>
            <a:endParaRPr sz="1600" b="0" i="0" u="none" strike="noStrike" cap="none" dirty="0">
              <a:solidFill>
                <a:srgbClr val="000000"/>
              </a:solidFill>
              <a:latin typeface="Arial"/>
              <a:ea typeface="Arial"/>
              <a:cs typeface="Arial"/>
              <a:sym typeface="Arial"/>
            </a:endParaRPr>
          </a:p>
        </p:txBody>
      </p:sp>
      <p:sp>
        <p:nvSpPr>
          <p:cNvPr id="474" name="Shape 474"/>
          <p:cNvSpPr txBox="1"/>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80000"/>
              </a:lnSpc>
              <a:spcBef>
                <a:spcPts val="0"/>
              </a:spcBef>
              <a:spcAft>
                <a:spcPts val="0"/>
              </a:spcAft>
              <a:buNone/>
            </a:pPr>
            <a:fld id="{00000000-1234-1234-1234-123412341234}" type="slidenum">
              <a:rPr lang="en" sz="1200" b="1" i="0" u="none" strike="noStrike" cap="none">
                <a:solidFill>
                  <a:schemeClr val="lt1"/>
                </a:solidFill>
                <a:latin typeface="Arial"/>
                <a:ea typeface="Arial"/>
                <a:cs typeface="Arial"/>
                <a:sym typeface="Arial"/>
              </a:rPr>
              <a:pPr marL="0" marR="0" lvl="0" indent="0" algn="r" rtl="0">
                <a:lnSpc>
                  <a:spcPct val="80000"/>
                </a:lnSpc>
                <a:spcBef>
                  <a:spcPts val="0"/>
                </a:spcBef>
                <a:spcAft>
                  <a:spcPts val="0"/>
                </a:spcAft>
                <a:buNone/>
              </a:pPr>
              <a:t>32</a:t>
            </a:fld>
            <a:endParaRPr sz="1200" b="1" i="0" u="none" strike="noStrike" cap="none" dirty="0">
              <a:solidFill>
                <a:schemeClr val="lt1"/>
              </a:solidFill>
              <a:latin typeface="Arial"/>
              <a:ea typeface="Arial"/>
              <a:cs typeface="Arial"/>
              <a:sym typeface="Arial"/>
            </a:endParaRPr>
          </a:p>
        </p:txBody>
      </p:sp>
      <p:sp>
        <p:nvSpPr>
          <p:cNvPr id="475" name="Shape 475"/>
          <p:cNvSpPr txBox="1"/>
          <p:nvPr/>
        </p:nvSpPr>
        <p:spPr>
          <a:xfrm>
            <a:off x="7175500" y="6400800"/>
            <a:ext cx="1905000" cy="457200"/>
          </a:xfrm>
          <a:prstGeom prst="rect">
            <a:avLst/>
          </a:prstGeom>
          <a:noFill/>
          <a:ln>
            <a:noFill/>
          </a:ln>
        </p:spPr>
        <p:txBody>
          <a:bodyPr spcFirstLastPara="1" wrap="square" lIns="92075" tIns="46025" rIns="92075" bIns="46025" anchor="ctr" anchorCtr="0">
            <a:noAutofit/>
          </a:bodyPr>
          <a:lstStyle/>
          <a:p>
            <a:pPr marL="0" marR="0" lvl="0" indent="0" algn="r" rtl="0">
              <a:lnSpc>
                <a:spcPct val="80000"/>
              </a:lnSpc>
              <a:spcBef>
                <a:spcPts val="0"/>
              </a:spcBef>
              <a:spcAft>
                <a:spcPts val="0"/>
              </a:spcAft>
              <a:buNone/>
            </a:pPr>
            <a:fld id="{00000000-1234-1234-1234-123412341234}" type="slidenum">
              <a:rPr lang="en" sz="1200" b="1" i="0" u="none" strike="noStrike" cap="none">
                <a:solidFill>
                  <a:schemeClr val="lt1"/>
                </a:solidFill>
                <a:latin typeface="Arial"/>
                <a:ea typeface="Arial"/>
                <a:cs typeface="Arial"/>
                <a:sym typeface="Arial"/>
              </a:rPr>
              <a:pPr marL="0" marR="0" lvl="0" indent="0" algn="r" rtl="0">
                <a:lnSpc>
                  <a:spcPct val="80000"/>
                </a:lnSpc>
                <a:spcBef>
                  <a:spcPts val="0"/>
                </a:spcBef>
                <a:spcAft>
                  <a:spcPts val="0"/>
                </a:spcAft>
                <a:buNone/>
              </a:pPr>
              <a:t>32</a:t>
            </a:fld>
            <a:endParaRPr sz="1200" b="1" i="0" u="none" strike="noStrike" cap="none" dirty="0">
              <a:solidFill>
                <a:schemeClr val="lt1"/>
              </a:solidFill>
              <a:latin typeface="Arial"/>
              <a:ea typeface="Arial"/>
              <a:cs typeface="Arial"/>
              <a:sym typeface="Arial"/>
            </a:endParaRPr>
          </a:p>
        </p:txBody>
      </p:sp>
      <p:pic>
        <p:nvPicPr>
          <p:cNvPr id="476" name="Shape 476"/>
          <p:cNvPicPr preferRelativeResize="0"/>
          <p:nvPr/>
        </p:nvPicPr>
        <p:blipFill rotWithShape="1">
          <a:blip r:embed="rId3">
            <a:alphaModFix/>
          </a:blip>
          <a:srcRect/>
          <a:stretch/>
        </p:blipFill>
        <p:spPr>
          <a:xfrm>
            <a:off x="6011333" y="726082"/>
            <a:ext cx="2943416" cy="900687"/>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32</a:t>
            </a:fld>
            <a:endParaRPr lang="en" sz="1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432000" y="1590280"/>
            <a:ext cx="8345100" cy="4614900"/>
          </a:xfrm>
          <a:prstGeom prst="rect">
            <a:avLst/>
          </a:prstGeom>
          <a:noFill/>
          <a:ln>
            <a:noFill/>
          </a:ln>
        </p:spPr>
        <p:txBody>
          <a:bodyPr spcFirstLastPara="1" wrap="square" lIns="91425" tIns="45700" rIns="91425" bIns="45700" anchor="t" anchorCtr="0">
            <a:noAutofit/>
          </a:bodyPr>
          <a:lstStyle/>
          <a:p>
            <a:pPr marL="274320" marR="0" lvl="0" indent="-182880" algn="l" rtl="0">
              <a:lnSpc>
                <a:spcPct val="100000"/>
              </a:lnSpc>
              <a:spcBef>
                <a:spcPts val="0"/>
              </a:spcBef>
              <a:spcAft>
                <a:spcPts val="0"/>
              </a:spcAft>
              <a:buClr>
                <a:srgbClr val="000000"/>
              </a:buClr>
              <a:buSzPts val="2000"/>
              <a:buFont typeface="Arial"/>
              <a:buChar char="•"/>
            </a:pPr>
            <a:r>
              <a:rPr lang="en-US" sz="2000" b="1" i="0" u="none" strike="noStrike" cap="none" dirty="0">
                <a:solidFill>
                  <a:srgbClr val="000000"/>
                </a:solidFill>
                <a:latin typeface="+mn-lt"/>
                <a:cs typeface="Arial" panose="020B0604020202020204" pitchFamily="34" charset="0"/>
                <a:sym typeface="Arial"/>
              </a:rPr>
              <a:t>Observations</a:t>
            </a:r>
            <a:endParaRPr dirty="0">
              <a:solidFill>
                <a:srgbClr val="000000"/>
              </a:solidFill>
              <a:latin typeface="+mn-lt"/>
              <a:cs typeface="Arial" panose="020B0604020202020204" pitchFamily="34" charset="0"/>
            </a:endParaRPr>
          </a:p>
          <a:p>
            <a:pPr marL="640080" lvl="1" indent="-182880" rtl="0">
              <a:spcBef>
                <a:spcPts val="0"/>
              </a:spcBef>
              <a:spcAft>
                <a:spcPts val="0"/>
              </a:spcAft>
              <a:buClr>
                <a:srgbClr val="000000"/>
              </a:buClr>
              <a:buSzPts val="1350"/>
              <a:buFont typeface="Arial"/>
              <a:buChar char="–"/>
            </a:pPr>
            <a:r>
              <a:rPr lang="en-US" b="0" dirty="0">
                <a:solidFill>
                  <a:schemeClr val="dk1"/>
                </a:solidFill>
                <a:latin typeface="+mn-lt"/>
                <a:cs typeface="Arial" panose="020B0604020202020204" pitchFamily="34" charset="0"/>
              </a:rPr>
              <a:t>Charismatic leaders drive company vision, loyalty, and productivity</a:t>
            </a:r>
            <a:endParaRPr b="0" dirty="0">
              <a:solidFill>
                <a:schemeClr val="dk1"/>
              </a:solidFill>
              <a:latin typeface="+mn-lt"/>
              <a:cs typeface="Arial" panose="020B0604020202020204" pitchFamily="34" charset="0"/>
            </a:endParaRPr>
          </a:p>
          <a:p>
            <a:pPr marL="640080" lvl="1" indent="-182880" rtl="0">
              <a:spcBef>
                <a:spcPts val="0"/>
              </a:spcBef>
              <a:spcAft>
                <a:spcPts val="0"/>
              </a:spcAft>
              <a:buClr>
                <a:srgbClr val="000000"/>
              </a:buClr>
              <a:buSzPts val="1350"/>
              <a:buFont typeface="Arial"/>
              <a:buChar char="–"/>
            </a:pPr>
            <a:r>
              <a:rPr lang="en-US" b="0" dirty="0">
                <a:solidFill>
                  <a:schemeClr val="dk1"/>
                </a:solidFill>
                <a:latin typeface="+mn-lt"/>
                <a:cs typeface="Arial" panose="020B0604020202020204" pitchFamily="34" charset="0"/>
              </a:rPr>
              <a:t>Partnerships are vital to innovation and efficiency  </a:t>
            </a:r>
            <a:endParaRPr b="0" dirty="0">
              <a:solidFill>
                <a:schemeClr val="dk1"/>
              </a:solidFill>
              <a:latin typeface="+mn-lt"/>
              <a:cs typeface="Arial" panose="020B0604020202020204" pitchFamily="34" charset="0"/>
            </a:endParaRPr>
          </a:p>
          <a:p>
            <a:pPr marL="640080" lvl="1" indent="-182880" rtl="0">
              <a:spcBef>
                <a:spcPts val="0"/>
              </a:spcBef>
              <a:spcAft>
                <a:spcPts val="0"/>
              </a:spcAft>
              <a:buClr>
                <a:schemeClr val="dk1"/>
              </a:buClr>
              <a:buSzPts val="1350"/>
              <a:buFont typeface="Arial"/>
              <a:buChar char="–"/>
            </a:pPr>
            <a:r>
              <a:rPr lang="en-US" b="0" dirty="0">
                <a:solidFill>
                  <a:schemeClr val="dk1"/>
                </a:solidFill>
                <a:latin typeface="+mn-lt"/>
                <a:cs typeface="Arial" panose="020B0604020202020204" pitchFamily="34" charset="0"/>
              </a:rPr>
              <a:t>Securing data is so much more than physical aspects</a:t>
            </a:r>
            <a:endParaRPr b="0" dirty="0">
              <a:solidFill>
                <a:schemeClr val="dk1"/>
              </a:solidFill>
              <a:latin typeface="+mn-lt"/>
              <a:cs typeface="Arial" panose="020B0604020202020204" pitchFamily="34" charset="0"/>
            </a:endParaRPr>
          </a:p>
          <a:p>
            <a:pPr marL="457200" marR="0" lvl="0" indent="0" algn="l" rtl="0">
              <a:lnSpc>
                <a:spcPct val="100000"/>
              </a:lnSpc>
              <a:spcBef>
                <a:spcPts val="0"/>
              </a:spcBef>
              <a:spcAft>
                <a:spcPts val="0"/>
              </a:spcAft>
              <a:buNone/>
            </a:pPr>
            <a:endParaRPr dirty="0">
              <a:solidFill>
                <a:srgbClr val="000000"/>
              </a:solidFill>
              <a:latin typeface="+mn-lt"/>
              <a:cs typeface="Arial" panose="020B0604020202020204" pitchFamily="34" charset="0"/>
            </a:endParaRPr>
          </a:p>
          <a:p>
            <a:pPr marL="274320" marR="0" lvl="0" indent="-182880" algn="l" rtl="0">
              <a:lnSpc>
                <a:spcPct val="100000"/>
              </a:lnSpc>
              <a:spcBef>
                <a:spcPts val="600"/>
              </a:spcBef>
              <a:spcAft>
                <a:spcPts val="0"/>
              </a:spcAft>
              <a:buClr>
                <a:srgbClr val="000000"/>
              </a:buClr>
              <a:buSzPts val="2000"/>
              <a:buFont typeface="Arial"/>
              <a:buChar char="•"/>
            </a:pPr>
            <a:r>
              <a:rPr lang="en-US" sz="2000" b="1" i="0" u="none" strike="noStrike" cap="none" dirty="0">
                <a:solidFill>
                  <a:srgbClr val="000000"/>
                </a:solidFill>
                <a:latin typeface="+mn-lt"/>
                <a:cs typeface="Arial" panose="020B0604020202020204" pitchFamily="34" charset="0"/>
                <a:sym typeface="Arial"/>
              </a:rPr>
              <a:t>Recommendations </a:t>
            </a:r>
            <a:endParaRPr dirty="0">
              <a:solidFill>
                <a:srgbClr val="000000"/>
              </a:solidFill>
              <a:latin typeface="+mn-lt"/>
              <a:cs typeface="Arial" panose="020B0604020202020204" pitchFamily="34" charset="0"/>
            </a:endParaRPr>
          </a:p>
          <a:p>
            <a:pPr marL="640080" lvl="0" indent="-211455" rtl="0">
              <a:spcBef>
                <a:spcPts val="0"/>
              </a:spcBef>
              <a:spcAft>
                <a:spcPts val="0"/>
              </a:spcAft>
              <a:buClr>
                <a:schemeClr val="dk1"/>
              </a:buClr>
              <a:buSzPct val="80000"/>
              <a:buFont typeface="Arial"/>
              <a:buChar char="–"/>
            </a:pPr>
            <a:r>
              <a:rPr lang="en-US" sz="1800" b="0" dirty="0">
                <a:solidFill>
                  <a:srgbClr val="000000"/>
                </a:solidFill>
                <a:latin typeface="+mn-lt"/>
                <a:cs typeface="Arial" panose="020B0604020202020204" pitchFamily="34" charset="0"/>
              </a:rPr>
              <a:t>Partner with industry professionals whose primary mission is to </a:t>
            </a:r>
          </a:p>
          <a:p>
            <a:pPr marL="1097280" lvl="1" indent="-182880">
              <a:spcBef>
                <a:spcPts val="0"/>
              </a:spcBef>
              <a:buClr>
                <a:schemeClr val="dk1"/>
              </a:buClr>
              <a:buSzPts val="1800"/>
              <a:buFont typeface="Arial" panose="020B0604020202020204" pitchFamily="34" charset="0"/>
              <a:buChar char="•"/>
            </a:pPr>
            <a:r>
              <a:rPr lang="en-US" sz="1600" b="0" dirty="0">
                <a:solidFill>
                  <a:srgbClr val="000000"/>
                </a:solidFill>
                <a:latin typeface="+mn-lt"/>
                <a:cs typeface="Arial" panose="020B0604020202020204" pitchFamily="34" charset="0"/>
              </a:rPr>
              <a:t>Innovate, update, maintain, and secure information technology </a:t>
            </a:r>
            <a:endParaRPr sz="1600" b="0" dirty="0">
              <a:solidFill>
                <a:schemeClr val="dk1"/>
              </a:solidFill>
              <a:latin typeface="+mn-lt"/>
              <a:cs typeface="Arial" panose="020B0604020202020204" pitchFamily="34" charset="0"/>
            </a:endParaRPr>
          </a:p>
          <a:p>
            <a:pPr marL="640080" lvl="0" indent="-182880" rtl="0">
              <a:spcBef>
                <a:spcPts val="0"/>
              </a:spcBef>
              <a:spcAft>
                <a:spcPts val="0"/>
              </a:spcAft>
              <a:buClr>
                <a:schemeClr val="dk1"/>
              </a:buClr>
              <a:buSzPts val="1350"/>
              <a:buFont typeface="Arial"/>
              <a:buChar char="–"/>
            </a:pPr>
            <a:r>
              <a:rPr lang="en-US" sz="1800" b="0" dirty="0">
                <a:solidFill>
                  <a:schemeClr val="dk1"/>
                </a:solidFill>
                <a:latin typeface="+mn-lt"/>
                <a:cs typeface="Arial" panose="020B0604020202020204" pitchFamily="34" charset="0"/>
              </a:rPr>
              <a:t>Apply a defense in-depth to secure the IT enterprise</a:t>
            </a:r>
          </a:p>
          <a:p>
            <a:pPr marL="1097280" lvl="1" indent="-182880">
              <a:spcBef>
                <a:spcPts val="0"/>
              </a:spcBef>
              <a:buClr>
                <a:schemeClr val="dk1"/>
              </a:buClr>
              <a:buSzPct val="110000"/>
              <a:buFont typeface="Arial" panose="020B0604020202020204" pitchFamily="34" charset="0"/>
              <a:buChar char="•"/>
            </a:pPr>
            <a:r>
              <a:rPr lang="en-US" sz="1600" b="0" dirty="0">
                <a:solidFill>
                  <a:schemeClr val="dk1"/>
                </a:solidFill>
                <a:latin typeface="+mn-lt"/>
                <a:cs typeface="Arial" panose="020B0604020202020204" pitchFamily="34" charset="0"/>
              </a:rPr>
              <a:t>Employ comprehensive data protection and layered controls</a:t>
            </a:r>
          </a:p>
          <a:p>
            <a:pPr marL="1554480" lvl="2" indent="-182880">
              <a:spcBef>
                <a:spcPts val="0"/>
              </a:spcBef>
              <a:buClr>
                <a:schemeClr val="dk1"/>
              </a:buClr>
              <a:buSzPct val="80000"/>
              <a:buFont typeface="Arial" panose="020B0604020202020204" pitchFamily="34" charset="0"/>
              <a:buChar char="–"/>
            </a:pPr>
            <a:r>
              <a:rPr lang="en-US" sz="1400" b="0" dirty="0">
                <a:solidFill>
                  <a:schemeClr val="dk1"/>
                </a:solidFill>
                <a:latin typeface="+mn-lt"/>
                <a:cs typeface="Arial" panose="020B0604020202020204" pitchFamily="34" charset="0"/>
              </a:rPr>
              <a:t>Data encryption</a:t>
            </a:r>
          </a:p>
          <a:p>
            <a:pPr marL="1554480" lvl="2" indent="-182880">
              <a:spcBef>
                <a:spcPts val="0"/>
              </a:spcBef>
              <a:buClr>
                <a:schemeClr val="dk1"/>
              </a:buClr>
              <a:buSzPct val="80000"/>
              <a:buFont typeface="Arial" panose="020B0604020202020204" pitchFamily="34" charset="0"/>
              <a:buChar char="–"/>
            </a:pPr>
            <a:r>
              <a:rPr lang="en-US" sz="1400" b="0" dirty="0">
                <a:solidFill>
                  <a:schemeClr val="dk1"/>
                </a:solidFill>
                <a:latin typeface="+mn-lt"/>
                <a:cs typeface="Arial" panose="020B0604020202020204" pitchFamily="34" charset="0"/>
              </a:rPr>
              <a:t>Encryption key management</a:t>
            </a:r>
          </a:p>
          <a:p>
            <a:pPr marL="1554480" lvl="2" indent="-182880">
              <a:spcBef>
                <a:spcPts val="0"/>
              </a:spcBef>
              <a:buClr>
                <a:schemeClr val="dk1"/>
              </a:buClr>
              <a:buSzPct val="80000"/>
              <a:buFont typeface="Arial" panose="020B0604020202020204" pitchFamily="34" charset="0"/>
              <a:buChar char="–"/>
            </a:pPr>
            <a:r>
              <a:rPr lang="en-US" sz="1400" b="0" dirty="0">
                <a:solidFill>
                  <a:schemeClr val="dk1"/>
                </a:solidFill>
                <a:latin typeface="+mn-lt"/>
                <a:cs typeface="Arial" panose="020B0604020202020204" pitchFamily="34" charset="0"/>
              </a:rPr>
              <a:t>Data masking and </a:t>
            </a:r>
            <a:r>
              <a:rPr lang="en-US" sz="1400" b="0" dirty="0" smtClean="0">
                <a:solidFill>
                  <a:schemeClr val="dk1"/>
                </a:solidFill>
                <a:latin typeface="+mn-lt"/>
                <a:cs typeface="Arial" panose="020B0604020202020204" pitchFamily="34" charset="0"/>
              </a:rPr>
              <a:t>sub-setting</a:t>
            </a:r>
            <a:endParaRPr lang="en-US" sz="1400" b="0" dirty="0">
              <a:solidFill>
                <a:schemeClr val="dk1"/>
              </a:solidFill>
              <a:latin typeface="+mn-lt"/>
              <a:cs typeface="Arial" panose="020B0604020202020204" pitchFamily="34" charset="0"/>
            </a:endParaRPr>
          </a:p>
          <a:p>
            <a:pPr marL="1554480" lvl="2" indent="-182880">
              <a:spcBef>
                <a:spcPts val="0"/>
              </a:spcBef>
              <a:buClr>
                <a:schemeClr val="dk1"/>
              </a:buClr>
              <a:buSzPct val="80000"/>
              <a:buFont typeface="Arial" panose="020B0604020202020204" pitchFamily="34" charset="0"/>
              <a:buChar char="–"/>
            </a:pPr>
            <a:r>
              <a:rPr lang="en-US" sz="1400" b="0" dirty="0">
                <a:solidFill>
                  <a:schemeClr val="dk1"/>
                </a:solidFill>
                <a:latin typeface="+mn-lt"/>
                <a:cs typeface="Arial" panose="020B0604020202020204" pitchFamily="34" charset="0"/>
              </a:rPr>
              <a:t>Privileged user access</a:t>
            </a:r>
          </a:p>
          <a:p>
            <a:pPr marL="1554480" lvl="2" indent="-182880">
              <a:spcBef>
                <a:spcPts val="0"/>
              </a:spcBef>
              <a:buClr>
                <a:schemeClr val="dk1"/>
              </a:buClr>
              <a:buSzPct val="80000"/>
              <a:buFont typeface="Arial" panose="020B0604020202020204" pitchFamily="34" charset="0"/>
              <a:buChar char="–"/>
            </a:pPr>
            <a:r>
              <a:rPr lang="en-US" sz="1400" b="0" dirty="0">
                <a:solidFill>
                  <a:schemeClr val="dk1"/>
                </a:solidFill>
                <a:latin typeface="+mn-lt"/>
                <a:cs typeface="Arial" panose="020B0604020202020204" pitchFamily="34" charset="0"/>
              </a:rPr>
              <a:t>Auditing and monitoring</a:t>
            </a:r>
          </a:p>
          <a:p>
            <a:pPr marL="1554480" lvl="2" indent="-182880">
              <a:spcBef>
                <a:spcPts val="0"/>
              </a:spcBef>
              <a:buClr>
                <a:schemeClr val="dk1"/>
              </a:buClr>
              <a:buSzPct val="80000"/>
              <a:buFont typeface="Arial" panose="020B0604020202020204" pitchFamily="34" charset="0"/>
              <a:buChar char="–"/>
            </a:pPr>
            <a:r>
              <a:rPr lang="en-US" sz="1400" b="0" dirty="0">
                <a:solidFill>
                  <a:schemeClr val="dk1"/>
                </a:solidFill>
                <a:latin typeface="+mn-lt"/>
                <a:cs typeface="Arial" panose="020B0604020202020204" pitchFamily="34" charset="0"/>
              </a:rPr>
              <a:t>Isolation </a:t>
            </a:r>
            <a:r>
              <a:rPr lang="en-US" sz="1600" b="0" dirty="0">
                <a:solidFill>
                  <a:schemeClr val="dk1"/>
                </a:solidFill>
                <a:latin typeface="+mn-lt"/>
                <a:cs typeface="Arial" panose="020B0604020202020204" pitchFamily="34" charset="0"/>
              </a:rPr>
              <a:t>and Remediation</a:t>
            </a:r>
            <a:br>
              <a:rPr lang="en-US" sz="1600" b="0" dirty="0">
                <a:solidFill>
                  <a:schemeClr val="dk1"/>
                </a:solidFill>
                <a:latin typeface="+mn-lt"/>
                <a:cs typeface="Arial" panose="020B0604020202020204" pitchFamily="34" charset="0"/>
              </a:rPr>
            </a:br>
            <a:endParaRPr sz="1600" b="0" dirty="0">
              <a:solidFill>
                <a:schemeClr val="dk1"/>
              </a:solidFill>
              <a:latin typeface="+mn-lt"/>
              <a:cs typeface="Arial" panose="020B0604020202020204" pitchFamily="34" charset="0"/>
            </a:endParaRPr>
          </a:p>
        </p:txBody>
      </p:sp>
      <p:sp>
        <p:nvSpPr>
          <p:cNvPr id="465" name="Shape 465"/>
          <p:cNvSpPr txBox="1">
            <a:spLocks noGrp="1"/>
          </p:cNvSpPr>
          <p:nvPr>
            <p:ph type="title"/>
          </p:nvPr>
        </p:nvSpPr>
        <p:spPr>
          <a:xfrm>
            <a:off x="1" y="-8092"/>
            <a:ext cx="9086100" cy="609600"/>
          </a:xfrm>
          <a:prstGeom prst="rect">
            <a:avLst/>
          </a:prstGeom>
          <a:noFill/>
          <a:ln>
            <a:noFill/>
          </a:ln>
        </p:spPr>
        <p:txBody>
          <a:bodyPr spcFirstLastPara="1" wrap="square" lIns="92075" tIns="46025" rIns="92075" bIns="46025" anchor="ctr" anchorCtr="1">
            <a:noAutofit/>
          </a:bodyPr>
          <a:lstStyle/>
          <a:p>
            <a:pPr marL="0" marR="0" lvl="0" indent="0" rtl="0">
              <a:lnSpc>
                <a:spcPct val="100000"/>
              </a:lnSpc>
              <a:spcBef>
                <a:spcPts val="0"/>
              </a:spcBef>
              <a:spcAft>
                <a:spcPts val="0"/>
              </a:spcAft>
              <a:buNone/>
            </a:pPr>
            <a:r>
              <a:rPr lang="en-US" sz="3200" b="1" i="1" u="none" strike="noStrike" cap="none" dirty="0">
                <a:solidFill>
                  <a:schemeClr val="lt2"/>
                </a:solidFill>
                <a:latin typeface="+mn-lt"/>
                <a:cs typeface="Arial" panose="020B0604020202020204" pitchFamily="34" charset="0"/>
                <a:sym typeface="Arial"/>
              </a:rPr>
              <a:t>Observations &amp; Recommendations</a:t>
            </a:r>
            <a:endParaRPr sz="3200" b="0" i="0" u="none" strike="noStrike" cap="none" dirty="0">
              <a:solidFill>
                <a:srgbClr val="000000"/>
              </a:solidFill>
              <a:latin typeface="+mn-lt"/>
              <a:cs typeface="Arial" panose="020B0604020202020204" pitchFamily="34" charset="0"/>
              <a:sym typeface="Arial"/>
            </a:endParaRPr>
          </a:p>
        </p:txBody>
      </p:sp>
      <p:pic>
        <p:nvPicPr>
          <p:cNvPr id="466" name="Shape 466"/>
          <p:cNvPicPr preferRelativeResize="0"/>
          <p:nvPr/>
        </p:nvPicPr>
        <p:blipFill>
          <a:blip r:embed="rId3">
            <a:alphaModFix/>
          </a:blip>
          <a:stretch>
            <a:fillRect/>
          </a:stretch>
        </p:blipFill>
        <p:spPr>
          <a:xfrm>
            <a:off x="6182012" y="966350"/>
            <a:ext cx="2707838" cy="381000"/>
          </a:xfrm>
          <a:prstGeom prst="rect">
            <a:avLst/>
          </a:prstGeom>
          <a:noFill/>
          <a:ln>
            <a:noFill/>
          </a:ln>
        </p:spPr>
      </p:pic>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33</a:t>
            </a:fld>
            <a:endParaRPr lang="en" sz="1000" dirty="0"/>
          </a:p>
        </p:txBody>
      </p:sp>
    </p:spTree>
    <p:extLst>
      <p:ext uri="{BB962C8B-B14F-4D97-AF65-F5344CB8AC3E}">
        <p14:creationId xmlns:p14="http://schemas.microsoft.com/office/powerpoint/2010/main" val="3502297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219200" y="0"/>
            <a:ext cx="7924800" cy="609600"/>
          </a:xfrm>
          <a:prstGeom prst="rect">
            <a:avLst/>
          </a:prstGeom>
          <a:noFill/>
          <a:ln>
            <a:noFill/>
          </a:ln>
        </p:spPr>
        <p:txBody>
          <a:bodyPr spcFirstLastPara="1" wrap="square" lIns="92075" tIns="46025" rIns="92075" bIns="46025" anchor="ctr" anchorCtr="1">
            <a:noAutofit/>
          </a:bodyPr>
          <a:lstStyle/>
          <a:p>
            <a:pPr marL="0" marR="0" lvl="0" indent="0" algn="r" rtl="0">
              <a:spcBef>
                <a:spcPts val="0"/>
              </a:spcBef>
              <a:spcAft>
                <a:spcPts val="0"/>
              </a:spcAft>
              <a:buNone/>
            </a:pPr>
            <a:r>
              <a:rPr lang="en" sz="3600" b="1" i="1" u="none" strike="noStrike" cap="none">
                <a:solidFill>
                  <a:schemeClr val="lt2"/>
                </a:solidFill>
                <a:latin typeface="Arial"/>
                <a:ea typeface="Arial"/>
                <a:cs typeface="Arial"/>
                <a:sym typeface="Arial"/>
              </a:rPr>
              <a:t>Observations</a:t>
            </a:r>
            <a:endParaRPr sz="3600" b="1" i="1" u="none" strike="noStrike" cap="none" dirty="0">
              <a:solidFill>
                <a:schemeClr val="lt2"/>
              </a:solidFill>
              <a:latin typeface="Arial"/>
              <a:ea typeface="Arial"/>
              <a:cs typeface="Arial"/>
              <a:sym typeface="Arial"/>
            </a:endParaRPr>
          </a:p>
        </p:txBody>
      </p:sp>
      <p:sp>
        <p:nvSpPr>
          <p:cNvPr id="483" name="Shape 483"/>
          <p:cNvSpPr txBox="1">
            <a:spLocks noGrp="1"/>
          </p:cNvSpPr>
          <p:nvPr>
            <p:ph type="body" idx="1"/>
          </p:nvPr>
        </p:nvSpPr>
        <p:spPr>
          <a:xfrm>
            <a:off x="115613" y="1371600"/>
            <a:ext cx="8893235" cy="5165700"/>
          </a:xfrm>
          <a:prstGeom prst="rect">
            <a:avLst/>
          </a:prstGeom>
          <a:noFill/>
          <a:ln>
            <a:noFill/>
          </a:ln>
        </p:spPr>
        <p:txBody>
          <a:bodyPr spcFirstLastPara="1" wrap="square" lIns="91425" tIns="45700" rIns="91425" bIns="45700" anchor="t" anchorCtr="0">
            <a:noAutofit/>
          </a:bodyPr>
          <a:lstStyle/>
          <a:p>
            <a:pPr marL="177800" marR="0" lvl="0" indent="-177800" algn="l" rtl="0">
              <a:lnSpc>
                <a:spcPct val="115000"/>
              </a:lnSpc>
              <a:spcAft>
                <a:spcPts val="0"/>
              </a:spcAft>
              <a:buClr>
                <a:schemeClr val="dk2"/>
              </a:buClr>
              <a:buSzPts val="2000"/>
              <a:buFont typeface="Arial"/>
              <a:buChar char="•"/>
            </a:pPr>
            <a:r>
              <a:rPr lang="en" dirty="0"/>
              <a:t>Observations</a:t>
            </a:r>
            <a:endParaRPr dirty="0"/>
          </a:p>
          <a:p>
            <a:pPr marL="635000" marR="0" lvl="1" indent="-193675" algn="l" rtl="0">
              <a:spcBef>
                <a:spcPts val="400"/>
              </a:spcBef>
              <a:spcAft>
                <a:spcPts val="0"/>
              </a:spcAft>
              <a:buClr>
                <a:schemeClr val="lt2"/>
              </a:buClr>
              <a:buSzPct val="80000"/>
              <a:buFont typeface="Arial"/>
              <a:buChar char="‒"/>
            </a:pPr>
            <a:r>
              <a:rPr lang="en" sz="1600" b="0" dirty="0"/>
              <a:t>Safety: “Goal Zero” safety culture is a tablestake in all Shell </a:t>
            </a:r>
            <a:r>
              <a:rPr lang="en" sz="1600" b="0" dirty="0" smtClean="0"/>
              <a:t>businesses</a:t>
            </a:r>
          </a:p>
          <a:p>
            <a:pPr marL="1097280" lvl="2" indent="-182880">
              <a:spcBef>
                <a:spcPts val="400"/>
              </a:spcBef>
              <a:buClr>
                <a:schemeClr val="lt2"/>
              </a:buClr>
              <a:buSzPts val="1600"/>
              <a:buFont typeface="Arial" panose="020B0604020202020204" pitchFamily="34" charset="0"/>
              <a:buChar char="•"/>
            </a:pPr>
            <a:r>
              <a:rPr lang="en" sz="1400" b="0" dirty="0" smtClean="0"/>
              <a:t>The </a:t>
            </a:r>
            <a:r>
              <a:rPr lang="en" sz="1400" b="0" dirty="0"/>
              <a:t>first topic discussed at every meeting or gathering; ALWAYS!</a:t>
            </a:r>
            <a:endParaRPr sz="1400" b="0" dirty="0"/>
          </a:p>
          <a:p>
            <a:pPr marL="635000" marR="0" lvl="1" indent="-193675" algn="l" rtl="0">
              <a:spcBef>
                <a:spcPts val="400"/>
              </a:spcBef>
              <a:spcAft>
                <a:spcPts val="0"/>
              </a:spcAft>
              <a:buClr>
                <a:schemeClr val="lt2"/>
              </a:buClr>
              <a:buSzPct val="80000"/>
              <a:buFont typeface="Arial"/>
              <a:buChar char="‒"/>
            </a:pPr>
            <a:r>
              <a:rPr lang="en" sz="1600" b="0" dirty="0"/>
              <a:t>Globally Connected: Shell is a virtually connected </a:t>
            </a:r>
            <a:r>
              <a:rPr lang="en" sz="1600" b="0" dirty="0" smtClean="0"/>
              <a:t>enterprise</a:t>
            </a:r>
          </a:p>
          <a:p>
            <a:pPr marL="1097280" lvl="2" indent="-182880">
              <a:spcBef>
                <a:spcPts val="400"/>
              </a:spcBef>
              <a:buClr>
                <a:schemeClr val="lt2"/>
              </a:buClr>
              <a:buSzPts val="1600"/>
              <a:buFont typeface="Arial" panose="020B0604020202020204" pitchFamily="34" charset="0"/>
              <a:buChar char="•"/>
            </a:pPr>
            <a:r>
              <a:rPr lang="en" sz="1400" b="0" dirty="0" smtClean="0"/>
              <a:t>Local </a:t>
            </a:r>
            <a:r>
              <a:rPr lang="en" sz="1400" b="0" dirty="0"/>
              <a:t>and global teams work together seamlessly via Skype for Business </a:t>
            </a:r>
            <a:endParaRPr sz="1400" b="0" dirty="0"/>
          </a:p>
          <a:p>
            <a:pPr marL="635000" marR="0" lvl="1" indent="-193675" algn="l" rtl="0">
              <a:spcBef>
                <a:spcPts val="400"/>
              </a:spcBef>
              <a:spcAft>
                <a:spcPts val="0"/>
              </a:spcAft>
              <a:buClr>
                <a:schemeClr val="lt2"/>
              </a:buClr>
              <a:buSzPct val="80000"/>
              <a:buFont typeface="Arial"/>
              <a:buChar char="‒"/>
            </a:pPr>
            <a:r>
              <a:rPr lang="en" sz="1600" b="0" dirty="0"/>
              <a:t>People: Annual Shell People Survey (SPS) enables an already engaged </a:t>
            </a:r>
            <a:r>
              <a:rPr lang="en" sz="1600" b="0" dirty="0" smtClean="0"/>
              <a:t>workforce</a:t>
            </a:r>
          </a:p>
          <a:p>
            <a:pPr marL="1097280" lvl="2" indent="-182880">
              <a:spcBef>
                <a:spcPts val="400"/>
              </a:spcBef>
              <a:buClr>
                <a:schemeClr val="lt2"/>
              </a:buClr>
              <a:buSzPts val="1600"/>
              <a:buFont typeface="Arial" panose="020B0604020202020204" pitchFamily="34" charset="0"/>
              <a:buChar char="•"/>
            </a:pPr>
            <a:r>
              <a:rPr lang="en" sz="1400" b="0" dirty="0" smtClean="0"/>
              <a:t>Provides </a:t>
            </a:r>
            <a:r>
              <a:rPr lang="en" sz="1400" b="0" dirty="0"/>
              <a:t>feedback and direction on how the business is doing</a:t>
            </a:r>
            <a:endParaRPr sz="1400" b="0" dirty="0"/>
          </a:p>
          <a:p>
            <a:pPr marL="635000" marR="0" lvl="1" indent="-193675" algn="l" rtl="0">
              <a:lnSpc>
                <a:spcPct val="115000"/>
              </a:lnSpc>
              <a:spcBef>
                <a:spcPts val="400"/>
              </a:spcBef>
              <a:spcAft>
                <a:spcPts val="0"/>
              </a:spcAft>
              <a:buClr>
                <a:schemeClr val="lt2"/>
              </a:buClr>
              <a:buSzPct val="80000"/>
              <a:buFont typeface="Arial"/>
              <a:buChar char="‒"/>
            </a:pPr>
            <a:r>
              <a:rPr lang="en" sz="1600" b="0" dirty="0"/>
              <a:t>Performance: Shell focuses heavily on knowing and </a:t>
            </a:r>
            <a:r>
              <a:rPr lang="en" sz="1600" b="0" dirty="0" smtClean="0"/>
              <a:t>understanding</a:t>
            </a:r>
          </a:p>
          <a:p>
            <a:pPr marL="1097280" lvl="2" indent="-182880">
              <a:lnSpc>
                <a:spcPct val="115000"/>
              </a:lnSpc>
              <a:spcBef>
                <a:spcPts val="400"/>
              </a:spcBef>
              <a:buClr>
                <a:schemeClr val="lt2"/>
              </a:buClr>
              <a:buSzPts val="1600"/>
              <a:buFont typeface="Arial" panose="020B0604020202020204" pitchFamily="34" charset="0"/>
              <a:buChar char="•"/>
            </a:pPr>
            <a:r>
              <a:rPr lang="en" sz="1400" b="0" dirty="0" smtClean="0"/>
              <a:t>Performance</a:t>
            </a:r>
            <a:r>
              <a:rPr lang="en" sz="1400" b="0" dirty="0"/>
              <a:t>, costs, and how to optimize their end to end value chain</a:t>
            </a:r>
            <a:endParaRPr sz="1400" b="0" dirty="0"/>
          </a:p>
          <a:p>
            <a:pPr marL="177800" lvl="0" indent="-177800">
              <a:lnSpc>
                <a:spcPct val="115000"/>
              </a:lnSpc>
            </a:pPr>
            <a:r>
              <a:rPr lang="en" dirty="0"/>
              <a:t>Challenges Shared </a:t>
            </a:r>
            <a:r>
              <a:rPr lang="en" dirty="0" smtClean="0"/>
              <a:t>with DoD</a:t>
            </a:r>
            <a:endParaRPr dirty="0"/>
          </a:p>
          <a:p>
            <a:pPr marL="635000" marR="0" lvl="1" indent="-193675" algn="l" rtl="0">
              <a:spcBef>
                <a:spcPts val="400"/>
              </a:spcBef>
              <a:spcAft>
                <a:spcPts val="0"/>
              </a:spcAft>
              <a:buClr>
                <a:schemeClr val="lt2"/>
              </a:buClr>
              <a:buSzPct val="80000"/>
              <a:buFont typeface="Arial"/>
              <a:buChar char="‒"/>
            </a:pPr>
            <a:r>
              <a:rPr lang="en" sz="1600" b="0" dirty="0"/>
              <a:t>Long Term Strategy: </a:t>
            </a:r>
            <a:r>
              <a:rPr lang="en" sz="1600" b="0" dirty="0" smtClean="0"/>
              <a:t>Operates </a:t>
            </a:r>
            <a:r>
              <a:rPr lang="en" sz="1600" b="0" dirty="0"/>
              <a:t>aging </a:t>
            </a:r>
            <a:r>
              <a:rPr lang="en" sz="1600" b="0" dirty="0" smtClean="0"/>
              <a:t>assets and struggles </a:t>
            </a:r>
            <a:r>
              <a:rPr lang="en" sz="1600" b="0" dirty="0"/>
              <a:t>to find </a:t>
            </a:r>
            <a:r>
              <a:rPr lang="en" sz="1600" b="0" dirty="0" smtClean="0"/>
              <a:t>right </a:t>
            </a:r>
            <a:r>
              <a:rPr lang="en" sz="1600" b="0" dirty="0"/>
              <a:t>balance </a:t>
            </a:r>
            <a:endParaRPr lang="en" sz="1600" b="0" dirty="0" smtClean="0"/>
          </a:p>
          <a:p>
            <a:pPr marL="1097280" lvl="3" indent="-182880">
              <a:spcBef>
                <a:spcPts val="400"/>
              </a:spcBef>
              <a:buClr>
                <a:schemeClr val="lt2"/>
              </a:buClr>
              <a:buSzPts val="1600"/>
              <a:buFont typeface="Arial" panose="020B0604020202020204" pitchFamily="34" charset="0"/>
              <a:buChar char="•"/>
            </a:pPr>
            <a:r>
              <a:rPr lang="en" sz="1400" b="0" dirty="0" smtClean="0"/>
              <a:t>Investing </a:t>
            </a:r>
            <a:r>
              <a:rPr lang="en" sz="1400" b="0" dirty="0"/>
              <a:t>in new technology or maintaining current </a:t>
            </a:r>
            <a:r>
              <a:rPr lang="en" sz="1400" b="0" dirty="0" smtClean="0"/>
              <a:t>infrastructure</a:t>
            </a:r>
          </a:p>
          <a:p>
            <a:pPr marL="1097280" lvl="3" indent="-182880">
              <a:spcBef>
                <a:spcPts val="400"/>
              </a:spcBef>
              <a:buClr>
                <a:schemeClr val="lt2"/>
              </a:buClr>
              <a:buSzPts val="1600"/>
              <a:buFont typeface="Arial" panose="020B0604020202020204" pitchFamily="34" charset="0"/>
              <a:buChar char="•"/>
            </a:pPr>
            <a:r>
              <a:rPr lang="en" sz="1400" b="0" dirty="0" smtClean="0"/>
              <a:t>New </a:t>
            </a:r>
            <a:r>
              <a:rPr lang="en" sz="1400" b="0" dirty="0"/>
              <a:t>organizational structures </a:t>
            </a:r>
            <a:endParaRPr sz="1400" b="0" dirty="0"/>
          </a:p>
          <a:p>
            <a:pPr marL="727075" marR="0" lvl="1" algn="l" rtl="0">
              <a:spcBef>
                <a:spcPts val="400"/>
              </a:spcBef>
              <a:spcAft>
                <a:spcPts val="0"/>
              </a:spcAft>
              <a:buClr>
                <a:schemeClr val="lt2"/>
              </a:buClr>
              <a:buSzPct val="80000"/>
              <a:buFont typeface="Arial" panose="020B0604020202020204" pitchFamily="34" charset="0"/>
              <a:buChar char="–"/>
            </a:pPr>
            <a:r>
              <a:rPr lang="en" sz="1600" b="0" dirty="0"/>
              <a:t>Sustainability: </a:t>
            </a:r>
            <a:r>
              <a:rPr lang="en" sz="1600" b="0" dirty="0" smtClean="0"/>
              <a:t>Embarking on an </a:t>
            </a:r>
            <a:r>
              <a:rPr lang="en" sz="1600" b="0" dirty="0"/>
              <a:t>aggressive </a:t>
            </a:r>
            <a:r>
              <a:rPr lang="en" sz="1600" b="0" dirty="0" smtClean="0"/>
              <a:t>operational path</a:t>
            </a:r>
          </a:p>
          <a:p>
            <a:pPr marL="1097280" lvl="2" indent="-182880">
              <a:spcBef>
                <a:spcPts val="400"/>
              </a:spcBef>
              <a:buClr>
                <a:schemeClr val="lt2"/>
              </a:buClr>
              <a:buSzPct val="110000"/>
              <a:buFont typeface="Arial" panose="020B0604020202020204" pitchFamily="34" charset="0"/>
              <a:buChar char="•"/>
            </a:pPr>
            <a:r>
              <a:rPr lang="en" sz="1400" b="0" dirty="0" smtClean="0"/>
              <a:t>Socially </a:t>
            </a:r>
            <a:r>
              <a:rPr lang="en" sz="1400" b="0" dirty="0"/>
              <a:t>and environmentally responsible ways</a:t>
            </a:r>
            <a:endParaRPr sz="1400" b="0" dirty="0"/>
          </a:p>
          <a:p>
            <a:pPr marL="727075" marR="0" lvl="1" algn="l" rtl="0">
              <a:spcBef>
                <a:spcPts val="400"/>
              </a:spcBef>
              <a:spcAft>
                <a:spcPts val="0"/>
              </a:spcAft>
              <a:buClr>
                <a:schemeClr val="lt2"/>
              </a:buClr>
              <a:buSzPct val="80000"/>
              <a:buFont typeface="Arial" panose="020B0604020202020204" pitchFamily="34" charset="0"/>
              <a:buChar char="–"/>
            </a:pPr>
            <a:r>
              <a:rPr lang="en" sz="1600" b="0" dirty="0" smtClean="0"/>
              <a:t>Designing for </a:t>
            </a:r>
            <a:r>
              <a:rPr lang="en" sz="1600" b="0" dirty="0"/>
              <a:t>Future: </a:t>
            </a:r>
            <a:r>
              <a:rPr lang="en" sz="1600" b="0" dirty="0" smtClean="0"/>
              <a:t>Brilliant </a:t>
            </a:r>
            <a:r>
              <a:rPr lang="en" sz="1600" b="0" dirty="0"/>
              <a:t>Basics, Accelerators, Innovation Funnel, </a:t>
            </a:r>
            <a:r>
              <a:rPr lang="en" sz="1600" b="0" dirty="0" smtClean="0"/>
              <a:t>Digital </a:t>
            </a:r>
            <a:r>
              <a:rPr lang="en" sz="1600" b="0" dirty="0"/>
              <a:t>Roadmap </a:t>
            </a:r>
            <a:endParaRPr lang="en" sz="1600" b="0" dirty="0" smtClean="0"/>
          </a:p>
          <a:p>
            <a:pPr marL="1097280" lvl="2" indent="-182880">
              <a:spcBef>
                <a:spcPts val="400"/>
              </a:spcBef>
              <a:buClr>
                <a:schemeClr val="lt2"/>
              </a:buClr>
              <a:buSzPts val="1600"/>
              <a:buFont typeface="Arial" panose="020B0604020202020204" pitchFamily="34" charset="0"/>
              <a:buChar char="•"/>
            </a:pPr>
            <a:r>
              <a:rPr lang="en" sz="1400" b="0" dirty="0" smtClean="0"/>
              <a:t>Implemented </a:t>
            </a:r>
            <a:r>
              <a:rPr lang="en" sz="1400" b="0" dirty="0"/>
              <a:t>in an organization that is perceived to be slow to embrace change </a:t>
            </a:r>
            <a:endParaRPr sz="1400" b="0" dirty="0"/>
          </a:p>
          <a:p>
            <a:pPr marL="635000" marR="0" lvl="1" indent="-101600" algn="l" rtl="0">
              <a:spcBef>
                <a:spcPts val="400"/>
              </a:spcBef>
              <a:spcAft>
                <a:spcPts val="0"/>
              </a:spcAft>
              <a:buClr>
                <a:schemeClr val="lt2"/>
              </a:buClr>
              <a:buSzPts val="1200"/>
              <a:buFont typeface="Arial"/>
              <a:buNone/>
            </a:pPr>
            <a:endParaRPr sz="1600" b="1" i="0" u="none" strike="noStrike" cap="none" dirty="0">
              <a:solidFill>
                <a:schemeClr val="lt2"/>
              </a:solidFill>
              <a:latin typeface="Arial"/>
              <a:ea typeface="Arial"/>
              <a:cs typeface="Arial"/>
              <a:sym typeface="Arial"/>
            </a:endParaRPr>
          </a:p>
          <a:p>
            <a:pPr marL="177800" marR="0" lvl="0" indent="-50800" algn="l" rtl="0">
              <a:spcBef>
                <a:spcPts val="400"/>
              </a:spcBef>
              <a:spcAft>
                <a:spcPts val="0"/>
              </a:spcAft>
              <a:buClr>
                <a:schemeClr val="dk2"/>
              </a:buClr>
              <a:buSzPts val="2000"/>
              <a:buFont typeface="Arial"/>
              <a:buNone/>
            </a:pPr>
            <a:endParaRPr sz="2000" b="1" i="0" u="none" strike="noStrike" cap="none" dirty="0">
              <a:solidFill>
                <a:schemeClr val="lt2"/>
              </a:solidFill>
              <a:latin typeface="Arial"/>
              <a:ea typeface="Arial"/>
              <a:cs typeface="Arial"/>
              <a:sym typeface="Arial"/>
            </a:endParaRPr>
          </a:p>
          <a:p>
            <a:pPr marL="635000" marR="0" lvl="1" indent="-120650" algn="l" rtl="0">
              <a:spcBef>
                <a:spcPts val="360"/>
              </a:spcBef>
              <a:spcAft>
                <a:spcPts val="0"/>
              </a:spcAft>
              <a:buClr>
                <a:schemeClr val="lt2"/>
              </a:buClr>
              <a:buSzPts val="900"/>
              <a:buFont typeface="Algerian"/>
              <a:buNone/>
            </a:pPr>
            <a:endParaRPr sz="1800" b="1" i="0" u="none" strike="noStrike" cap="none" dirty="0">
              <a:solidFill>
                <a:schemeClr val="lt2"/>
              </a:solidFill>
              <a:latin typeface="Arial"/>
              <a:ea typeface="Arial"/>
              <a:cs typeface="Arial"/>
              <a:sym typeface="Arial"/>
            </a:endParaRPr>
          </a:p>
        </p:txBody>
      </p:sp>
      <p:pic>
        <p:nvPicPr>
          <p:cNvPr id="484" name="Shape 484"/>
          <p:cNvPicPr preferRelativeResize="0"/>
          <p:nvPr/>
        </p:nvPicPr>
        <p:blipFill>
          <a:blip r:embed="rId3">
            <a:alphaModFix/>
          </a:blip>
          <a:stretch>
            <a:fillRect/>
          </a:stretch>
        </p:blipFill>
        <p:spPr>
          <a:xfrm>
            <a:off x="6219150" y="710325"/>
            <a:ext cx="1028350" cy="950350"/>
          </a:xfrm>
          <a:prstGeom prst="rect">
            <a:avLst/>
          </a:prstGeom>
          <a:noFill/>
          <a:ln>
            <a:noFill/>
          </a:ln>
        </p:spPr>
      </p:pic>
      <p:pic>
        <p:nvPicPr>
          <p:cNvPr id="485" name="Shape 485"/>
          <p:cNvPicPr preferRelativeResize="0"/>
          <p:nvPr/>
        </p:nvPicPr>
        <p:blipFill>
          <a:blip r:embed="rId4">
            <a:alphaModFix/>
          </a:blip>
          <a:stretch>
            <a:fillRect/>
          </a:stretch>
        </p:blipFill>
        <p:spPr>
          <a:xfrm>
            <a:off x="7307825" y="999425"/>
            <a:ext cx="1701024" cy="37217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34</a:t>
            </a:fld>
            <a:endParaRPr lang="en" sz="1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1060415" y="0"/>
            <a:ext cx="7924800" cy="609600"/>
          </a:xfrm>
          <a:prstGeom prst="rect">
            <a:avLst/>
          </a:prstGeom>
          <a:noFill/>
          <a:ln>
            <a:noFill/>
          </a:ln>
        </p:spPr>
        <p:txBody>
          <a:bodyPr spcFirstLastPara="1" wrap="square" lIns="92075" tIns="46025" rIns="92075" bIns="46025" anchor="ctr" anchorCtr="1">
            <a:noAutofit/>
          </a:bodyPr>
          <a:lstStyle/>
          <a:p>
            <a:pPr marL="0" marR="0" lvl="0" indent="0" algn="r" rtl="0">
              <a:spcBef>
                <a:spcPts val="0"/>
              </a:spcBef>
              <a:spcAft>
                <a:spcPts val="0"/>
              </a:spcAft>
              <a:buNone/>
            </a:pPr>
            <a:r>
              <a:rPr lang="en" sz="3200" b="1" i="1" u="none" strike="noStrike" cap="none" dirty="0">
                <a:solidFill>
                  <a:schemeClr val="lt2"/>
                </a:solidFill>
                <a:sym typeface="Arial"/>
              </a:rPr>
              <a:t>Observations and </a:t>
            </a:r>
            <a:r>
              <a:rPr lang="en" sz="3200" b="1" i="1" u="none" strike="noStrike" cap="none" dirty="0" smtClean="0">
                <a:solidFill>
                  <a:schemeClr val="lt2"/>
                </a:solidFill>
                <a:sym typeface="Arial"/>
              </a:rPr>
              <a:t>Recommendations</a:t>
            </a:r>
            <a:endParaRPr sz="3200" dirty="0"/>
          </a:p>
        </p:txBody>
      </p:sp>
      <p:sp>
        <p:nvSpPr>
          <p:cNvPr id="492" name="Shape 492"/>
          <p:cNvSpPr txBox="1">
            <a:spLocks noGrp="1"/>
          </p:cNvSpPr>
          <p:nvPr>
            <p:ph type="body" idx="1"/>
          </p:nvPr>
        </p:nvSpPr>
        <p:spPr>
          <a:xfrm>
            <a:off x="409302" y="1288868"/>
            <a:ext cx="8506200" cy="5291225"/>
          </a:xfrm>
          <a:prstGeom prst="rect">
            <a:avLst/>
          </a:prstGeom>
          <a:noFill/>
          <a:ln>
            <a:noFill/>
          </a:ln>
        </p:spPr>
        <p:txBody>
          <a:bodyPr spcFirstLastPara="1" wrap="square" lIns="91425" tIns="45700" rIns="91425" bIns="45700" anchor="t" anchorCtr="0">
            <a:noAutofit/>
          </a:bodyPr>
          <a:lstStyle/>
          <a:p>
            <a:pPr marL="274320" lvl="0" indent="-170180" rtl="0">
              <a:lnSpc>
                <a:spcPct val="115000"/>
              </a:lnSpc>
              <a:spcBef>
                <a:spcPts val="200"/>
              </a:spcBef>
              <a:spcAft>
                <a:spcPts val="0"/>
              </a:spcAft>
              <a:buClr>
                <a:schemeClr val="dk2"/>
              </a:buClr>
              <a:buSzPts val="1800"/>
              <a:buFont typeface="Arial"/>
              <a:buChar char="•"/>
            </a:pPr>
            <a:r>
              <a:rPr lang="en" sz="1800" dirty="0">
                <a:solidFill>
                  <a:schemeClr val="dk1"/>
                </a:solidFill>
              </a:rPr>
              <a:t>Observations</a:t>
            </a:r>
            <a:endParaRPr sz="1800" dirty="0">
              <a:solidFill>
                <a:schemeClr val="dk1"/>
              </a:solidFill>
            </a:endParaRPr>
          </a:p>
          <a:p>
            <a:pPr marL="714375" lvl="1" rtl="0">
              <a:lnSpc>
                <a:spcPct val="115000"/>
              </a:lnSpc>
              <a:spcBef>
                <a:spcPts val="200"/>
              </a:spcBef>
              <a:spcAft>
                <a:spcPts val="0"/>
              </a:spcAft>
              <a:buClr>
                <a:schemeClr val="lt2"/>
              </a:buClr>
              <a:buSzPct val="80000"/>
              <a:buFont typeface="Arial" panose="020B0604020202020204" pitchFamily="34" charset="0"/>
              <a:buChar char="‒"/>
            </a:pPr>
            <a:r>
              <a:rPr lang="en" sz="1600" b="0" dirty="0">
                <a:solidFill>
                  <a:schemeClr val="dk1"/>
                </a:solidFill>
              </a:rPr>
              <a:t>Contract research as a small defense contractor </a:t>
            </a:r>
            <a:r>
              <a:rPr lang="en" sz="1600" b="0" dirty="0" smtClean="0">
                <a:solidFill>
                  <a:schemeClr val="dk1"/>
                </a:solidFill>
              </a:rPr>
              <a:t>a challenge</a:t>
            </a:r>
          </a:p>
          <a:p>
            <a:pPr marL="1097280" lvl="2" indent="-182880">
              <a:lnSpc>
                <a:spcPct val="150000"/>
              </a:lnSpc>
              <a:spcBef>
                <a:spcPts val="200"/>
              </a:spcBef>
              <a:buClr>
                <a:schemeClr val="lt2"/>
              </a:buClr>
              <a:buSzPct val="110000"/>
              <a:buFont typeface="Arial" panose="020B0604020202020204" pitchFamily="34" charset="0"/>
              <a:buChar char="•"/>
            </a:pPr>
            <a:r>
              <a:rPr lang="en" sz="1400" b="0" dirty="0" smtClean="0">
                <a:solidFill>
                  <a:schemeClr val="dk1"/>
                </a:solidFill>
              </a:rPr>
              <a:t>Overhead </a:t>
            </a:r>
            <a:r>
              <a:rPr lang="en" sz="1400" b="0" dirty="0">
                <a:solidFill>
                  <a:schemeClr val="dk1"/>
                </a:solidFill>
              </a:rPr>
              <a:t>required to do business with the </a:t>
            </a:r>
            <a:r>
              <a:rPr lang="en" sz="1400" b="0" dirty="0" smtClean="0">
                <a:solidFill>
                  <a:schemeClr val="dk1"/>
                </a:solidFill>
              </a:rPr>
              <a:t>DoD results in higher costs to the government</a:t>
            </a:r>
            <a:endParaRPr sz="1400" b="0" dirty="0" smtClean="0">
              <a:solidFill>
                <a:schemeClr val="dk1"/>
              </a:solidFill>
            </a:endParaRPr>
          </a:p>
          <a:p>
            <a:pPr marL="635000" lvl="1" indent="-177800" rtl="0">
              <a:lnSpc>
                <a:spcPct val="115000"/>
              </a:lnSpc>
              <a:spcBef>
                <a:spcPts val="200"/>
              </a:spcBef>
              <a:spcAft>
                <a:spcPts val="0"/>
              </a:spcAft>
              <a:buClr>
                <a:schemeClr val="dk1"/>
              </a:buClr>
              <a:buSzPct val="80000"/>
              <a:buFont typeface="Arial"/>
              <a:buChar char="–"/>
            </a:pPr>
            <a:r>
              <a:rPr lang="en" sz="1600" b="0" dirty="0" smtClean="0">
                <a:solidFill>
                  <a:schemeClr val="dk1"/>
                </a:solidFill>
              </a:rPr>
              <a:t>Fast </a:t>
            </a:r>
            <a:r>
              <a:rPr lang="en" sz="1600" b="0" dirty="0">
                <a:solidFill>
                  <a:schemeClr val="dk1"/>
                </a:solidFill>
              </a:rPr>
              <a:t>prototyping </a:t>
            </a:r>
            <a:r>
              <a:rPr lang="en" sz="1600" b="0" dirty="0" smtClean="0">
                <a:solidFill>
                  <a:schemeClr val="dk1"/>
                </a:solidFill>
              </a:rPr>
              <a:t>requirements </a:t>
            </a:r>
          </a:p>
          <a:p>
            <a:pPr marL="1097280" lvl="2" indent="-182880">
              <a:lnSpc>
                <a:spcPct val="115000"/>
              </a:lnSpc>
              <a:spcBef>
                <a:spcPts val="200"/>
              </a:spcBef>
              <a:buClr>
                <a:schemeClr val="dk1"/>
              </a:buClr>
              <a:buSzPts val="1350"/>
              <a:buFont typeface="Arial" panose="020B0604020202020204" pitchFamily="34" charset="0"/>
              <a:buChar char="•"/>
            </a:pPr>
            <a:r>
              <a:rPr lang="en" sz="1400" b="0" dirty="0" smtClean="0">
                <a:solidFill>
                  <a:schemeClr val="dk1"/>
                </a:solidFill>
              </a:rPr>
              <a:t>OT </a:t>
            </a:r>
            <a:r>
              <a:rPr lang="en" sz="1400" b="0" dirty="0">
                <a:solidFill>
                  <a:schemeClr val="dk1"/>
                </a:solidFill>
              </a:rPr>
              <a:t>funding, co-located </a:t>
            </a:r>
            <a:r>
              <a:rPr lang="en" sz="1400" b="0" dirty="0" smtClean="0">
                <a:solidFill>
                  <a:schemeClr val="dk1"/>
                </a:solidFill>
              </a:rPr>
              <a:t>technology/operational </a:t>
            </a:r>
            <a:r>
              <a:rPr lang="en" sz="1400" b="0" dirty="0">
                <a:solidFill>
                  <a:schemeClr val="dk1"/>
                </a:solidFill>
              </a:rPr>
              <a:t>experts, 3D </a:t>
            </a:r>
            <a:r>
              <a:rPr lang="en" sz="1400" b="0" dirty="0" smtClean="0">
                <a:solidFill>
                  <a:schemeClr val="dk1"/>
                </a:solidFill>
              </a:rPr>
              <a:t>printing</a:t>
            </a:r>
          </a:p>
          <a:p>
            <a:pPr marL="1097280" lvl="2" indent="-182880">
              <a:lnSpc>
                <a:spcPct val="115000"/>
              </a:lnSpc>
              <a:spcBef>
                <a:spcPts val="200"/>
              </a:spcBef>
              <a:buClr>
                <a:schemeClr val="dk1"/>
              </a:buClr>
              <a:buSzPts val="1350"/>
              <a:buFont typeface="Arial" panose="020B0604020202020204" pitchFamily="34" charset="0"/>
              <a:buChar char="•"/>
            </a:pPr>
            <a:r>
              <a:rPr lang="en" sz="1400" b="0" dirty="0" smtClean="0">
                <a:solidFill>
                  <a:schemeClr val="dk1"/>
                </a:solidFill>
              </a:rPr>
              <a:t>An </a:t>
            </a:r>
            <a:r>
              <a:rPr lang="en" sz="1400" b="0" dirty="0">
                <a:solidFill>
                  <a:schemeClr val="dk1"/>
                </a:solidFill>
              </a:rPr>
              <a:t>ability to fail</a:t>
            </a:r>
            <a:endParaRPr sz="1400" b="0" dirty="0">
              <a:solidFill>
                <a:schemeClr val="dk1"/>
              </a:solidFill>
            </a:endParaRPr>
          </a:p>
          <a:p>
            <a:pPr marL="635000" lvl="1" indent="-177800" rtl="0">
              <a:lnSpc>
                <a:spcPct val="115000"/>
              </a:lnSpc>
              <a:spcBef>
                <a:spcPts val="200"/>
              </a:spcBef>
              <a:spcAft>
                <a:spcPts val="0"/>
              </a:spcAft>
              <a:buClr>
                <a:schemeClr val="dk1"/>
              </a:buClr>
              <a:buSzPts val="1350"/>
              <a:buFont typeface="Arial"/>
              <a:buChar char="–"/>
            </a:pPr>
            <a:r>
              <a:rPr lang="en" sz="1600" b="0" dirty="0">
                <a:solidFill>
                  <a:schemeClr val="dk1"/>
                </a:solidFill>
              </a:rPr>
              <a:t>Talent management in high demand fields will require DoD </a:t>
            </a:r>
            <a:r>
              <a:rPr lang="en" sz="1600" b="0" dirty="0" smtClean="0">
                <a:solidFill>
                  <a:schemeClr val="dk1"/>
                </a:solidFill>
              </a:rPr>
              <a:t>rethinking </a:t>
            </a:r>
          </a:p>
          <a:p>
            <a:pPr marL="1097280" lvl="2" indent="-182880">
              <a:spcBef>
                <a:spcPts val="200"/>
              </a:spcBef>
              <a:buClr>
                <a:schemeClr val="dk1"/>
              </a:buClr>
              <a:buSzPts val="1350"/>
              <a:buFont typeface="Arial" panose="020B0604020202020204" pitchFamily="34" charset="0"/>
              <a:buChar char="•"/>
            </a:pPr>
            <a:r>
              <a:rPr lang="en" sz="1400" b="0" dirty="0" smtClean="0">
                <a:solidFill>
                  <a:schemeClr val="dk1"/>
                </a:solidFill>
              </a:rPr>
              <a:t>Compensation </a:t>
            </a:r>
            <a:r>
              <a:rPr lang="en" sz="1400" b="0" dirty="0">
                <a:solidFill>
                  <a:schemeClr val="dk1"/>
                </a:solidFill>
              </a:rPr>
              <a:t>and personnel structure (specifically in programming)</a:t>
            </a:r>
            <a:endParaRPr sz="1400" b="0" dirty="0">
              <a:solidFill>
                <a:schemeClr val="dk1"/>
              </a:solidFill>
            </a:endParaRPr>
          </a:p>
          <a:p>
            <a:pPr marL="274320" lvl="0" indent="-170180" rtl="0">
              <a:lnSpc>
                <a:spcPct val="115000"/>
              </a:lnSpc>
              <a:spcBef>
                <a:spcPts val="200"/>
              </a:spcBef>
              <a:spcAft>
                <a:spcPts val="0"/>
              </a:spcAft>
              <a:buClr>
                <a:schemeClr val="dk2"/>
              </a:buClr>
              <a:buSzPts val="1800"/>
              <a:buFont typeface="Arial"/>
              <a:buChar char="•"/>
            </a:pPr>
            <a:r>
              <a:rPr lang="en" sz="1800" dirty="0">
                <a:solidFill>
                  <a:schemeClr val="dk1"/>
                </a:solidFill>
              </a:rPr>
              <a:t>Recommendations (learned while in Silicon Valley)</a:t>
            </a:r>
            <a:endParaRPr sz="1800" dirty="0">
              <a:solidFill>
                <a:schemeClr val="dk1"/>
              </a:solidFill>
            </a:endParaRPr>
          </a:p>
          <a:p>
            <a:pPr marL="635000" lvl="1" indent="-206375" rtl="0">
              <a:lnSpc>
                <a:spcPct val="115000"/>
              </a:lnSpc>
              <a:spcBef>
                <a:spcPts val="200"/>
              </a:spcBef>
              <a:spcAft>
                <a:spcPts val="0"/>
              </a:spcAft>
              <a:buClr>
                <a:schemeClr val="lt2"/>
              </a:buClr>
              <a:buSzPct val="90000"/>
              <a:buFont typeface="Arial"/>
              <a:buChar char="–"/>
            </a:pPr>
            <a:r>
              <a:rPr lang="en" sz="1600" b="0" dirty="0">
                <a:solidFill>
                  <a:schemeClr val="dk1"/>
                </a:solidFill>
              </a:rPr>
              <a:t>DoD requires an Artificial Intelligence roadmap and significant </a:t>
            </a:r>
            <a:r>
              <a:rPr lang="en" sz="1600" b="0" dirty="0" smtClean="0">
                <a:solidFill>
                  <a:schemeClr val="dk1"/>
                </a:solidFill>
              </a:rPr>
              <a:t>investment</a:t>
            </a:r>
            <a:r>
              <a:rPr lang="en" sz="1600" b="0" dirty="0">
                <a:solidFill>
                  <a:schemeClr val="dk1"/>
                </a:solidFill>
              </a:rPr>
              <a:t> </a:t>
            </a:r>
            <a:r>
              <a:rPr lang="en" sz="1600" b="0" dirty="0" smtClean="0">
                <a:solidFill>
                  <a:schemeClr val="dk1"/>
                </a:solidFill>
              </a:rPr>
              <a:t>NOW </a:t>
            </a:r>
          </a:p>
          <a:p>
            <a:pPr marL="635000" lvl="1" indent="-206375" rtl="0">
              <a:lnSpc>
                <a:spcPct val="115000"/>
              </a:lnSpc>
              <a:spcBef>
                <a:spcPts val="200"/>
              </a:spcBef>
              <a:spcAft>
                <a:spcPts val="0"/>
              </a:spcAft>
              <a:buClr>
                <a:schemeClr val="lt2"/>
              </a:buClr>
              <a:buSzPct val="80000"/>
              <a:buFont typeface="Arial"/>
              <a:buChar char="–"/>
            </a:pPr>
            <a:r>
              <a:rPr lang="en" sz="1600" b="0" dirty="0" smtClean="0">
                <a:solidFill>
                  <a:schemeClr val="dk1"/>
                </a:solidFill>
              </a:rPr>
              <a:t>A </a:t>
            </a:r>
            <a:r>
              <a:rPr lang="en" sz="1600" b="0" dirty="0">
                <a:solidFill>
                  <a:schemeClr val="dk1"/>
                </a:solidFill>
              </a:rPr>
              <a:t>coherent basic R&amp;D plan </a:t>
            </a:r>
            <a:r>
              <a:rPr lang="en" sz="1600" b="0" dirty="0" smtClean="0">
                <a:solidFill>
                  <a:schemeClr val="dk1"/>
                </a:solidFill>
              </a:rPr>
              <a:t>to </a:t>
            </a:r>
            <a:r>
              <a:rPr lang="en" sz="1600" b="0" dirty="0">
                <a:solidFill>
                  <a:schemeClr val="dk1"/>
                </a:solidFill>
              </a:rPr>
              <a:t>more efficiently utilize the DoD’s R&amp;D </a:t>
            </a:r>
            <a:r>
              <a:rPr lang="en" sz="1600" b="0" dirty="0" smtClean="0">
                <a:solidFill>
                  <a:schemeClr val="dk1"/>
                </a:solidFill>
              </a:rPr>
              <a:t>budget</a:t>
            </a:r>
          </a:p>
          <a:p>
            <a:pPr marL="1097280" lvl="2" indent="-182880">
              <a:spcBef>
                <a:spcPts val="200"/>
              </a:spcBef>
              <a:buClr>
                <a:schemeClr val="lt2"/>
              </a:buClr>
              <a:buSzPts val="1800"/>
              <a:buFont typeface="Arial" panose="020B0604020202020204" pitchFamily="34" charset="0"/>
              <a:buChar char="•"/>
            </a:pPr>
            <a:r>
              <a:rPr lang="en" sz="1400" b="0" dirty="0" smtClean="0">
                <a:solidFill>
                  <a:schemeClr val="dk1"/>
                </a:solidFill>
              </a:rPr>
              <a:t>Should </a:t>
            </a:r>
            <a:r>
              <a:rPr lang="en" sz="1400" b="0" dirty="0">
                <a:solidFill>
                  <a:schemeClr val="dk1"/>
                </a:solidFill>
              </a:rPr>
              <a:t>DoD conduct basic research (6.1)? </a:t>
            </a:r>
            <a:endParaRPr sz="1400" b="0" dirty="0">
              <a:solidFill>
                <a:schemeClr val="dk1"/>
              </a:solidFill>
            </a:endParaRPr>
          </a:p>
          <a:p>
            <a:pPr marL="635000" lvl="1" indent="-177800" rtl="0">
              <a:lnSpc>
                <a:spcPct val="115000"/>
              </a:lnSpc>
              <a:spcBef>
                <a:spcPts val="200"/>
              </a:spcBef>
              <a:spcAft>
                <a:spcPts val="0"/>
              </a:spcAft>
              <a:buClr>
                <a:schemeClr val="dk1"/>
              </a:buClr>
              <a:buSzPct val="80000"/>
              <a:buFont typeface="Arial"/>
              <a:buChar char="–"/>
            </a:pPr>
            <a:r>
              <a:rPr lang="en" sz="1600" b="0" dirty="0">
                <a:solidFill>
                  <a:schemeClr val="dk1"/>
                </a:solidFill>
              </a:rPr>
              <a:t>Concur with CVS </a:t>
            </a:r>
            <a:r>
              <a:rPr lang="en" sz="1600" b="0" dirty="0" smtClean="0">
                <a:solidFill>
                  <a:schemeClr val="dk1"/>
                </a:solidFill>
              </a:rPr>
              <a:t>recommendation regarding </a:t>
            </a:r>
            <a:r>
              <a:rPr lang="en" sz="1600" b="0" dirty="0">
                <a:solidFill>
                  <a:schemeClr val="dk1"/>
                </a:solidFill>
              </a:rPr>
              <a:t>smartphone </a:t>
            </a:r>
            <a:r>
              <a:rPr lang="en" sz="1600" b="0" dirty="0" smtClean="0">
                <a:solidFill>
                  <a:schemeClr val="dk1"/>
                </a:solidFill>
              </a:rPr>
              <a:t>healthcare</a:t>
            </a:r>
          </a:p>
          <a:p>
            <a:pPr marL="1097280" lvl="2" indent="-182880">
              <a:spcBef>
                <a:spcPts val="200"/>
              </a:spcBef>
              <a:buClr>
                <a:schemeClr val="dk1"/>
              </a:buClr>
              <a:buSzPts val="1350"/>
              <a:buFont typeface="Arial" panose="020B0604020202020204" pitchFamily="34" charset="0"/>
              <a:buChar char="•"/>
            </a:pPr>
            <a:r>
              <a:rPr lang="en" sz="1400" b="0" dirty="0" smtClean="0">
                <a:solidFill>
                  <a:schemeClr val="dk1"/>
                </a:solidFill>
              </a:rPr>
              <a:t>Stanford </a:t>
            </a:r>
            <a:r>
              <a:rPr lang="en" sz="1400" b="0" dirty="0">
                <a:solidFill>
                  <a:schemeClr val="dk1"/>
                </a:solidFill>
              </a:rPr>
              <a:t>Health apps make it simple to correspond with the hospital staff</a:t>
            </a:r>
            <a:endParaRPr sz="1400" b="0" dirty="0">
              <a:solidFill>
                <a:schemeClr val="dk1"/>
              </a:solidFill>
            </a:endParaRPr>
          </a:p>
          <a:p>
            <a:pPr marL="635000" lvl="1" indent="-206375" rtl="0">
              <a:lnSpc>
                <a:spcPct val="115000"/>
              </a:lnSpc>
              <a:spcBef>
                <a:spcPts val="200"/>
              </a:spcBef>
              <a:spcAft>
                <a:spcPts val="0"/>
              </a:spcAft>
              <a:buClr>
                <a:schemeClr val="dk1"/>
              </a:buClr>
              <a:buSzPct val="80000"/>
              <a:buFont typeface="Arial"/>
              <a:buChar char="–"/>
            </a:pPr>
            <a:r>
              <a:rPr lang="en" sz="1600" b="0" dirty="0">
                <a:solidFill>
                  <a:schemeClr val="dk1"/>
                </a:solidFill>
              </a:rPr>
              <a:t>Ergonomics advisor </a:t>
            </a:r>
            <a:r>
              <a:rPr lang="en" sz="1600" b="0" dirty="0" smtClean="0">
                <a:solidFill>
                  <a:schemeClr val="dk1"/>
                </a:solidFill>
              </a:rPr>
              <a:t>to </a:t>
            </a:r>
            <a:r>
              <a:rPr lang="en" sz="1600" b="0" dirty="0">
                <a:solidFill>
                  <a:schemeClr val="dk1"/>
                </a:solidFill>
              </a:rPr>
              <a:t>reduce </a:t>
            </a:r>
            <a:r>
              <a:rPr lang="en" sz="1600" b="0" dirty="0" smtClean="0">
                <a:solidFill>
                  <a:schemeClr val="dk1"/>
                </a:solidFill>
              </a:rPr>
              <a:t>costs</a:t>
            </a:r>
            <a:endParaRPr sz="1600" b="1" i="0" u="none" strike="noStrike" cap="none" dirty="0">
              <a:solidFill>
                <a:schemeClr val="lt2"/>
              </a:solidFill>
              <a:sym typeface="Arial"/>
            </a:endParaRPr>
          </a:p>
        </p:txBody>
      </p:sp>
      <p:pic>
        <p:nvPicPr>
          <p:cNvPr id="493" name="Shape 493"/>
          <p:cNvPicPr preferRelativeResize="0"/>
          <p:nvPr/>
        </p:nvPicPr>
        <p:blipFill>
          <a:blip r:embed="rId3">
            <a:alphaModFix/>
          </a:blip>
          <a:stretch>
            <a:fillRect/>
          </a:stretch>
        </p:blipFill>
        <p:spPr>
          <a:xfrm>
            <a:off x="7175500" y="750813"/>
            <a:ext cx="1162050" cy="86677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z="1000" smtClean="0"/>
              <a:pPr marL="0" lvl="0" indent="0">
                <a:spcBef>
                  <a:spcPts val="0"/>
                </a:spcBef>
                <a:spcAft>
                  <a:spcPts val="0"/>
                </a:spcAft>
                <a:buNone/>
              </a:pPr>
              <a:t>35</a:t>
            </a:fld>
            <a:endParaRPr lang="en" sz="1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203200" y="1219200"/>
            <a:ext cx="8712300" cy="5110200"/>
          </a:xfrm>
          <a:prstGeom prst="rect">
            <a:avLst/>
          </a:prstGeom>
        </p:spPr>
        <p:txBody>
          <a:bodyPr spcFirstLastPara="1" wrap="square" lIns="91425" tIns="45700" rIns="91425" bIns="45700" anchor="t" anchorCtr="0">
            <a:noAutofit/>
          </a:bodyPr>
          <a:lstStyle/>
          <a:p>
            <a:pPr marL="457200" marR="0" lvl="0" indent="-361950" algn="l" rtl="0">
              <a:lnSpc>
                <a:spcPct val="114000"/>
              </a:lnSpc>
              <a:spcBef>
                <a:spcPts val="600"/>
              </a:spcBef>
              <a:spcAft>
                <a:spcPts val="0"/>
              </a:spcAft>
              <a:buSzPts val="2100"/>
              <a:buChar char="-"/>
            </a:pPr>
            <a:r>
              <a:rPr lang="en" sz="2100"/>
              <a:t>Technology alone is not sufficient</a:t>
            </a:r>
            <a:endParaRPr sz="2100" dirty="0"/>
          </a:p>
          <a:p>
            <a:pPr marL="457200" marR="0" lvl="0" indent="-361950" algn="l" rtl="0">
              <a:lnSpc>
                <a:spcPct val="114000"/>
              </a:lnSpc>
              <a:spcBef>
                <a:spcPts val="600"/>
              </a:spcBef>
              <a:spcAft>
                <a:spcPts val="0"/>
              </a:spcAft>
              <a:buSzPts val="2100"/>
              <a:buChar char="-"/>
            </a:pPr>
            <a:r>
              <a:rPr lang="en" sz="2100"/>
              <a:t>Digital</a:t>
            </a:r>
            <a:r>
              <a:rPr lang="en" sz="2100">
                <a:solidFill>
                  <a:schemeClr val="dk1"/>
                </a:solidFill>
              </a:rPr>
              <a:t> Transformation is about using technology to improve your business, speed up implementation, ultimately reduce delivery time and improve customer experience</a:t>
            </a:r>
            <a:endParaRPr sz="2100" dirty="0"/>
          </a:p>
          <a:p>
            <a:pPr marL="457200" lvl="0" indent="-361950" rtl="0">
              <a:lnSpc>
                <a:spcPct val="114000"/>
              </a:lnSpc>
              <a:spcBef>
                <a:spcPts val="600"/>
              </a:spcBef>
              <a:spcAft>
                <a:spcPts val="0"/>
              </a:spcAft>
              <a:buSzPts val="2100"/>
              <a:buChar char="-"/>
            </a:pPr>
            <a:r>
              <a:rPr lang="en" sz="2100"/>
              <a:t>Digital Transformation is enabled by IT Transformation, Workforce Transformation and Security Transformation</a:t>
            </a:r>
            <a:endParaRPr sz="2100" dirty="0"/>
          </a:p>
          <a:p>
            <a:pPr marL="457200" marR="0" lvl="0" indent="-361950" algn="l" rtl="0">
              <a:lnSpc>
                <a:spcPct val="114000"/>
              </a:lnSpc>
              <a:spcBef>
                <a:spcPts val="600"/>
              </a:spcBef>
              <a:spcAft>
                <a:spcPts val="0"/>
              </a:spcAft>
              <a:buSzPts val="2100"/>
              <a:buChar char="-"/>
            </a:pPr>
            <a:r>
              <a:rPr lang="en" sz="2100"/>
              <a:t>Most successful companies create business models and organizations in line with technological development</a:t>
            </a:r>
            <a:endParaRPr sz="2100" dirty="0"/>
          </a:p>
          <a:p>
            <a:pPr marL="457200" marR="0" lvl="0" indent="-361950" algn="l" rtl="0">
              <a:lnSpc>
                <a:spcPct val="114000"/>
              </a:lnSpc>
              <a:spcBef>
                <a:spcPts val="600"/>
              </a:spcBef>
              <a:spcAft>
                <a:spcPts val="0"/>
              </a:spcAft>
              <a:buSzPts val="2100"/>
              <a:buChar char="-"/>
            </a:pPr>
            <a:r>
              <a:rPr lang="en" sz="2100"/>
              <a:t>Often requires rethinking personnel incentive structures, accountability models and trust relationships</a:t>
            </a:r>
            <a:endParaRPr sz="2100" dirty="0"/>
          </a:p>
          <a:p>
            <a:pPr marL="457200" marR="0" lvl="0" indent="-361950" algn="l" rtl="0">
              <a:lnSpc>
                <a:spcPct val="114000"/>
              </a:lnSpc>
              <a:spcBef>
                <a:spcPts val="600"/>
              </a:spcBef>
              <a:spcAft>
                <a:spcPts val="0"/>
              </a:spcAft>
              <a:buSzPts val="2100"/>
              <a:buChar char="-"/>
            </a:pPr>
            <a:r>
              <a:rPr lang="en" sz="2100"/>
              <a:t>Work is an activity, not a place (Mobile Connectivity, Skype for Business, etc) </a:t>
            </a:r>
            <a:endParaRPr sz="2100" dirty="0"/>
          </a:p>
        </p:txBody>
      </p:sp>
      <p:sp>
        <p:nvSpPr>
          <p:cNvPr id="500" name="Shape 500"/>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spcBef>
                <a:spcPts val="0"/>
              </a:spcBef>
              <a:spcAft>
                <a:spcPts val="0"/>
              </a:spcAft>
              <a:buNone/>
            </a:pPr>
            <a:r>
              <a:rPr lang="en" sz="2600"/>
              <a:t>Organizational Model and Technology</a:t>
            </a:r>
            <a:endParaRPr sz="26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36</a:t>
            </a:fld>
            <a:endParaRPr lang="e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spcBef>
                <a:spcPts val="0"/>
              </a:spcBef>
              <a:spcAft>
                <a:spcPts val="0"/>
              </a:spcAft>
              <a:buNone/>
            </a:pPr>
            <a:r>
              <a:rPr lang="en"/>
              <a:t>DAU Contracting Timeline</a:t>
            </a:r>
            <a:endParaRPr dirty="0"/>
          </a:p>
        </p:txBody>
      </p:sp>
      <p:pic>
        <p:nvPicPr>
          <p:cNvPr id="507" name="Shape 507"/>
          <p:cNvPicPr preferRelativeResize="0"/>
          <p:nvPr/>
        </p:nvPicPr>
        <p:blipFill>
          <a:blip r:embed="rId3">
            <a:alphaModFix/>
          </a:blip>
          <a:stretch>
            <a:fillRect/>
          </a:stretch>
        </p:blipFill>
        <p:spPr>
          <a:xfrm>
            <a:off x="152400" y="1295400"/>
            <a:ext cx="8839199" cy="5294166"/>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37</a:t>
            </a:fld>
            <a:endParaRPr lang="en"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502024" y="1219200"/>
            <a:ext cx="8413476" cy="5405718"/>
          </a:xfrm>
          <a:prstGeom prst="rect">
            <a:avLst/>
          </a:prstGeom>
        </p:spPr>
        <p:txBody>
          <a:bodyPr spcFirstLastPara="1" wrap="square" lIns="91425" tIns="45700" rIns="91425" bIns="45700" anchor="t" anchorCtr="0">
            <a:noAutofit/>
          </a:bodyPr>
          <a:lstStyle/>
          <a:p>
            <a:pPr marL="177800" lvl="0" indent="-177800" rtl="0">
              <a:lnSpc>
                <a:spcPct val="100000"/>
              </a:lnSpc>
              <a:spcBef>
                <a:spcPts val="0"/>
              </a:spcBef>
              <a:spcAft>
                <a:spcPts val="0"/>
              </a:spcAft>
              <a:buClr>
                <a:schemeClr val="dk1"/>
              </a:buClr>
              <a:buSzPts val="2200"/>
              <a:buChar char="•"/>
            </a:pPr>
            <a:r>
              <a:rPr lang="en" sz="2000" dirty="0">
                <a:solidFill>
                  <a:schemeClr val="dk1"/>
                </a:solidFill>
              </a:rPr>
              <a:t>Two or more military officers from each Service</a:t>
            </a:r>
            <a:endParaRPr sz="2000"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O-5 or O-6</a:t>
            </a:r>
            <a:endParaRPr sz="1800"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Flag/general officer potential</a:t>
            </a:r>
            <a:endParaRPr sz="1800" b="1"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Senior Service College credit for Army/Air Force/USMC</a:t>
            </a:r>
            <a:endParaRPr sz="1800" b="1"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DoD Civilian GS14/15 Employees beginning FY17</a:t>
            </a:r>
            <a:endParaRPr sz="1800" b="1"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Initial group education month</a:t>
            </a:r>
            <a:endParaRPr sz="2000"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Current political/military issues; leading edge technologies </a:t>
            </a:r>
            <a:endParaRPr sz="1800" b="1"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Meetings with senior DoD officials, business executives, press, alumni</a:t>
            </a:r>
            <a:endParaRPr sz="1800" b="1" dirty="0">
              <a:solidFill>
                <a:schemeClr val="dk1"/>
              </a:solidFill>
            </a:endParaRPr>
          </a:p>
          <a:p>
            <a:pPr marL="640080" lvl="1" indent="-182880" rtl="0">
              <a:lnSpc>
                <a:spcPct val="100000"/>
              </a:lnSpc>
              <a:spcBef>
                <a:spcPts val="400"/>
              </a:spcBef>
              <a:spcAft>
                <a:spcPts val="0"/>
              </a:spcAft>
              <a:buClr>
                <a:schemeClr val="dk1"/>
              </a:buClr>
              <a:buSzPct val="80000"/>
              <a:buFont typeface="Arial" panose="020B0604020202020204" pitchFamily="34" charset="0"/>
              <a:buChar char="‒"/>
            </a:pPr>
            <a:r>
              <a:rPr lang="en" sz="1800" dirty="0">
                <a:solidFill>
                  <a:schemeClr val="dk1"/>
                </a:solidFill>
              </a:rPr>
              <a:t>Tailored Graduate Business school Executive Education</a:t>
            </a:r>
            <a:endParaRPr sz="1800"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Eleven months at Corporate Sponsors</a:t>
            </a:r>
            <a:endParaRPr sz="20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Each Fellow also visits ~7 other sponsor corporations to learn strategies, struggles, and best practices across multiple industries</a:t>
            </a:r>
            <a:endParaRPr sz="1800"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Administrative</a:t>
            </a:r>
            <a:endParaRPr sz="18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OUSD(P&amp;R) Force Education &amp; Training since FY17</a:t>
            </a:r>
            <a:endParaRPr sz="1800" b="1" dirty="0">
              <a:solidFill>
                <a:schemeClr val="dk1"/>
              </a:solidFill>
            </a:endParaRPr>
          </a:p>
          <a:p>
            <a:pPr marL="0" lvl="0" indent="0">
              <a:spcBef>
                <a:spcPts val="600"/>
              </a:spcBef>
              <a:spcAft>
                <a:spcPts val="0"/>
              </a:spcAft>
              <a:buNone/>
            </a:pPr>
            <a:endParaRPr dirty="0"/>
          </a:p>
        </p:txBody>
      </p:sp>
      <p:sp>
        <p:nvSpPr>
          <p:cNvPr id="263" name="Shape 263"/>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spcBef>
                <a:spcPts val="0"/>
              </a:spcBef>
              <a:spcAft>
                <a:spcPts val="0"/>
              </a:spcAft>
              <a:buNone/>
            </a:pPr>
            <a:r>
              <a:rPr lang="en"/>
              <a:t>SDEF - The How</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4</a:t>
            </a:fld>
            <a:endParaRPr lang="e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519952" y="1219200"/>
            <a:ext cx="8395547" cy="5486400"/>
          </a:xfrm>
          <a:prstGeom prst="rect">
            <a:avLst/>
          </a:prstGeom>
        </p:spPr>
        <p:txBody>
          <a:bodyPr spcFirstLastPara="1" wrap="square" lIns="91425" tIns="45700" rIns="91425" bIns="45700" anchor="t" anchorCtr="0">
            <a:noAutofit/>
          </a:bodyPr>
          <a:lstStyle/>
          <a:p>
            <a:pPr marL="177800" lvl="0" indent="-177800" rtl="0">
              <a:lnSpc>
                <a:spcPct val="100000"/>
              </a:lnSpc>
              <a:spcBef>
                <a:spcPts val="0"/>
              </a:spcBef>
              <a:spcAft>
                <a:spcPts val="0"/>
              </a:spcAft>
              <a:buClr>
                <a:schemeClr val="dk1"/>
              </a:buClr>
              <a:buSzPts val="2200"/>
              <a:buChar char="•"/>
            </a:pPr>
            <a:r>
              <a:rPr lang="en" sz="2000" dirty="0">
                <a:solidFill>
                  <a:schemeClr val="dk1"/>
                </a:solidFill>
              </a:rPr>
              <a:t>Continued demand from Corporate Sponsors</a:t>
            </a:r>
            <a:endParaRPr sz="20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More Sponsors than Fellows available</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Education</a:t>
            </a:r>
            <a:r>
              <a:rPr lang="en" sz="1800" baseline="30000" dirty="0">
                <a:solidFill>
                  <a:schemeClr val="dk1"/>
                </a:solidFill>
              </a:rPr>
              <a:t>3</a:t>
            </a:r>
            <a:endParaRPr sz="1800" dirty="0">
              <a:solidFill>
                <a:schemeClr val="dk1"/>
              </a:solidFill>
            </a:endParaRPr>
          </a:p>
          <a:p>
            <a:pPr marL="1200150" lvl="2" indent="-285750" rtl="0">
              <a:lnSpc>
                <a:spcPct val="100000"/>
              </a:lnSpc>
              <a:spcBef>
                <a:spcPts val="400"/>
              </a:spcBef>
              <a:spcAft>
                <a:spcPts val="0"/>
              </a:spcAft>
              <a:buClr>
                <a:schemeClr val="dk1"/>
              </a:buClr>
              <a:buSzPct val="110000"/>
              <a:buFont typeface="Arial" panose="020B0604020202020204" pitchFamily="34" charset="0"/>
              <a:buChar char="•"/>
            </a:pPr>
            <a:r>
              <a:rPr lang="en" sz="1800" dirty="0">
                <a:solidFill>
                  <a:schemeClr val="dk1"/>
                </a:solidFill>
              </a:rPr>
              <a:t>DoD, Individual officers, Corporate Sponsors</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Intra-group experience sharing; fresh perspectives for all parties involved</a:t>
            </a:r>
            <a:endParaRPr sz="1800"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A cadre of military leaders who:</a:t>
            </a:r>
            <a:endParaRPr sz="20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Understand more than the Profession of Arms </a:t>
            </a:r>
            <a:endParaRPr sz="18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Understand business culture &amp; varied corporate decision making processes</a:t>
            </a:r>
            <a:endParaRPr sz="18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Recognize organizational and operational opportunities</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Understand skills required to implement change</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Will motivate innovative changes throughout career</a:t>
            </a:r>
            <a:endParaRPr sz="1800" dirty="0">
              <a:solidFill>
                <a:schemeClr val="dk1"/>
              </a:solidFill>
            </a:endParaRPr>
          </a:p>
          <a:p>
            <a:pPr marL="177800" lvl="0" indent="-177800" rtl="0">
              <a:lnSpc>
                <a:spcPct val="100000"/>
              </a:lnSpc>
              <a:spcBef>
                <a:spcPts val="1200"/>
              </a:spcBef>
              <a:spcAft>
                <a:spcPts val="0"/>
              </a:spcAft>
              <a:buClr>
                <a:schemeClr val="dk1"/>
              </a:buClr>
              <a:buSzPts val="2200"/>
              <a:buChar char="•"/>
            </a:pPr>
            <a:r>
              <a:rPr lang="en" sz="2000" dirty="0">
                <a:solidFill>
                  <a:schemeClr val="dk1"/>
                </a:solidFill>
              </a:rPr>
              <a:t>Briefings</a:t>
            </a:r>
            <a:r>
              <a:rPr lang="en" sz="2000" i="1" dirty="0">
                <a:solidFill>
                  <a:schemeClr val="dk1"/>
                </a:solidFill>
              </a:rPr>
              <a:t> </a:t>
            </a:r>
            <a:r>
              <a:rPr lang="en" sz="2000" dirty="0">
                <a:solidFill>
                  <a:schemeClr val="dk1"/>
                </a:solidFill>
              </a:rPr>
              <a:t>to Senior DoD civilian / military leaders</a:t>
            </a:r>
            <a:endParaRPr sz="20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DEPSECDEF, VCJCS, Service Secretaries/Chiefs</a:t>
            </a:r>
            <a:endParaRPr sz="1800" b="1"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Deputies for Programs, Budgets, Acquisitions, T&amp;E, Personnel, IT, etc.</a:t>
            </a:r>
            <a:endParaRPr sz="1800" dirty="0">
              <a:solidFill>
                <a:schemeClr val="dk1"/>
              </a:solidFill>
            </a:endParaRPr>
          </a:p>
          <a:p>
            <a:pPr marL="635000" lvl="1" indent="-177800" rtl="0">
              <a:lnSpc>
                <a:spcPct val="100000"/>
              </a:lnSpc>
              <a:spcBef>
                <a:spcPts val="400"/>
              </a:spcBef>
              <a:spcAft>
                <a:spcPts val="0"/>
              </a:spcAft>
              <a:buClr>
                <a:schemeClr val="dk1"/>
              </a:buClr>
              <a:buSzPts val="1350"/>
              <a:buFont typeface="Arial"/>
              <a:buChar char="‒"/>
            </a:pPr>
            <a:r>
              <a:rPr lang="en" sz="1800" dirty="0">
                <a:solidFill>
                  <a:schemeClr val="dk1"/>
                </a:solidFill>
              </a:rPr>
              <a:t>Group corporate experience observations and recommendations for DoD</a:t>
            </a:r>
            <a:endParaRPr sz="1800" dirty="0">
              <a:solidFill>
                <a:schemeClr val="dk1"/>
              </a:solidFill>
            </a:endParaRPr>
          </a:p>
          <a:p>
            <a:pPr marL="0" lvl="0" indent="0">
              <a:spcBef>
                <a:spcPts val="600"/>
              </a:spcBef>
              <a:spcAft>
                <a:spcPts val="0"/>
              </a:spcAft>
              <a:buNone/>
            </a:pPr>
            <a:endParaRPr dirty="0"/>
          </a:p>
        </p:txBody>
      </p:sp>
      <p:sp>
        <p:nvSpPr>
          <p:cNvPr id="270" name="Shape 270"/>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spcBef>
                <a:spcPts val="0"/>
              </a:spcBef>
              <a:spcAft>
                <a:spcPts val="0"/>
              </a:spcAft>
              <a:buNone/>
            </a:pPr>
            <a:r>
              <a:rPr lang="en"/>
              <a:t>SDEF - The Results</a:t>
            </a:r>
            <a:endParaRPr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5</a:t>
            </a:fld>
            <a:endParaRPr lang="e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p:nvPr/>
        </p:nvSpPr>
        <p:spPr>
          <a:xfrm>
            <a:off x="1108150" y="5730513"/>
            <a:ext cx="72828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marR="0" lvl="0" indent="0" algn="l" rtl="0">
              <a:lnSpc>
                <a:spcPct val="80000"/>
              </a:lnSpc>
              <a:spcBef>
                <a:spcPts val="0"/>
              </a:spcBef>
              <a:spcAft>
                <a:spcPts val="0"/>
              </a:spcAft>
              <a:buNone/>
            </a:pPr>
            <a:r>
              <a:rPr lang="en" sz="2800" b="1">
                <a:latin typeface="Quattrocento Sans"/>
                <a:ea typeface="Quattrocento Sans"/>
                <a:cs typeface="Quattrocento Sans"/>
                <a:sym typeface="Quattrocento Sans"/>
              </a:rPr>
              <a:t>SDEF Program Opportunities</a:t>
            </a:r>
            <a:endParaRPr sz="2800" b="1" dirty="0">
              <a:latin typeface="Quattrocento Sans"/>
              <a:ea typeface="Quattrocento Sans"/>
              <a:cs typeface="Quattrocento Sans"/>
              <a:sym typeface="Quattrocento Sans"/>
            </a:endParaRPr>
          </a:p>
        </p:txBody>
      </p:sp>
      <p:sp>
        <p:nvSpPr>
          <p:cNvPr id="162" name="Shape 162"/>
          <p:cNvSpPr/>
          <p:nvPr/>
        </p:nvSpPr>
        <p:spPr>
          <a:xfrm>
            <a:off x="1108150" y="2644254"/>
            <a:ext cx="72612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marR="0" lvl="0" indent="0" algn="l" rtl="0">
              <a:lnSpc>
                <a:spcPct val="80000"/>
              </a:lnSpc>
              <a:spcBef>
                <a:spcPts val="0"/>
              </a:spcBef>
              <a:spcAft>
                <a:spcPts val="0"/>
              </a:spcAft>
              <a:buNone/>
            </a:pPr>
            <a:r>
              <a:rPr lang="en" sz="2800" b="1">
                <a:latin typeface="Quattrocento Sans"/>
                <a:ea typeface="Quattrocento Sans"/>
                <a:cs typeface="Quattrocento Sans"/>
                <a:sym typeface="Quattrocento Sans"/>
              </a:rPr>
              <a:t>Defense Industry IR&amp;D</a:t>
            </a:r>
            <a:endParaRPr sz="2800" b="1" dirty="0">
              <a:latin typeface="Quattrocento Sans"/>
              <a:ea typeface="Quattrocento Sans"/>
              <a:cs typeface="Quattrocento Sans"/>
              <a:sym typeface="Quattrocento Sans"/>
            </a:endParaRPr>
          </a:p>
        </p:txBody>
      </p:sp>
      <p:sp>
        <p:nvSpPr>
          <p:cNvPr id="163" name="Shape 163"/>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spcBef>
                <a:spcPts val="0"/>
              </a:spcBef>
              <a:spcAft>
                <a:spcPts val="0"/>
              </a:spcAft>
              <a:buNone/>
            </a:pPr>
            <a:r>
              <a:rPr lang="en-US" dirty="0" smtClean="0"/>
              <a:t>AY 17-18 Common Take-aways</a:t>
            </a:r>
            <a:endParaRPr dirty="0"/>
          </a:p>
        </p:txBody>
      </p:sp>
      <p:sp>
        <p:nvSpPr>
          <p:cNvPr id="164" name="Shape 164"/>
          <p:cNvSpPr/>
          <p:nvPr/>
        </p:nvSpPr>
        <p:spPr>
          <a:xfrm>
            <a:off x="1108150" y="3878758"/>
            <a:ext cx="72612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marR="0" lvl="0" indent="0" algn="l" rtl="0">
              <a:lnSpc>
                <a:spcPct val="80000"/>
              </a:lnSpc>
              <a:spcBef>
                <a:spcPts val="0"/>
              </a:spcBef>
              <a:spcAft>
                <a:spcPts val="0"/>
              </a:spcAft>
              <a:buNone/>
            </a:pPr>
            <a:r>
              <a:rPr lang="en" sz="2800" b="1">
                <a:latin typeface="Quattrocento Sans"/>
                <a:ea typeface="Quattrocento Sans"/>
                <a:cs typeface="Quattrocento Sans"/>
                <a:sym typeface="Quattrocento Sans"/>
              </a:rPr>
              <a:t>Bureaucratic Inertia</a:t>
            </a:r>
            <a:endParaRPr sz="2800" b="1" dirty="0">
              <a:latin typeface="Quattrocento Sans"/>
              <a:ea typeface="Quattrocento Sans"/>
              <a:cs typeface="Quattrocento Sans"/>
              <a:sym typeface="Quattrocento Sans"/>
            </a:endParaRPr>
          </a:p>
        </p:txBody>
      </p:sp>
      <p:sp>
        <p:nvSpPr>
          <p:cNvPr id="165" name="Shape 165"/>
          <p:cNvSpPr/>
          <p:nvPr/>
        </p:nvSpPr>
        <p:spPr>
          <a:xfrm>
            <a:off x="1108150" y="3261506"/>
            <a:ext cx="72612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marR="0" lvl="0" indent="0" algn="l" rtl="0">
              <a:lnSpc>
                <a:spcPct val="80000"/>
              </a:lnSpc>
              <a:spcBef>
                <a:spcPts val="0"/>
              </a:spcBef>
              <a:spcAft>
                <a:spcPts val="0"/>
              </a:spcAft>
              <a:buNone/>
            </a:pPr>
            <a:r>
              <a:rPr lang="en" sz="2800" b="1">
                <a:latin typeface="Quattrocento Sans"/>
                <a:ea typeface="Quattrocento Sans"/>
                <a:cs typeface="Quattrocento Sans"/>
                <a:sym typeface="Quattrocento Sans"/>
              </a:rPr>
              <a:t>Corporate Emphasis on Focus</a:t>
            </a:r>
            <a:endParaRPr sz="2800" b="1" dirty="0">
              <a:latin typeface="Quattrocento Sans"/>
              <a:ea typeface="Quattrocento Sans"/>
              <a:cs typeface="Quattrocento Sans"/>
              <a:sym typeface="Quattrocento Sans"/>
            </a:endParaRPr>
          </a:p>
        </p:txBody>
      </p:sp>
      <p:pic>
        <p:nvPicPr>
          <p:cNvPr id="166" name="Shape 166"/>
          <p:cNvPicPr preferRelativeResize="0"/>
          <p:nvPr/>
        </p:nvPicPr>
        <p:blipFill rotWithShape="1">
          <a:blip r:embed="rId3">
            <a:alphaModFix/>
          </a:blip>
          <a:srcRect/>
          <a:stretch/>
        </p:blipFill>
        <p:spPr>
          <a:xfrm>
            <a:off x="422650" y="5738940"/>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pic>
        <p:nvPicPr>
          <p:cNvPr id="167" name="Shape 167"/>
          <p:cNvPicPr preferRelativeResize="0"/>
          <p:nvPr/>
        </p:nvPicPr>
        <p:blipFill rotWithShape="1">
          <a:blip r:embed="rId3">
            <a:alphaModFix/>
          </a:blip>
          <a:srcRect/>
          <a:stretch/>
        </p:blipFill>
        <p:spPr>
          <a:xfrm>
            <a:off x="422650" y="3272400"/>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sp>
        <p:nvSpPr>
          <p:cNvPr id="168" name="Shape 168"/>
          <p:cNvSpPr/>
          <p:nvPr/>
        </p:nvSpPr>
        <p:spPr>
          <a:xfrm>
            <a:off x="1108150" y="2027002"/>
            <a:ext cx="73152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marR="0" lvl="0" indent="0" algn="l" rtl="0">
              <a:lnSpc>
                <a:spcPct val="80000"/>
              </a:lnSpc>
              <a:spcBef>
                <a:spcPts val="0"/>
              </a:spcBef>
              <a:spcAft>
                <a:spcPts val="0"/>
              </a:spcAft>
              <a:buNone/>
            </a:pPr>
            <a:r>
              <a:rPr lang="en" sz="2800" b="1">
                <a:latin typeface="Quattrocento Sans"/>
                <a:ea typeface="Quattrocento Sans"/>
                <a:cs typeface="Quattrocento Sans"/>
                <a:sym typeface="Quattrocento Sans"/>
              </a:rPr>
              <a:t>Commercial Viability</a:t>
            </a:r>
            <a:endParaRPr sz="2800" b="1" dirty="0">
              <a:latin typeface="Quattrocento Sans"/>
              <a:ea typeface="Quattrocento Sans"/>
              <a:cs typeface="Quattrocento Sans"/>
              <a:sym typeface="Quattrocento Sans"/>
            </a:endParaRPr>
          </a:p>
        </p:txBody>
      </p:sp>
      <p:pic>
        <p:nvPicPr>
          <p:cNvPr id="169" name="Shape 169"/>
          <p:cNvPicPr preferRelativeResize="0"/>
          <p:nvPr/>
        </p:nvPicPr>
        <p:blipFill rotWithShape="1">
          <a:blip r:embed="rId3">
            <a:alphaModFix/>
          </a:blip>
          <a:srcRect/>
          <a:stretch/>
        </p:blipFill>
        <p:spPr>
          <a:xfrm>
            <a:off x="422650" y="2039130"/>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sp>
        <p:nvSpPr>
          <p:cNvPr id="170" name="Shape 170"/>
          <p:cNvSpPr/>
          <p:nvPr/>
        </p:nvSpPr>
        <p:spPr>
          <a:xfrm>
            <a:off x="1108150" y="1409750"/>
            <a:ext cx="73500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marR="0" lvl="0" indent="0" algn="l" rtl="0">
              <a:lnSpc>
                <a:spcPct val="80000"/>
              </a:lnSpc>
              <a:spcBef>
                <a:spcPts val="0"/>
              </a:spcBef>
              <a:spcAft>
                <a:spcPts val="0"/>
              </a:spcAft>
              <a:buNone/>
            </a:pPr>
            <a:r>
              <a:rPr lang="en" sz="2800" b="1">
                <a:latin typeface="Quattrocento Sans"/>
                <a:ea typeface="Quattrocento Sans"/>
                <a:cs typeface="Quattrocento Sans"/>
                <a:sym typeface="Quattrocento Sans"/>
              </a:rPr>
              <a:t>Digital Transformation</a:t>
            </a:r>
            <a:endParaRPr sz="2800" b="1" dirty="0">
              <a:latin typeface="Quattrocento Sans"/>
              <a:ea typeface="Quattrocento Sans"/>
              <a:cs typeface="Quattrocento Sans"/>
              <a:sym typeface="Quattrocento Sans"/>
            </a:endParaRPr>
          </a:p>
        </p:txBody>
      </p:sp>
      <p:pic>
        <p:nvPicPr>
          <p:cNvPr id="171" name="Shape 171"/>
          <p:cNvPicPr preferRelativeResize="0"/>
          <p:nvPr/>
        </p:nvPicPr>
        <p:blipFill rotWithShape="1">
          <a:blip r:embed="rId3">
            <a:alphaModFix/>
          </a:blip>
          <a:srcRect/>
          <a:stretch/>
        </p:blipFill>
        <p:spPr>
          <a:xfrm>
            <a:off x="422650" y="1422495"/>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pic>
        <p:nvPicPr>
          <p:cNvPr id="172" name="Shape 172"/>
          <p:cNvPicPr preferRelativeResize="0"/>
          <p:nvPr/>
        </p:nvPicPr>
        <p:blipFill rotWithShape="1">
          <a:blip r:embed="rId3">
            <a:alphaModFix/>
          </a:blip>
          <a:srcRect/>
          <a:stretch/>
        </p:blipFill>
        <p:spPr>
          <a:xfrm>
            <a:off x="422650" y="2655765"/>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sp>
        <p:nvSpPr>
          <p:cNvPr id="173" name="Shape 173"/>
          <p:cNvSpPr/>
          <p:nvPr/>
        </p:nvSpPr>
        <p:spPr>
          <a:xfrm>
            <a:off x="1108150" y="4496009"/>
            <a:ext cx="72828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lvl="0" indent="0" rtl="0">
              <a:lnSpc>
                <a:spcPct val="80000"/>
              </a:lnSpc>
              <a:spcBef>
                <a:spcPts val="0"/>
              </a:spcBef>
              <a:spcAft>
                <a:spcPts val="0"/>
              </a:spcAft>
              <a:buNone/>
            </a:pPr>
            <a:r>
              <a:rPr lang="en" sz="2800" b="1">
                <a:solidFill>
                  <a:schemeClr val="dk1"/>
                </a:solidFill>
                <a:latin typeface="Quattrocento Sans"/>
                <a:ea typeface="Quattrocento Sans"/>
                <a:cs typeface="Quattrocento Sans"/>
                <a:sym typeface="Quattrocento Sans"/>
              </a:rPr>
              <a:t>Safety Culture</a:t>
            </a:r>
            <a:endParaRPr sz="2800" b="1" dirty="0">
              <a:latin typeface="Quattrocento Sans"/>
              <a:ea typeface="Quattrocento Sans"/>
              <a:cs typeface="Quattrocento Sans"/>
              <a:sym typeface="Quattrocento Sans"/>
            </a:endParaRPr>
          </a:p>
        </p:txBody>
      </p:sp>
      <p:pic>
        <p:nvPicPr>
          <p:cNvPr id="174" name="Shape 174"/>
          <p:cNvPicPr preferRelativeResize="0"/>
          <p:nvPr/>
        </p:nvPicPr>
        <p:blipFill rotWithShape="1">
          <a:blip r:embed="rId3">
            <a:alphaModFix/>
          </a:blip>
          <a:srcRect/>
          <a:stretch/>
        </p:blipFill>
        <p:spPr>
          <a:xfrm>
            <a:off x="422650" y="3889035"/>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sp>
        <p:nvSpPr>
          <p:cNvPr id="176" name="Shape 176"/>
          <p:cNvSpPr/>
          <p:nvPr/>
        </p:nvSpPr>
        <p:spPr>
          <a:xfrm>
            <a:off x="1108150" y="5113261"/>
            <a:ext cx="7282800" cy="531900"/>
          </a:xfrm>
          <a:prstGeom prst="chevron">
            <a:avLst>
              <a:gd name="adj" fmla="val 50000"/>
            </a:avLst>
          </a:prstGeom>
          <a:solidFill>
            <a:srgbClr val="CCCCCC"/>
          </a:solidFill>
          <a:ln>
            <a:noFill/>
          </a:ln>
          <a:effectLst>
            <a:outerShdw blurRad="127000" dist="38100" dir="5400000" algn="t" rotWithShape="0">
              <a:srgbClr val="000000">
                <a:alpha val="40000"/>
              </a:srgbClr>
            </a:outerShdw>
          </a:effectLst>
        </p:spPr>
        <p:txBody>
          <a:bodyPr spcFirstLastPara="1" wrap="square" lIns="1280150" tIns="45700" rIns="91425" bIns="45700" anchor="ctr" anchorCtr="0">
            <a:noAutofit/>
          </a:bodyPr>
          <a:lstStyle/>
          <a:p>
            <a:pPr marL="0" lvl="0" indent="0" rtl="0">
              <a:lnSpc>
                <a:spcPct val="80000"/>
              </a:lnSpc>
              <a:spcBef>
                <a:spcPts val="0"/>
              </a:spcBef>
              <a:spcAft>
                <a:spcPts val="0"/>
              </a:spcAft>
              <a:buNone/>
            </a:pPr>
            <a:r>
              <a:rPr lang="en" sz="2800" b="1">
                <a:solidFill>
                  <a:schemeClr val="dk1"/>
                </a:solidFill>
                <a:latin typeface="Quattrocento Sans"/>
                <a:ea typeface="Quattrocento Sans"/>
                <a:cs typeface="Quattrocento Sans"/>
                <a:sym typeface="Quattrocento Sans"/>
              </a:rPr>
              <a:t>Human Capital Management</a:t>
            </a:r>
            <a:endParaRPr sz="2800" b="1" dirty="0">
              <a:latin typeface="Quattrocento Sans"/>
              <a:ea typeface="Quattrocento Sans"/>
              <a:cs typeface="Quattrocento Sans"/>
              <a:sym typeface="Quattrocento Sans"/>
            </a:endParaRPr>
          </a:p>
        </p:txBody>
      </p:sp>
      <p:pic>
        <p:nvPicPr>
          <p:cNvPr id="177" name="Shape 177"/>
          <p:cNvPicPr preferRelativeResize="0"/>
          <p:nvPr/>
        </p:nvPicPr>
        <p:blipFill rotWithShape="1">
          <a:blip r:embed="rId3">
            <a:alphaModFix/>
          </a:blip>
          <a:srcRect/>
          <a:stretch/>
        </p:blipFill>
        <p:spPr>
          <a:xfrm>
            <a:off x="422650" y="4505670"/>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pic>
        <p:nvPicPr>
          <p:cNvPr id="178" name="Shape 178"/>
          <p:cNvPicPr preferRelativeResize="0"/>
          <p:nvPr/>
        </p:nvPicPr>
        <p:blipFill rotWithShape="1">
          <a:blip r:embed="rId3">
            <a:alphaModFix/>
          </a:blip>
          <a:srcRect/>
          <a:stretch/>
        </p:blipFill>
        <p:spPr>
          <a:xfrm>
            <a:off x="422650" y="5122305"/>
            <a:ext cx="1341900" cy="515100"/>
          </a:xfrm>
          <a:prstGeom prst="chevron">
            <a:avLst>
              <a:gd name="adj" fmla="val 46173"/>
            </a:avLst>
          </a:prstGeom>
          <a:noFill/>
          <a:ln w="38100" cap="flat" cmpd="sng">
            <a:solidFill>
              <a:srgbClr val="666666"/>
            </a:solidFill>
            <a:prstDash val="solid"/>
            <a:round/>
            <a:headEnd type="none" w="sm" len="sm"/>
            <a:tailEnd type="none" w="sm" len="sm"/>
          </a:ln>
          <a:effectLst>
            <a:outerShdw blurRad="50800" dist="38100" algn="l" rotWithShape="0">
              <a:srgbClr val="000000">
                <a:alpha val="40000"/>
              </a:srgbClr>
            </a:outerShdw>
          </a:effectLst>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6</a:t>
            </a:fld>
            <a:endParaRPr lang="e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Shape 184"/>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a:spcBef>
                <a:spcPts val="0"/>
              </a:spcBef>
              <a:spcAft>
                <a:spcPts val="0"/>
              </a:spcAft>
              <a:buNone/>
            </a:pPr>
            <a:r>
              <a:rPr lang="en"/>
              <a:t>Digital Transformation</a:t>
            </a:r>
            <a:endParaRPr dirty="0"/>
          </a:p>
        </p:txBody>
      </p:sp>
      <p:pic>
        <p:nvPicPr>
          <p:cNvPr id="185" name="Shape 185"/>
          <p:cNvPicPr preferRelativeResize="0"/>
          <p:nvPr/>
        </p:nvPicPr>
        <p:blipFill>
          <a:blip r:embed="rId3">
            <a:alphaModFix/>
          </a:blip>
          <a:stretch>
            <a:fillRect/>
          </a:stretch>
        </p:blipFill>
        <p:spPr>
          <a:xfrm>
            <a:off x="106875" y="1385253"/>
            <a:ext cx="8837649" cy="4860525"/>
          </a:xfrm>
          <a:prstGeom prst="rect">
            <a:avLst/>
          </a:prstGeom>
          <a:noFill/>
          <a:ln>
            <a:noFill/>
          </a:ln>
        </p:spPr>
      </p:pic>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7</a:t>
            </a:fld>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439270" y="1219200"/>
            <a:ext cx="8476229" cy="5110200"/>
          </a:xfrm>
          <a:prstGeom prst="rect">
            <a:avLst/>
          </a:prstGeom>
        </p:spPr>
        <p:txBody>
          <a:bodyPr spcFirstLastPara="1" wrap="square" lIns="91425" tIns="45700" rIns="91425" bIns="45700" anchor="t" anchorCtr="0">
            <a:noAutofit/>
          </a:bodyPr>
          <a:lstStyle/>
          <a:p>
            <a:pPr marL="182880" lvl="0" indent="-182880" rtl="0">
              <a:lnSpc>
                <a:spcPct val="100000"/>
              </a:lnSpc>
              <a:spcBef>
                <a:spcPts val="400"/>
              </a:spcBef>
              <a:spcAft>
                <a:spcPts val="0"/>
              </a:spcAft>
              <a:buSzPts val="2100"/>
              <a:buFont typeface="Arial" panose="020B0604020202020204" pitchFamily="34" charset="0"/>
              <a:buChar char="•"/>
            </a:pPr>
            <a:r>
              <a:rPr lang="en" sz="2000" dirty="0" smtClean="0"/>
              <a:t>US </a:t>
            </a:r>
            <a:r>
              <a:rPr lang="en" sz="2000" dirty="0"/>
              <a:t>economic engine is </a:t>
            </a:r>
            <a:r>
              <a:rPr lang="en" sz="2000" dirty="0" smtClean="0"/>
              <a:t>strong; continuously </a:t>
            </a:r>
            <a:r>
              <a:rPr lang="en" sz="2000" dirty="0"/>
              <a:t>producing new </a:t>
            </a:r>
            <a:r>
              <a:rPr lang="en" sz="2000" dirty="0" smtClean="0"/>
              <a:t>value</a:t>
            </a:r>
            <a:endParaRPr sz="2100" dirty="0"/>
          </a:p>
          <a:p>
            <a:pPr marL="182880" lvl="0" indent="-182880" rtl="0">
              <a:lnSpc>
                <a:spcPct val="100000"/>
              </a:lnSpc>
              <a:spcBef>
                <a:spcPts val="1800"/>
              </a:spcBef>
              <a:spcAft>
                <a:spcPts val="0"/>
              </a:spcAft>
              <a:buSzPts val="2100"/>
              <a:buFont typeface="Arial" panose="020B0604020202020204" pitchFamily="34" charset="0"/>
              <a:buChar char="•"/>
            </a:pPr>
            <a:r>
              <a:rPr lang="en" sz="2000" dirty="0" smtClean="0"/>
              <a:t>Examine commercial viability of technology during program development</a:t>
            </a:r>
          </a:p>
          <a:p>
            <a:pPr marL="640080" lvl="1" indent="-182880">
              <a:lnSpc>
                <a:spcPct val="100000"/>
              </a:lnSpc>
              <a:spcBef>
                <a:spcPts val="400"/>
              </a:spcBef>
              <a:buSzPct val="80000"/>
              <a:buFont typeface="Arial" panose="020B0604020202020204" pitchFamily="34" charset="0"/>
              <a:buChar char="‒"/>
            </a:pPr>
            <a:r>
              <a:rPr lang="en" sz="1800" dirty="0" smtClean="0"/>
              <a:t>A </a:t>
            </a:r>
            <a:r>
              <a:rPr lang="en" sz="1800" dirty="0"/>
              <a:t>key part of acquisition strategy</a:t>
            </a:r>
            <a:endParaRPr sz="18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t>GPS is a great example of economic benefit from government investment</a:t>
            </a:r>
            <a:endParaRPr sz="1800" dirty="0"/>
          </a:p>
          <a:p>
            <a:pPr marL="640080" lvl="1" indent="-182880" rtl="0">
              <a:lnSpc>
                <a:spcPct val="100000"/>
              </a:lnSpc>
              <a:spcBef>
                <a:spcPts val="400"/>
              </a:spcBef>
              <a:spcAft>
                <a:spcPts val="0"/>
              </a:spcAft>
              <a:buSzPct val="80000"/>
              <a:buFont typeface="Arial" panose="020B0604020202020204" pitchFamily="34" charset="0"/>
              <a:buChar char="–"/>
            </a:pPr>
            <a:r>
              <a:rPr lang="en" sz="1800" dirty="0">
                <a:solidFill>
                  <a:schemeClr val="dk1"/>
                </a:solidFill>
              </a:rPr>
              <a:t>DIUx model is a solid starting </a:t>
            </a:r>
            <a:r>
              <a:rPr lang="en" sz="1800" dirty="0" smtClean="0">
                <a:solidFill>
                  <a:schemeClr val="dk1"/>
                </a:solidFill>
              </a:rPr>
              <a:t>point</a:t>
            </a:r>
            <a:endParaRPr sz="1800" dirty="0"/>
          </a:p>
          <a:p>
            <a:pPr marL="182880" lvl="0" indent="-182880" rtl="0">
              <a:lnSpc>
                <a:spcPct val="100000"/>
              </a:lnSpc>
              <a:spcBef>
                <a:spcPts val="1800"/>
              </a:spcBef>
              <a:spcAft>
                <a:spcPts val="0"/>
              </a:spcAft>
              <a:buSzPts val="2100"/>
              <a:buFont typeface="Arial" panose="020B0604020202020204" pitchFamily="34" charset="0"/>
              <a:buChar char="•"/>
            </a:pPr>
            <a:r>
              <a:rPr lang="en" sz="2000" dirty="0"/>
              <a:t>Prioritize commercial viability (to the maximum extent possible</a:t>
            </a:r>
            <a:r>
              <a:rPr lang="en" sz="2000" dirty="0" smtClean="0"/>
              <a:t>)</a:t>
            </a:r>
          </a:p>
          <a:p>
            <a:pPr marL="640080" lvl="1" indent="-182880">
              <a:lnSpc>
                <a:spcPct val="100000"/>
              </a:lnSpc>
              <a:spcBef>
                <a:spcPts val="600"/>
              </a:spcBef>
              <a:buSzPct val="80000"/>
              <a:buFont typeface="Arial" panose="020B0604020202020204" pitchFamily="34" charset="0"/>
              <a:buChar char="‒"/>
            </a:pPr>
            <a:r>
              <a:rPr lang="en" sz="1800" dirty="0" smtClean="0"/>
              <a:t>Acquisition </a:t>
            </a:r>
            <a:r>
              <a:rPr lang="en" sz="1800" dirty="0"/>
              <a:t>strategies to gain disproportionate returns on investment</a:t>
            </a:r>
            <a:endParaRPr sz="1800" dirty="0"/>
          </a:p>
          <a:p>
            <a:pPr marL="742950" marR="0" lvl="1" indent="-285750" algn="l" rtl="0">
              <a:lnSpc>
                <a:spcPct val="100000"/>
              </a:lnSpc>
              <a:spcBef>
                <a:spcPts val="400"/>
              </a:spcBef>
              <a:spcAft>
                <a:spcPts val="0"/>
              </a:spcAft>
              <a:buSzPct val="80000"/>
              <a:buFont typeface="Arial" panose="020B0604020202020204" pitchFamily="34" charset="0"/>
              <a:buChar char="‒"/>
            </a:pPr>
            <a:r>
              <a:rPr lang="en" sz="1800" dirty="0"/>
              <a:t>Key to successful Public/Private Partnerships</a:t>
            </a:r>
            <a:endParaRPr sz="1800" dirty="0"/>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Promotes self-sustaining industry base and avoids lock-in</a:t>
            </a:r>
            <a:endParaRPr sz="1800" dirty="0"/>
          </a:p>
          <a:p>
            <a:pPr marL="640080" marR="0" lvl="1" indent="-182880" algn="l" rtl="0">
              <a:lnSpc>
                <a:spcPct val="100000"/>
              </a:lnSpc>
              <a:spcBef>
                <a:spcPts val="400"/>
              </a:spcBef>
              <a:spcAft>
                <a:spcPts val="0"/>
              </a:spcAft>
              <a:buSzPct val="80000"/>
              <a:buFont typeface="Arial" panose="020B0604020202020204" pitchFamily="34" charset="0"/>
              <a:buChar char="–"/>
            </a:pPr>
            <a:r>
              <a:rPr lang="en" sz="1800" dirty="0"/>
              <a:t>Encourages corporate R&amp;D </a:t>
            </a:r>
            <a:r>
              <a:rPr lang="en" sz="1800" dirty="0" smtClean="0"/>
              <a:t>spending</a:t>
            </a:r>
            <a:endParaRPr lang="en" sz="1800" dirty="0"/>
          </a:p>
          <a:p>
            <a:pPr marL="182880" lvl="1" indent="-182880">
              <a:lnSpc>
                <a:spcPct val="100000"/>
              </a:lnSpc>
              <a:spcBef>
                <a:spcPts val="1800"/>
              </a:spcBef>
              <a:buSzPct val="110000"/>
              <a:buFont typeface="Arial" panose="020B0604020202020204" pitchFamily="34" charset="0"/>
              <a:buChar char="•"/>
            </a:pPr>
            <a:r>
              <a:rPr lang="en-US" sz="1800" b="1" dirty="0">
                <a:solidFill>
                  <a:schemeClr val="dk1"/>
                </a:solidFill>
              </a:rPr>
              <a:t>DoD Can Should Both Leverage and Promote Industry</a:t>
            </a:r>
            <a:endParaRPr lang="en-US" sz="1800" b="1" dirty="0"/>
          </a:p>
          <a:p>
            <a:pPr marL="640080" marR="0" lvl="1" indent="-182880" algn="l" rtl="0">
              <a:lnSpc>
                <a:spcPct val="100000"/>
              </a:lnSpc>
              <a:spcBef>
                <a:spcPts val="400"/>
              </a:spcBef>
              <a:spcAft>
                <a:spcPts val="0"/>
              </a:spcAft>
              <a:buSzPct val="80000"/>
              <a:buFont typeface="Arial" panose="020B0604020202020204" pitchFamily="34" charset="0"/>
              <a:buChar char="–"/>
            </a:pPr>
            <a:endParaRPr sz="1800" dirty="0"/>
          </a:p>
          <a:p>
            <a:pPr marL="457200" marR="0" lvl="0" indent="0" algn="l" rtl="0">
              <a:lnSpc>
                <a:spcPct val="81000"/>
              </a:lnSpc>
              <a:spcBef>
                <a:spcPts val="600"/>
              </a:spcBef>
              <a:spcAft>
                <a:spcPts val="0"/>
              </a:spcAft>
              <a:buNone/>
            </a:pPr>
            <a:endParaRPr sz="1800" dirty="0"/>
          </a:p>
          <a:p>
            <a:pPr marL="0" lvl="0" indent="0" rtl="0">
              <a:spcBef>
                <a:spcPts val="600"/>
              </a:spcBef>
              <a:spcAft>
                <a:spcPts val="0"/>
              </a:spcAft>
              <a:buNone/>
            </a:pPr>
            <a:endParaRPr sz="2100" dirty="0"/>
          </a:p>
          <a:p>
            <a:pPr marL="0" lvl="0" indent="0" rtl="0">
              <a:spcBef>
                <a:spcPts val="600"/>
              </a:spcBef>
              <a:spcAft>
                <a:spcPts val="0"/>
              </a:spcAft>
              <a:buNone/>
            </a:pPr>
            <a:endParaRPr sz="2100" dirty="0"/>
          </a:p>
        </p:txBody>
      </p:sp>
      <p:sp>
        <p:nvSpPr>
          <p:cNvPr id="191" name="Shape 191"/>
          <p:cNvSpPr txBox="1">
            <a:spLocks noGrp="1"/>
          </p:cNvSpPr>
          <p:nvPr>
            <p:ph type="title"/>
          </p:nvPr>
        </p:nvSpPr>
        <p:spPr>
          <a:xfrm>
            <a:off x="1018700" y="0"/>
            <a:ext cx="8086500" cy="609600"/>
          </a:xfrm>
          <a:prstGeom prst="rect">
            <a:avLst/>
          </a:prstGeom>
        </p:spPr>
        <p:txBody>
          <a:bodyPr spcFirstLastPara="1" wrap="square" lIns="92150" tIns="46075" rIns="92150" bIns="46075" anchor="ctr" anchorCtr="1">
            <a:noAutofit/>
          </a:bodyPr>
          <a:lstStyle/>
          <a:p>
            <a:pPr marL="0" lvl="0" indent="0" rtl="0">
              <a:spcBef>
                <a:spcPts val="0"/>
              </a:spcBef>
              <a:spcAft>
                <a:spcPts val="0"/>
              </a:spcAft>
              <a:buNone/>
            </a:pPr>
            <a:r>
              <a:rPr lang="en" sz="2500"/>
              <a:t>Invest/Acquire with Commercial Viability in Mind</a:t>
            </a:r>
            <a:endParaRPr sz="25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8</a:t>
            </a:fld>
            <a:endParaRPr lang="e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p:nvPr/>
        </p:nvSpPr>
        <p:spPr>
          <a:xfrm>
            <a:off x="344725" y="3028208"/>
            <a:ext cx="4507200" cy="270835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199" name="Shape 199"/>
          <p:cNvSpPr txBox="1">
            <a:spLocks noGrp="1"/>
          </p:cNvSpPr>
          <p:nvPr>
            <p:ph type="body" idx="1"/>
          </p:nvPr>
        </p:nvSpPr>
        <p:spPr>
          <a:xfrm>
            <a:off x="0" y="1277674"/>
            <a:ext cx="5177642" cy="5301031"/>
          </a:xfrm>
          <a:prstGeom prst="rect">
            <a:avLst/>
          </a:prstGeom>
        </p:spPr>
        <p:txBody>
          <a:bodyPr spcFirstLastPara="1" wrap="square" lIns="91425" tIns="91425" rIns="91425" bIns="91425" anchor="t" anchorCtr="0">
            <a:noAutofit/>
          </a:bodyPr>
          <a:lstStyle/>
          <a:p>
            <a:pPr marL="285750" lvl="0" indent="-285750" rtl="0">
              <a:spcBef>
                <a:spcPts val="0"/>
              </a:spcBef>
              <a:spcAft>
                <a:spcPts val="0"/>
              </a:spcAft>
              <a:buClr>
                <a:schemeClr val="dk1"/>
              </a:buClr>
              <a:buSzPts val="1500"/>
              <a:buFont typeface="Arial" panose="020B0604020202020204" pitchFamily="34" charset="0"/>
              <a:buChar char="•"/>
            </a:pPr>
            <a:r>
              <a:rPr lang="en" sz="1600" b="1" dirty="0">
                <a:solidFill>
                  <a:schemeClr val="dk1"/>
                </a:solidFill>
              </a:rPr>
              <a:t>Defense contractor R&amp;D spending well below innovating companies</a:t>
            </a:r>
            <a:endParaRPr sz="1600" b="1" dirty="0">
              <a:solidFill>
                <a:schemeClr val="dk1"/>
              </a:solidFill>
            </a:endParaRPr>
          </a:p>
          <a:p>
            <a:pPr marL="285750" lvl="0" indent="-228600" rtl="0">
              <a:spcBef>
                <a:spcPts val="0"/>
              </a:spcBef>
              <a:spcAft>
                <a:spcPts val="0"/>
              </a:spcAft>
              <a:buClr>
                <a:schemeClr val="dk1"/>
              </a:buClr>
              <a:buSzPts val="1100"/>
              <a:buFont typeface="Arial"/>
              <a:buNone/>
            </a:pPr>
            <a:endParaRPr sz="1600" b="1" dirty="0">
              <a:solidFill>
                <a:schemeClr val="dk1"/>
              </a:solidFill>
            </a:endParaRPr>
          </a:p>
          <a:p>
            <a:pPr marL="285750" lvl="0" indent="-323850" rtl="0">
              <a:spcBef>
                <a:spcPts val="0"/>
              </a:spcBef>
              <a:spcAft>
                <a:spcPts val="0"/>
              </a:spcAft>
              <a:buClr>
                <a:schemeClr val="dk1"/>
              </a:buClr>
              <a:buSzPts val="1500"/>
              <a:buFont typeface="Arial" panose="020B0604020202020204" pitchFamily="34" charset="0"/>
              <a:buChar char="•"/>
            </a:pPr>
            <a:r>
              <a:rPr lang="en" sz="1600" b="1" dirty="0">
                <a:solidFill>
                  <a:schemeClr val="dk1"/>
                </a:solidFill>
              </a:rPr>
              <a:t>Too tightly coupled to government direction</a:t>
            </a:r>
            <a:endParaRPr sz="1600" b="1" dirty="0">
              <a:solidFill>
                <a:schemeClr val="dk1"/>
              </a:solidFill>
            </a:endParaRPr>
          </a:p>
          <a:p>
            <a:pPr marL="285750" lvl="0" indent="-228600" rtl="0">
              <a:spcBef>
                <a:spcPts val="0"/>
              </a:spcBef>
              <a:spcAft>
                <a:spcPts val="0"/>
              </a:spcAft>
              <a:buClr>
                <a:schemeClr val="dk1"/>
              </a:buClr>
              <a:buSzPts val="1100"/>
              <a:buFont typeface="Arial"/>
              <a:buNone/>
            </a:pPr>
            <a:endParaRPr sz="1600" b="1" dirty="0">
              <a:solidFill>
                <a:schemeClr val="dk1"/>
              </a:solidFill>
            </a:endParaRPr>
          </a:p>
          <a:p>
            <a:pPr marL="285750" lvl="0" indent="-323850" rtl="0">
              <a:spcBef>
                <a:spcPts val="0"/>
              </a:spcBef>
              <a:spcAft>
                <a:spcPts val="0"/>
              </a:spcAft>
              <a:buClr>
                <a:schemeClr val="dk1"/>
              </a:buClr>
              <a:buSzPts val="1500"/>
              <a:buFont typeface="Arial" panose="020B0604020202020204" pitchFamily="34" charset="0"/>
              <a:buChar char="•"/>
            </a:pPr>
            <a:r>
              <a:rPr lang="en" sz="1600" b="1" dirty="0">
                <a:solidFill>
                  <a:schemeClr val="dk1"/>
                </a:solidFill>
              </a:rPr>
              <a:t>Innovation primarily focused on cost cutting... </a:t>
            </a:r>
            <a:br>
              <a:rPr lang="en" sz="1600" b="1" dirty="0">
                <a:solidFill>
                  <a:schemeClr val="dk1"/>
                </a:solidFill>
              </a:rPr>
            </a:br>
            <a:r>
              <a:rPr lang="en" sz="1600" b="1" dirty="0">
                <a:solidFill>
                  <a:schemeClr val="dk1"/>
                </a:solidFill>
              </a:rPr>
              <a:t>not best value / little technology exploration </a:t>
            </a:r>
            <a:endParaRPr sz="1600" b="1" dirty="0"/>
          </a:p>
          <a:p>
            <a:pPr marL="0" lvl="0" indent="0">
              <a:spcBef>
                <a:spcPts val="0"/>
              </a:spcBef>
              <a:spcAft>
                <a:spcPts val="0"/>
              </a:spcAft>
              <a:buNone/>
            </a:pPr>
            <a:endParaRPr sz="1400" b="1" dirty="0"/>
          </a:p>
          <a:p>
            <a:pPr marL="0" lvl="0" indent="0">
              <a:spcBef>
                <a:spcPts val="0"/>
              </a:spcBef>
              <a:spcAft>
                <a:spcPts val="0"/>
              </a:spcAft>
              <a:buNone/>
            </a:pPr>
            <a:endParaRPr sz="1400" b="1" dirty="0"/>
          </a:p>
          <a:p>
            <a:pPr marL="285750" lvl="0" indent="0">
              <a:spcBef>
                <a:spcPts val="0"/>
              </a:spcBef>
              <a:spcAft>
                <a:spcPts val="0"/>
              </a:spcAft>
              <a:buNone/>
            </a:pPr>
            <a:endParaRPr lang="en" sz="1200" b="1" dirty="0" smtClean="0"/>
          </a:p>
          <a:p>
            <a:pPr marL="285750" lvl="0" indent="0">
              <a:spcBef>
                <a:spcPts val="0"/>
              </a:spcBef>
              <a:spcAft>
                <a:spcPts val="0"/>
              </a:spcAft>
              <a:buNone/>
            </a:pPr>
            <a:r>
              <a:rPr lang="en" sz="1200" b="1" dirty="0" smtClean="0"/>
              <a:t>2017 </a:t>
            </a:r>
            <a:r>
              <a:rPr lang="en" sz="1200" b="1" dirty="0"/>
              <a:t>data (R&amp;D % / Annual Revenue / R&amp;D)</a:t>
            </a:r>
            <a:endParaRPr sz="1200" b="1" dirty="0"/>
          </a:p>
          <a:p>
            <a:pPr marL="285750" lvl="0" indent="0">
              <a:spcBef>
                <a:spcPts val="0"/>
              </a:spcBef>
              <a:spcAft>
                <a:spcPts val="0"/>
              </a:spcAft>
              <a:buNone/>
            </a:pPr>
            <a:endParaRPr sz="1200" dirty="0"/>
          </a:p>
          <a:p>
            <a:pPr marL="285750" lvl="0" indent="0">
              <a:spcBef>
                <a:spcPts val="0"/>
              </a:spcBef>
              <a:spcAft>
                <a:spcPts val="0"/>
              </a:spcAft>
              <a:buNone/>
            </a:pPr>
            <a:r>
              <a:rPr lang="en" sz="1200" dirty="0"/>
              <a:t>Boeing: </a:t>
            </a:r>
            <a:r>
              <a:rPr lang="en" sz="1200" dirty="0" smtClean="0"/>
              <a:t>		3.4</a:t>
            </a:r>
            <a:r>
              <a:rPr lang="en" sz="1200" dirty="0"/>
              <a:t>% </a:t>
            </a:r>
            <a:r>
              <a:rPr lang="en" sz="1200" dirty="0" smtClean="0"/>
              <a:t>/  </a:t>
            </a:r>
            <a:r>
              <a:rPr lang="en" sz="1200" dirty="0"/>
              <a:t>$</a:t>
            </a:r>
            <a:r>
              <a:rPr lang="en" sz="1200" dirty="0" smtClean="0"/>
              <a:t>93B      $</a:t>
            </a:r>
            <a:r>
              <a:rPr lang="en" sz="1200" dirty="0"/>
              <a:t>3.2B</a:t>
            </a:r>
            <a:br>
              <a:rPr lang="en" sz="1200" dirty="0"/>
            </a:br>
            <a:r>
              <a:rPr lang="en" sz="1200" dirty="0"/>
              <a:t>Raytheon: 	2.9% / </a:t>
            </a:r>
            <a:r>
              <a:rPr lang="en" sz="1200" dirty="0" smtClean="0"/>
              <a:t> $25B      $</a:t>
            </a:r>
            <a:r>
              <a:rPr lang="en" sz="1200" dirty="0"/>
              <a:t>0.7B</a:t>
            </a:r>
            <a:endParaRPr sz="1200" dirty="0"/>
          </a:p>
          <a:p>
            <a:pPr marL="285750" lvl="0" indent="0">
              <a:spcBef>
                <a:spcPts val="0"/>
              </a:spcBef>
              <a:spcAft>
                <a:spcPts val="0"/>
              </a:spcAft>
              <a:buNone/>
            </a:pPr>
            <a:r>
              <a:rPr lang="en" sz="1200" dirty="0"/>
              <a:t>NG: 		2.5% / </a:t>
            </a:r>
            <a:r>
              <a:rPr lang="en" sz="1200" dirty="0" smtClean="0"/>
              <a:t> $26B      $0.7B</a:t>
            </a:r>
            <a:r>
              <a:rPr lang="en" sz="1200" dirty="0"/>
              <a:t/>
            </a:r>
            <a:br>
              <a:rPr lang="en" sz="1200" dirty="0"/>
            </a:br>
            <a:r>
              <a:rPr lang="en" sz="1200" dirty="0"/>
              <a:t>Lockheed:	2.4% / </a:t>
            </a:r>
            <a:r>
              <a:rPr lang="en" sz="1200" dirty="0" smtClean="0"/>
              <a:t> $51B      $</a:t>
            </a:r>
            <a:r>
              <a:rPr lang="en" sz="1200" dirty="0"/>
              <a:t>1.3B</a:t>
            </a:r>
            <a:endParaRPr sz="1200" dirty="0"/>
          </a:p>
          <a:p>
            <a:pPr marL="285750" lvl="0" indent="0">
              <a:spcBef>
                <a:spcPts val="0"/>
              </a:spcBef>
              <a:spcAft>
                <a:spcPts val="0"/>
              </a:spcAft>
              <a:buNone/>
            </a:pPr>
            <a:r>
              <a:rPr lang="en" sz="1200" dirty="0"/>
              <a:t>Gen Dyn:	1.7% / </a:t>
            </a:r>
            <a:r>
              <a:rPr lang="en" sz="1200" dirty="0" smtClean="0"/>
              <a:t> $31B      $0.5B</a:t>
            </a:r>
            <a:endParaRPr sz="1200" dirty="0"/>
          </a:p>
          <a:p>
            <a:pPr marL="285750" lvl="0" indent="0">
              <a:spcBef>
                <a:spcPts val="0"/>
              </a:spcBef>
              <a:spcAft>
                <a:spcPts val="0"/>
              </a:spcAft>
              <a:buNone/>
            </a:pPr>
            <a:endParaRPr sz="1200" dirty="0"/>
          </a:p>
          <a:p>
            <a:pPr marL="285750" lvl="0" indent="0">
              <a:spcBef>
                <a:spcPts val="0"/>
              </a:spcBef>
              <a:spcAft>
                <a:spcPts val="0"/>
              </a:spcAft>
              <a:buNone/>
            </a:pPr>
            <a:r>
              <a:rPr lang="en" sz="1200" dirty="0"/>
              <a:t>Amazon: 	12.7% / $</a:t>
            </a:r>
            <a:r>
              <a:rPr lang="en" sz="1200" dirty="0" smtClean="0"/>
              <a:t>178B  $</a:t>
            </a:r>
            <a:r>
              <a:rPr lang="en" sz="1200" dirty="0"/>
              <a:t>16.1B</a:t>
            </a:r>
            <a:br>
              <a:rPr lang="en" sz="1200" dirty="0"/>
            </a:br>
            <a:r>
              <a:rPr lang="en" sz="1200" dirty="0"/>
              <a:t>Alphabet: 	15.0% / $</a:t>
            </a:r>
            <a:r>
              <a:rPr lang="en" sz="1200" dirty="0" smtClean="0"/>
              <a:t>111B  $</a:t>
            </a:r>
            <a:r>
              <a:rPr lang="en" sz="1200" dirty="0"/>
              <a:t>13.9B</a:t>
            </a:r>
            <a:br>
              <a:rPr lang="en" sz="1200" dirty="0"/>
            </a:br>
            <a:r>
              <a:rPr lang="en" sz="1200" dirty="0"/>
              <a:t>Intel: 		21.0% / $</a:t>
            </a:r>
            <a:r>
              <a:rPr lang="en" sz="1200" dirty="0" smtClean="0"/>
              <a:t>63B    </a:t>
            </a:r>
            <a:r>
              <a:rPr lang="en" sz="1200" dirty="0"/>
              <a:t>$12.7B</a:t>
            </a:r>
            <a:br>
              <a:rPr lang="en" sz="1200" dirty="0"/>
            </a:br>
            <a:r>
              <a:rPr lang="en" sz="1200" dirty="0"/>
              <a:t>Microsoft: 	14.5% </a:t>
            </a:r>
            <a:r>
              <a:rPr lang="en" sz="1200" dirty="0" smtClean="0"/>
              <a:t>/ </a:t>
            </a:r>
            <a:r>
              <a:rPr lang="en" sz="1200" dirty="0"/>
              <a:t>$</a:t>
            </a:r>
            <a:r>
              <a:rPr lang="en" sz="1200" dirty="0" smtClean="0"/>
              <a:t>90B    $</a:t>
            </a:r>
            <a:r>
              <a:rPr lang="en" sz="1200" dirty="0"/>
              <a:t>12.3B</a:t>
            </a:r>
            <a:br>
              <a:rPr lang="en" sz="1200" dirty="0"/>
            </a:br>
            <a:r>
              <a:rPr lang="en" sz="1200" dirty="0"/>
              <a:t>Apple: 		5.0%  /  $</a:t>
            </a:r>
            <a:r>
              <a:rPr lang="en" sz="1200" dirty="0" smtClean="0"/>
              <a:t>229B  $</a:t>
            </a:r>
            <a:r>
              <a:rPr lang="en" sz="1200" dirty="0"/>
              <a:t>10.0B</a:t>
            </a:r>
            <a:endParaRPr sz="1200" dirty="0"/>
          </a:p>
          <a:p>
            <a:pPr marL="0" lvl="0" indent="0" rtl="0">
              <a:spcBef>
                <a:spcPts val="0"/>
              </a:spcBef>
              <a:spcAft>
                <a:spcPts val="0"/>
              </a:spcAft>
              <a:buNone/>
            </a:pPr>
            <a:endParaRPr sz="1200" dirty="0"/>
          </a:p>
          <a:p>
            <a:pPr marL="0" lvl="0" indent="0">
              <a:spcBef>
                <a:spcPts val="0"/>
              </a:spcBef>
              <a:spcAft>
                <a:spcPts val="0"/>
              </a:spcAft>
              <a:buNone/>
            </a:pPr>
            <a:endParaRPr sz="1200" dirty="0"/>
          </a:p>
        </p:txBody>
      </p:sp>
      <p:sp>
        <p:nvSpPr>
          <p:cNvPr id="200" name="Shape 200"/>
          <p:cNvSpPr txBox="1"/>
          <p:nvPr/>
        </p:nvSpPr>
        <p:spPr>
          <a:xfrm>
            <a:off x="3998197" y="3675894"/>
            <a:ext cx="679200" cy="3480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b="1" dirty="0">
                <a:solidFill>
                  <a:srgbClr val="0000FF"/>
                </a:solidFill>
              </a:rPr>
              <a:t>$6.4B</a:t>
            </a:r>
            <a:endParaRPr b="1" dirty="0">
              <a:solidFill>
                <a:srgbClr val="0000FF"/>
              </a:solidFill>
            </a:endParaRPr>
          </a:p>
        </p:txBody>
      </p:sp>
      <p:pic>
        <p:nvPicPr>
          <p:cNvPr id="201" name="Shape 201"/>
          <p:cNvPicPr preferRelativeResize="0"/>
          <p:nvPr/>
        </p:nvPicPr>
        <p:blipFill>
          <a:blip r:embed="rId3">
            <a:alphaModFix/>
          </a:blip>
          <a:stretch>
            <a:fillRect/>
          </a:stretch>
        </p:blipFill>
        <p:spPr>
          <a:xfrm>
            <a:off x="4956300" y="1398375"/>
            <a:ext cx="4018475" cy="4979551"/>
          </a:xfrm>
          <a:prstGeom prst="rect">
            <a:avLst/>
          </a:prstGeom>
          <a:noFill/>
          <a:ln>
            <a:noFill/>
          </a:ln>
        </p:spPr>
      </p:pic>
      <p:sp>
        <p:nvSpPr>
          <p:cNvPr id="202" name="Shape 202"/>
          <p:cNvSpPr txBox="1">
            <a:spLocks noGrp="1"/>
          </p:cNvSpPr>
          <p:nvPr>
            <p:ph type="title"/>
          </p:nvPr>
        </p:nvSpPr>
        <p:spPr>
          <a:xfrm>
            <a:off x="1198350" y="0"/>
            <a:ext cx="7641000" cy="609600"/>
          </a:xfrm>
          <a:prstGeom prst="rect">
            <a:avLst/>
          </a:prstGeom>
        </p:spPr>
        <p:txBody>
          <a:bodyPr spcFirstLastPara="1" wrap="square" lIns="92150" tIns="46075" rIns="92150" bIns="46075" anchor="ctr" anchorCtr="1">
            <a:noAutofit/>
          </a:bodyPr>
          <a:lstStyle/>
          <a:p>
            <a:pPr marL="0" lvl="0" indent="0" algn="ctr" rtl="0">
              <a:spcBef>
                <a:spcPts val="0"/>
              </a:spcBef>
              <a:spcAft>
                <a:spcPts val="0"/>
              </a:spcAft>
              <a:buNone/>
            </a:pPr>
            <a:r>
              <a:rPr lang="en" sz="2500"/>
              <a:t>Defense Contractor IR&amp;D Spending - Insufficient</a:t>
            </a:r>
            <a:endParaRPr sz="2500" dirty="0"/>
          </a:p>
        </p:txBody>
      </p:sp>
      <p:sp>
        <p:nvSpPr>
          <p:cNvPr id="203" name="Shape 203"/>
          <p:cNvSpPr txBox="1"/>
          <p:nvPr/>
        </p:nvSpPr>
        <p:spPr>
          <a:xfrm>
            <a:off x="3963692" y="4561435"/>
            <a:ext cx="801900" cy="34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b="1" dirty="0">
                <a:solidFill>
                  <a:srgbClr val="0000FF"/>
                </a:solidFill>
              </a:rPr>
              <a:t>$71.4B</a:t>
            </a:r>
            <a:endParaRPr b="1" dirty="0">
              <a:solidFill>
                <a:srgbClr val="0000FF"/>
              </a:solidFill>
            </a:endParaRPr>
          </a:p>
        </p:txBody>
      </p:sp>
      <p:sp>
        <p:nvSpPr>
          <p:cNvPr id="204" name="Shape 204"/>
          <p:cNvSpPr/>
          <p:nvPr/>
        </p:nvSpPr>
        <p:spPr>
          <a:xfrm>
            <a:off x="3797855" y="3516118"/>
            <a:ext cx="196301" cy="723265"/>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dirty="0" smtClean="0"/>
              <a:t>      </a:t>
            </a:r>
            <a:endParaRPr dirty="0"/>
          </a:p>
        </p:txBody>
      </p:sp>
      <p:sp>
        <p:nvSpPr>
          <p:cNvPr id="205" name="Shape 205"/>
          <p:cNvSpPr/>
          <p:nvPr/>
        </p:nvSpPr>
        <p:spPr>
          <a:xfrm>
            <a:off x="3797855" y="4397747"/>
            <a:ext cx="187674" cy="72153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US" dirty="0" smtClean="0"/>
              <a:t>   </a:t>
            </a:r>
            <a:endParaRPr dirty="0"/>
          </a:p>
        </p:txBody>
      </p:sp>
      <p:sp>
        <p:nvSpPr>
          <p:cNvPr id="207" name="Shape 207"/>
          <p:cNvSpPr txBox="1"/>
          <p:nvPr/>
        </p:nvSpPr>
        <p:spPr>
          <a:xfrm>
            <a:off x="5542325" y="6133700"/>
            <a:ext cx="922200" cy="348000"/>
          </a:xfrm>
          <a:prstGeom prst="rect">
            <a:avLst/>
          </a:prstGeom>
          <a:noFill/>
          <a:ln>
            <a:noFill/>
          </a:ln>
          <a:effectLst>
            <a:outerShdw blurRad="28575" dist="9525" dir="2819999" algn="bl" rotWithShape="0">
              <a:srgbClr val="000000">
                <a:alpha val="50000"/>
              </a:srgbClr>
            </a:outerShdw>
          </a:effectLst>
        </p:spPr>
        <p:txBody>
          <a:bodyPr spcFirstLastPara="1" wrap="square" lIns="91425" tIns="91425" rIns="91425" bIns="91425" anchor="t" anchorCtr="0">
            <a:noAutofit/>
          </a:bodyPr>
          <a:lstStyle/>
          <a:p>
            <a:pPr marL="0" lvl="0" indent="0">
              <a:spcBef>
                <a:spcPts val="0"/>
              </a:spcBef>
              <a:spcAft>
                <a:spcPts val="0"/>
              </a:spcAft>
              <a:buNone/>
            </a:pPr>
            <a:r>
              <a:rPr lang="en" sz="800"/>
              <a:t>1 Sep 17</a:t>
            </a:r>
            <a:endParaRPr sz="800" dirty="0"/>
          </a:p>
        </p:txBody>
      </p:sp>
      <p:sp>
        <p:nvSpPr>
          <p:cNvPr id="2" name="Slide Number Placeholder 1"/>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pPr marL="0" lvl="0" indent="0">
                <a:spcBef>
                  <a:spcPts val="0"/>
                </a:spcBef>
                <a:spcAft>
                  <a:spcPts val="0"/>
                </a:spcAft>
                <a:buNone/>
              </a:pPr>
              <a:t>9</a:t>
            </a:fld>
            <a:endParaRPr lang="en"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DEF(New)">
  <a:themeElements>
    <a:clrScheme name="">
      <a:dk1>
        <a:srgbClr val="000000"/>
      </a:dk1>
      <a:lt1>
        <a:srgbClr val="FFFFFF"/>
      </a:lt1>
      <a:dk2>
        <a:srgbClr val="000000"/>
      </a:dk2>
      <a:lt2>
        <a:srgbClr val="000000"/>
      </a:lt2>
      <a:accent1>
        <a:srgbClr val="FFFFFF"/>
      </a:accent1>
      <a:accent2>
        <a:srgbClr val="FC0128"/>
      </a:accent2>
      <a:accent3>
        <a:srgbClr val="FFFFFF"/>
      </a:accent3>
      <a:accent4>
        <a:srgbClr val="000000"/>
      </a:accent4>
      <a:accent5>
        <a:srgbClr val="FFFFFF"/>
      </a:accent5>
      <a:accent6>
        <a:srgbClr val="E40123"/>
      </a:accent6>
      <a:hlink>
        <a:srgbClr val="00DFCA"/>
      </a:hlink>
      <a:folHlink>
        <a:srgbClr val="F766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DEF(New)">
  <a:themeElements>
    <a:clrScheme name="">
      <a:dk1>
        <a:srgbClr val="000000"/>
      </a:dk1>
      <a:lt1>
        <a:srgbClr val="FFFFFF"/>
      </a:lt1>
      <a:dk2>
        <a:srgbClr val="000000"/>
      </a:dk2>
      <a:lt2>
        <a:srgbClr val="000000"/>
      </a:lt2>
      <a:accent1>
        <a:srgbClr val="FFFFFF"/>
      </a:accent1>
      <a:accent2>
        <a:srgbClr val="FC0128"/>
      </a:accent2>
      <a:accent3>
        <a:srgbClr val="FFFFFF"/>
      </a:accent3>
      <a:accent4>
        <a:srgbClr val="000000"/>
      </a:accent4>
      <a:accent5>
        <a:srgbClr val="FFFFFF"/>
      </a:accent5>
      <a:accent6>
        <a:srgbClr val="E40123"/>
      </a:accent6>
      <a:hlink>
        <a:srgbClr val="00DFCA"/>
      </a:hlink>
      <a:folHlink>
        <a:srgbClr val="F766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DEF(New)">
  <a:themeElements>
    <a:clrScheme name="">
      <a:dk1>
        <a:srgbClr val="000000"/>
      </a:dk1>
      <a:lt1>
        <a:srgbClr val="FFFFFF"/>
      </a:lt1>
      <a:dk2>
        <a:srgbClr val="000000"/>
      </a:dk2>
      <a:lt2>
        <a:srgbClr val="000000"/>
      </a:lt2>
      <a:accent1>
        <a:srgbClr val="FFFFFF"/>
      </a:accent1>
      <a:accent2>
        <a:srgbClr val="FC0128"/>
      </a:accent2>
      <a:accent3>
        <a:srgbClr val="FFFFFF"/>
      </a:accent3>
      <a:accent4>
        <a:srgbClr val="000000"/>
      </a:accent4>
      <a:accent5>
        <a:srgbClr val="FFFFFF"/>
      </a:accent5>
      <a:accent6>
        <a:srgbClr val="E40123"/>
      </a:accent6>
      <a:hlink>
        <a:srgbClr val="00DFCA"/>
      </a:hlink>
      <a:folHlink>
        <a:srgbClr val="F766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3882</TotalTime>
  <Words>3807</Words>
  <Application>Microsoft Office PowerPoint</Application>
  <PresentationFormat>On-screen Show (4:3)</PresentationFormat>
  <Paragraphs>626</Paragraphs>
  <Slides>37</Slides>
  <Notes>37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37</vt:i4>
      </vt:variant>
    </vt:vector>
  </HeadingPairs>
  <TitlesOfParts>
    <vt:vector size="52" baseType="lpstr">
      <vt:lpstr>Quattrocento Sans</vt:lpstr>
      <vt:lpstr>Calibri</vt:lpstr>
      <vt:lpstr>MS PGothic</vt:lpstr>
      <vt:lpstr>Algerian</vt:lpstr>
      <vt:lpstr>Arial</vt:lpstr>
      <vt:lpstr>Tahoma</vt:lpstr>
      <vt:lpstr>Amarante</vt:lpstr>
      <vt:lpstr>Times New Roman</vt:lpstr>
      <vt:lpstr>Noto Sans Symbols</vt:lpstr>
      <vt:lpstr>Bodoni SvtyTwo ITC TT-Book</vt:lpstr>
      <vt:lpstr>Simple Light</vt:lpstr>
      <vt:lpstr>SECDEF(New)</vt:lpstr>
      <vt:lpstr>1_Default Design</vt:lpstr>
      <vt:lpstr>SECDEF(New)</vt:lpstr>
      <vt:lpstr>SECDEF(New)</vt:lpstr>
      <vt:lpstr>PowerPoint Presentation</vt:lpstr>
      <vt:lpstr>AY 17-18  Program Overview</vt:lpstr>
      <vt:lpstr>SDEF – The Why…</vt:lpstr>
      <vt:lpstr>SDEF - The How</vt:lpstr>
      <vt:lpstr>SDEF - The Results</vt:lpstr>
      <vt:lpstr>AY 17-18 Common Take-aways</vt:lpstr>
      <vt:lpstr>Digital Transformation</vt:lpstr>
      <vt:lpstr>Invest/Acquire with Commercial Viability in Mind</vt:lpstr>
      <vt:lpstr>Defense Contractor IR&amp;D Spending - Insufficient</vt:lpstr>
      <vt:lpstr>Say No - Stopping &amp; Divesting </vt:lpstr>
      <vt:lpstr>Bureaucratic Inertia</vt:lpstr>
      <vt:lpstr>Corporate Safety Culture</vt:lpstr>
      <vt:lpstr>Human Analytics / Talent Management</vt:lpstr>
      <vt:lpstr>Talent Management... Fellowship</vt:lpstr>
      <vt:lpstr>Individual Fellow Take-aways</vt:lpstr>
      <vt:lpstr>PowerPoint Presentation</vt:lpstr>
      <vt:lpstr>Observations and Recommendations</vt:lpstr>
      <vt:lpstr>          Observations &amp; Recommendations</vt:lpstr>
      <vt:lpstr>Observations &amp; Recommendations </vt:lpstr>
      <vt:lpstr>Observations &amp; Recommendations</vt:lpstr>
      <vt:lpstr>        Observations &amp; Recommendations</vt:lpstr>
      <vt:lpstr>Observations and Recommendations</vt:lpstr>
      <vt:lpstr>Observations &amp; Recommendations</vt:lpstr>
      <vt:lpstr>Observations &amp; Recommendations    </vt:lpstr>
      <vt:lpstr>Observations &amp; Recommendations</vt:lpstr>
      <vt:lpstr>Observations &amp; Recommendations</vt:lpstr>
      <vt:lpstr>Observations &amp; Recommendations</vt:lpstr>
      <vt:lpstr>Observations &amp; Recommendations</vt:lpstr>
      <vt:lpstr>Observations &amp; Recommendations </vt:lpstr>
      <vt:lpstr>COOP and International Trade Compliance</vt:lpstr>
      <vt:lpstr>ITC - Notional Process</vt:lpstr>
      <vt:lpstr>Observations &amp; Recommendations</vt:lpstr>
      <vt:lpstr>Observations &amp; Recommendations</vt:lpstr>
      <vt:lpstr>Observations</vt:lpstr>
      <vt:lpstr>Observations and Recommendations</vt:lpstr>
      <vt:lpstr>Organizational Model and Technology</vt:lpstr>
      <vt:lpstr>DAU Contracting 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Dominic Caronello</dc:creator>
  <cp:lastModifiedBy>Briggs, S Eric (Eric) CIV OSD ODCMO (US)</cp:lastModifiedBy>
  <cp:revision>60</cp:revision>
  <cp:lastPrinted>2018-06-07T15:02:03Z</cp:lastPrinted>
  <dcterms:modified xsi:type="dcterms:W3CDTF">2018-06-08T18:53:25Z</dcterms:modified>
</cp:coreProperties>
</file>