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sldIdLst>
    <p:sldId id="257" r:id="rId2"/>
    <p:sldId id="358" r:id="rId3"/>
    <p:sldId id="301" r:id="rId4"/>
    <p:sldId id="258" r:id="rId5"/>
    <p:sldId id="260" r:id="rId6"/>
    <p:sldId id="302" r:id="rId7"/>
    <p:sldId id="357" r:id="rId8"/>
    <p:sldId id="356" r:id="rId9"/>
    <p:sldId id="360" r:id="rId10"/>
    <p:sldId id="363" r:id="rId11"/>
    <p:sldId id="3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77"/>
    <p:restoredTop sz="92666"/>
  </p:normalViewPr>
  <p:slideViewPr>
    <p:cSldViewPr snapToGrid="0" snapToObjects="1">
      <p:cViewPr varScale="1">
        <p:scale>
          <a:sx n="210" d="100"/>
          <a:sy n="210" d="100"/>
        </p:scale>
        <p:origin x="2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7DF26-0670-EB43-8C00-D194C26396CA}" type="datetimeFigureOut">
              <a:rPr lang="en-US" smtClean="0"/>
              <a:t>5/22/20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B65A-F769-9342-A74F-EFC1E68F9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7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0088"/>
            <a:ext cx="46418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934720" y="4416425"/>
            <a:ext cx="5136092" cy="417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36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sldNum" idx="12"/>
          </p:nvPr>
        </p:nvSpPr>
        <p:spPr>
          <a:xfrm>
            <a:off x="3970938" y="8832851"/>
            <a:ext cx="3034595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27125" y="690563"/>
            <a:ext cx="4591050" cy="3443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934720" y="4416425"/>
            <a:ext cx="5136092" cy="417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00" tIns="46050" rIns="92100" bIns="46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42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sldNum" idx="12"/>
          </p:nvPr>
        </p:nvSpPr>
        <p:spPr>
          <a:xfrm>
            <a:off x="3970938" y="8832851"/>
            <a:ext cx="3034595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27125" y="690563"/>
            <a:ext cx="4591050" cy="3443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911163" y="4364426"/>
            <a:ext cx="5023275" cy="413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50" tIns="47850" rIns="94150" bIns="47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497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sldNum" idx="12"/>
          </p:nvPr>
        </p:nvSpPr>
        <p:spPr>
          <a:xfrm>
            <a:off x="3970938" y="8832851"/>
            <a:ext cx="3034595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37087" cy="34782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934720" y="4416425"/>
            <a:ext cx="5136092" cy="417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50" tIns="47850" rIns="94150" bIns="47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45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Goals:  Corporate and Government goals have a lot of alignment.</a:t>
            </a:r>
          </a:p>
          <a:p>
            <a:pPr>
              <a:buFontTx/>
              <a:buChar char="-"/>
            </a:pPr>
            <a:r>
              <a:rPr lang="en-US" dirty="0"/>
              <a:t>Both need/want product when needed either to buy or to sell</a:t>
            </a:r>
          </a:p>
          <a:p>
            <a:pPr>
              <a:buFontTx/>
              <a:buChar char="-"/>
            </a:pPr>
            <a:r>
              <a:rPr lang="en-US" dirty="0"/>
              <a:t>Both want favorable pricing from suppliers</a:t>
            </a:r>
          </a:p>
          <a:p>
            <a:pPr>
              <a:buFontTx/>
              <a:buChar char="-"/>
            </a:pPr>
            <a:r>
              <a:rPr lang="en-US" dirty="0"/>
              <a:t>Both want to be socially responsible (not using forced for bonded labor, or minerals not sustainable sources)</a:t>
            </a:r>
          </a:p>
          <a:p>
            <a:pPr>
              <a:buFontTx/>
              <a:buChar char="-"/>
            </a:pPr>
            <a:endParaRPr lang="en-US" dirty="0"/>
          </a:p>
          <a:p>
            <a:pPr marL="228600" indent="0">
              <a:buFontTx/>
              <a:buNone/>
            </a:pPr>
            <a:r>
              <a:rPr lang="en-US" dirty="0"/>
              <a:t>Method:  What is being done to mitigate the risk?</a:t>
            </a:r>
          </a:p>
          <a:p>
            <a:pPr marL="228600" indent="0">
              <a:buFontTx/>
              <a:buNone/>
            </a:pPr>
            <a:r>
              <a:rPr lang="en-US" dirty="0"/>
              <a:t>- Supplier Risk Assessment</a:t>
            </a:r>
          </a:p>
          <a:p>
            <a:pPr marL="228600" indent="0">
              <a:buFontTx/>
              <a:buNone/>
            </a:pPr>
            <a:r>
              <a:rPr lang="en-US" dirty="0"/>
              <a:t>	- usually a tiered system, initially based on suppliers’ financials, systems are getting more sophisticated</a:t>
            </a:r>
          </a:p>
          <a:p>
            <a:pPr marL="228600" indent="0">
              <a:buFontTx/>
              <a:buNone/>
            </a:pPr>
            <a:r>
              <a:rPr lang="en-US" dirty="0"/>
              <a:t>-Tiered system ranks tier one suppliers based on the suppliers’ risk (financials, historical performance, location, possible tier 2 supplier information if known), higher risk suppliers have mandatory additional requirements/oversite </a:t>
            </a:r>
          </a:p>
          <a:p>
            <a:pPr marL="228600" indent="0">
              <a:buFontTx/>
              <a:buNone/>
            </a:pPr>
            <a:r>
              <a:rPr lang="en-US" dirty="0"/>
              <a:t>-Key material or nodes generally warrant an alternate supplier if available (additional cost, but cost of no produce for customer is higher)</a:t>
            </a:r>
          </a:p>
          <a:p>
            <a:pPr marL="228600" indent="0">
              <a:buFontTx/>
              <a:buNone/>
            </a:pPr>
            <a:r>
              <a:rPr lang="en-US" dirty="0"/>
              <a:t>-Automated notification to corporation and suppliers, suppliers prompted to submit responses (service frequently provided by 3</a:t>
            </a:r>
            <a:r>
              <a:rPr lang="en-US" baseline="30000" dirty="0"/>
              <a:t>rd</a:t>
            </a:r>
            <a:r>
              <a:rPr lang="en-US" dirty="0"/>
              <a:t> party:  DHL Resiliency 360, IBM Sterling Supply Chain, </a:t>
            </a:r>
            <a:r>
              <a:rPr lang="en-US" dirty="0" err="1"/>
              <a:t>Resilinc</a:t>
            </a:r>
            <a:r>
              <a:rPr lang="en-US" dirty="0"/>
              <a:t>, Supply Risk Solutions; requires upload of suppliers to 3</a:t>
            </a:r>
            <a:r>
              <a:rPr lang="en-US" baseline="30000" dirty="0"/>
              <a:t>rd</a:t>
            </a:r>
            <a:r>
              <a:rPr lang="en-US" dirty="0"/>
              <a:t> party)</a:t>
            </a:r>
          </a:p>
          <a:p>
            <a:pPr marL="228600" indent="0">
              <a:buFontTx/>
              <a:buNone/>
            </a:pPr>
            <a:r>
              <a:rPr lang="en-US" dirty="0"/>
              <a:t>-Business Continuity Plans are generally on file for all suppliers, however the completeness of the BCP can vary greatly</a:t>
            </a:r>
          </a:p>
          <a:p>
            <a:pPr marL="228600" indent="0">
              <a:buFontTx/>
              <a:buNone/>
            </a:pPr>
            <a:endParaRPr lang="en-US" dirty="0"/>
          </a:p>
          <a:p>
            <a:pPr marL="228600" indent="0">
              <a:buFontTx/>
              <a:buNone/>
            </a:pPr>
            <a:r>
              <a:rPr lang="en-US" dirty="0"/>
              <a:t>Alignment:</a:t>
            </a:r>
          </a:p>
          <a:p>
            <a:pPr marL="228600" indent="0">
              <a:buFontTx/>
              <a:buNone/>
            </a:pPr>
            <a:r>
              <a:rPr lang="en-US" dirty="0"/>
              <a:t>-Corporate concerns over DoD requirements being costly and duplicative, with minimal gain </a:t>
            </a:r>
          </a:p>
          <a:p>
            <a:pPr marL="228600" indent="0">
              <a:buFontTx/>
              <a:buNone/>
            </a:pPr>
            <a:r>
              <a:rPr lang="en-US" dirty="0"/>
              <a:t>-Need Government and Corporate alignment on the risks, and what is currently mitigating them </a:t>
            </a:r>
          </a:p>
          <a:p>
            <a:pPr marL="228600" indent="0">
              <a:buFontTx/>
              <a:buNone/>
            </a:pPr>
            <a:r>
              <a:rPr lang="en-US" dirty="0"/>
              <a:t>- Tax incentive could raise the resiliency of products for all consumers not just DoD and defray the costs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B65A-F769-9342-A74F-EFC1E68F92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1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6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60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8"/>
          <p:cNvSpPr txBox="1">
            <a:spLocks noGrp="1"/>
          </p:cNvSpPr>
          <p:nvPr>
            <p:ph type="title"/>
          </p:nvPr>
        </p:nvSpPr>
        <p:spPr>
          <a:xfrm>
            <a:off x="1219200" y="0"/>
            <a:ext cx="7924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body" idx="1"/>
          </p:nvPr>
        </p:nvSpPr>
        <p:spPr>
          <a:xfrm>
            <a:off x="203200" y="1371600"/>
            <a:ext cx="8712300" cy="49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lgerian"/>
              <a:buChar char="–"/>
              <a:defRPr sz="1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8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792"/>
              <a:buFont typeface="Noto Sans Symbols"/>
              <a:buChar char="●"/>
              <a:defRPr sz="1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5082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5082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5082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5082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50825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" name="Google Shape;19;p45">
            <a:extLst>
              <a:ext uri="{FF2B5EF4-FFF2-40B4-BE49-F238E27FC236}">
                <a16:creationId xmlns:a16="http://schemas.microsoft.com/office/drawing/2014/main" id="{61E088FC-4A1F-8F4B-8A9A-BB13CD460DD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4300" y="117475"/>
            <a:ext cx="1101725" cy="11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;p46">
            <a:extLst>
              <a:ext uri="{FF2B5EF4-FFF2-40B4-BE49-F238E27FC236}">
                <a16:creationId xmlns:a16="http://schemas.microsoft.com/office/drawing/2014/main" id="{6CB815C1-04FE-2C4C-893C-BAC684D8FB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36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5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lgerian"/>
              <a:buNone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792"/>
              <a:buFont typeface="Noto Sans Symbols"/>
              <a:buNone/>
              <a:defRPr sz="1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544"/>
              <a:buFont typeface="Arial"/>
              <a:buNone/>
              <a:defRPr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None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None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None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None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350"/>
              <a:buFont typeface="Arial"/>
              <a:buNone/>
              <a:defRPr sz="1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5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5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" name="Google Shape;19;p45">
            <a:extLst>
              <a:ext uri="{FF2B5EF4-FFF2-40B4-BE49-F238E27FC236}">
                <a16:creationId xmlns:a16="http://schemas.microsoft.com/office/drawing/2014/main" id="{02B7078E-2F15-C944-A2ED-1CBD3B3C02B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4300" y="117475"/>
            <a:ext cx="1101725" cy="11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;p46">
            <a:extLst>
              <a:ext uri="{FF2B5EF4-FFF2-40B4-BE49-F238E27FC236}">
                <a16:creationId xmlns:a16="http://schemas.microsoft.com/office/drawing/2014/main" id="{6CB83C5C-5A3D-6C4A-BF7F-842FEDFB41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93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3"/>
          <p:cNvSpPr txBox="1">
            <a:spLocks noGrp="1"/>
          </p:cNvSpPr>
          <p:nvPr>
            <p:ph type="body" idx="1"/>
          </p:nvPr>
        </p:nvSpPr>
        <p:spPr>
          <a:xfrm>
            <a:off x="203200" y="1219200"/>
            <a:ext cx="8712300" cy="5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gerian"/>
              <a:buChar char="‐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81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63144" algn="l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544"/>
              <a:buFont typeface="Arial"/>
              <a:buChar char="●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50825" algn="l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50825" algn="l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50825" algn="l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50825" algn="l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50825" algn="l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title"/>
          </p:nvPr>
        </p:nvSpPr>
        <p:spPr>
          <a:xfrm>
            <a:off x="1018700" y="0"/>
            <a:ext cx="80865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ctr" anchorCtr="1">
            <a:noAutofit/>
          </a:bodyPr>
          <a:lstStyle>
            <a:lvl1pPr marR="0" lv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5" name="Google Shape;19;p45">
            <a:extLst>
              <a:ext uri="{FF2B5EF4-FFF2-40B4-BE49-F238E27FC236}">
                <a16:creationId xmlns:a16="http://schemas.microsoft.com/office/drawing/2014/main" id="{F611EE92-A1AD-CB4E-8B43-EA26179173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4300" y="117475"/>
            <a:ext cx="1101725" cy="11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;p46">
            <a:extLst>
              <a:ext uri="{FF2B5EF4-FFF2-40B4-BE49-F238E27FC236}">
                <a16:creationId xmlns:a16="http://schemas.microsoft.com/office/drawing/2014/main" id="{3CA78F07-5495-1848-9B7A-D6D5243ECC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7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9"/>
          <p:cNvSpPr txBox="1">
            <a:spLocks noGrp="1"/>
          </p:cNvSpPr>
          <p:nvPr>
            <p:ph type="title"/>
          </p:nvPr>
        </p:nvSpPr>
        <p:spPr>
          <a:xfrm>
            <a:off x="1727200" y="-273050"/>
            <a:ext cx="71121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>
            <a:noAutofit/>
          </a:bodyPr>
          <a:lstStyle>
            <a:lvl1pPr marR="0" lv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Google Shape;27;p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02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08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" name="Google Shape;19;p45">
            <a:extLst>
              <a:ext uri="{FF2B5EF4-FFF2-40B4-BE49-F238E27FC236}">
                <a16:creationId xmlns:a16="http://schemas.microsoft.com/office/drawing/2014/main" id="{CD9562B1-68B5-2642-BD34-D4A275B788A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4300" y="117475"/>
            <a:ext cx="1101725" cy="11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4;p46">
            <a:extLst>
              <a:ext uri="{FF2B5EF4-FFF2-40B4-BE49-F238E27FC236}">
                <a16:creationId xmlns:a16="http://schemas.microsoft.com/office/drawing/2014/main" id="{3AE3D8B4-42A4-BA4E-BCF8-9D58C53CC6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73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title"/>
          </p:nvPr>
        </p:nvSpPr>
        <p:spPr>
          <a:xfrm>
            <a:off x="1727200" y="0"/>
            <a:ext cx="711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1">
            <a:noAutofit/>
          </a:bodyPr>
          <a:lstStyle>
            <a:lvl1pPr marR="0" lvl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45"/>
          <p:cNvSpPr/>
          <p:nvPr/>
        </p:nvSpPr>
        <p:spPr>
          <a:xfrm>
            <a:off x="304800" y="625475"/>
            <a:ext cx="8666163" cy="6191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000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45"/>
          <p:cNvSpPr/>
          <p:nvPr/>
        </p:nvSpPr>
        <p:spPr>
          <a:xfrm>
            <a:off x="304800" y="625475"/>
            <a:ext cx="8666163" cy="6191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000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5"/>
          <p:cNvSpPr/>
          <p:nvPr/>
        </p:nvSpPr>
        <p:spPr>
          <a:xfrm>
            <a:off x="304800" y="625475"/>
            <a:ext cx="8666163" cy="61913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000000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5"/>
          <p:cNvSpPr/>
          <p:nvPr/>
        </p:nvSpPr>
        <p:spPr>
          <a:xfrm>
            <a:off x="1149350" y="625475"/>
            <a:ext cx="50736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8BFE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708BF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1" u="none" strike="noStrike" cap="none">
                <a:solidFill>
                  <a:srgbClr val="708BFE"/>
                </a:solidFill>
                <a:latin typeface="Arial"/>
                <a:ea typeface="Arial"/>
                <a:cs typeface="Arial"/>
                <a:sym typeface="Arial"/>
              </a:rPr>
              <a:t>Secretary of Defense Executive Fellows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5"/>
          <p:cNvSpPr/>
          <p:nvPr/>
        </p:nvSpPr>
        <p:spPr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5"/>
          <p:cNvSpPr txBox="1">
            <a:spLocks noGrp="1"/>
          </p:cNvSpPr>
          <p:nvPr>
            <p:ph type="body" idx="1"/>
          </p:nvPr>
        </p:nvSpPr>
        <p:spPr>
          <a:xfrm>
            <a:off x="203200" y="1219200"/>
            <a:ext cx="8712200" cy="5110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8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lgerian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81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63144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544"/>
              <a:buFont typeface="Arial"/>
              <a:buChar char="●"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50825" algn="l" rtl="0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50825" algn="l" rtl="0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50825" algn="l" rtl="0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50825" algn="l" rtl="0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50825" algn="l" rtl="0">
              <a:lnSpc>
                <a:spcPct val="81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Char char="●"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24;p46">
            <a:extLst>
              <a:ext uri="{FF2B5EF4-FFF2-40B4-BE49-F238E27FC236}">
                <a16:creationId xmlns:a16="http://schemas.microsoft.com/office/drawing/2014/main" id="{69BE91AE-B4CF-8D47-BDF7-A93B8D60652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46075" rIns="92150" bIns="460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360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87" r:id="rId3"/>
    <p:sldLayoutId id="2147483688" r:id="rId4"/>
    <p:sldLayoutId id="214748368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tiff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/>
          <p:nvPr/>
        </p:nvSpPr>
        <p:spPr>
          <a:xfrm>
            <a:off x="627797" y="978715"/>
            <a:ext cx="7820167" cy="684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End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-Year Briefing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1371600" y="1662945"/>
            <a:ext cx="6400800" cy="73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Academic Year 2019-2020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" name="Google Shape;73;p1"/>
          <p:cNvGrpSpPr/>
          <p:nvPr/>
        </p:nvGrpSpPr>
        <p:grpSpPr>
          <a:xfrm>
            <a:off x="2043964" y="2182861"/>
            <a:ext cx="4994693" cy="3830128"/>
            <a:chOff x="2306462" y="2957923"/>
            <a:chExt cx="4366533" cy="3178202"/>
          </a:xfrm>
        </p:grpSpPr>
        <p:grpSp>
          <p:nvGrpSpPr>
            <p:cNvPr id="74" name="Google Shape;74;p1"/>
            <p:cNvGrpSpPr/>
            <p:nvPr/>
          </p:nvGrpSpPr>
          <p:grpSpPr>
            <a:xfrm>
              <a:off x="2306462" y="2957923"/>
              <a:ext cx="4366533" cy="3178202"/>
              <a:chOff x="2212608" y="2498174"/>
              <a:chExt cx="4646240" cy="3559574"/>
            </a:xfrm>
          </p:grpSpPr>
          <p:pic>
            <p:nvPicPr>
              <p:cNvPr id="75" name="Google Shape;75;p1" descr="http://www.af.mil/shared/media/ggallery/hires/AFG-070719-003.jp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212608" y="3820039"/>
                <a:ext cx="1076657" cy="10175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6" name="Google Shape;76;p1" descr="http://www.af.mil/shared/media/ggallery/hires/AFG-071024-006.jp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854594" y="2498175"/>
                <a:ext cx="1023189" cy="10231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1" descr="http://www.af.mil/shared/media/ggallery/hires/AFG-071024-012.jp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259120" y="2498174"/>
                <a:ext cx="1023189" cy="10231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" name="Google Shape;78;p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847642" y="3820039"/>
                <a:ext cx="1011206" cy="10175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Google Shape;79;p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754812" y="5064189"/>
                <a:ext cx="1023188" cy="99355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0" name="Google Shape;80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93384" y="3688094"/>
              <a:ext cx="1854200" cy="1778402"/>
            </a:xfrm>
            <a:prstGeom prst="ellipse">
              <a:avLst/>
            </a:prstGeom>
            <a:noFill/>
            <a:ln w="63500" cap="rnd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0" dist="292100" dir="5400000" sx="-80000" sy="-18000" rotWithShape="0">
                <a:srgbClr val="000000">
                  <a:alpha val="21960"/>
                </a:srgbClr>
              </a:outerShdw>
            </a:effectLst>
          </p:spPr>
        </p:pic>
      </p:grpSp>
      <p:pic>
        <p:nvPicPr>
          <p:cNvPr id="82" name="Google Shape;8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02833" y="5473838"/>
            <a:ext cx="1147313" cy="107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382B4-ECD4-8241-B1C0-98C2679236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6223" y="5021507"/>
            <a:ext cx="1169123" cy="10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2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F99B41E-F27B-8649-9001-64C1D5EC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71" y="4975182"/>
            <a:ext cx="1214129" cy="10785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DB32C3-73CB-8E4A-987C-0DE87DE9C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43" y="1785420"/>
            <a:ext cx="1035389" cy="10353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C0A3AD-9DC3-EE40-AA51-DAEABD8DE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484" cy="609600"/>
          </a:xfrm>
        </p:spPr>
        <p:txBody>
          <a:bodyPr/>
          <a:lstStyle/>
          <a:p>
            <a:r>
              <a:rPr lang="en-US" dirty="0"/>
              <a:t>COVID-19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31035-D7A8-2446-9AE3-561CA7238C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C5B139-8888-774E-98E9-A0BA806147B5}"/>
              </a:ext>
            </a:extLst>
          </p:cNvPr>
          <p:cNvSpPr txBox="1">
            <a:spLocks/>
          </p:cNvSpPr>
          <p:nvPr/>
        </p:nvSpPr>
        <p:spPr>
          <a:xfrm>
            <a:off x="54773" y="6073825"/>
            <a:ext cx="9032142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rtlCol="0">
            <a:spAutoFit/>
          </a:bodyPr>
          <a:lstStyle/>
          <a:p>
            <a:pPr marL="91440" lvl="1" algn="ctr">
              <a:buClr>
                <a:srgbClr val="000000"/>
              </a:buClr>
              <a:buSzPct val="80000"/>
            </a:pPr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DoD Takeaways: Embrace new methodologies available to meet mission needs, even when it is completely different than anything previously done. Leverage civil best practices when meetin</a:t>
            </a:r>
            <a:r>
              <a:rPr lang="en-US" sz="1400" b="1" dirty="0">
                <a:cs typeface="Arial" panose="020B0604020202020204" pitchFamily="34" charset="0"/>
              </a:rPr>
              <a:t>g the defense needs of our nation.</a:t>
            </a:r>
            <a:endParaRPr lang="en-US" sz="1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361AA-4B06-9348-ADC6-2F67ED12E30A}"/>
              </a:ext>
            </a:extLst>
          </p:cNvPr>
          <p:cNvSpPr txBox="1"/>
          <p:nvPr/>
        </p:nvSpPr>
        <p:spPr>
          <a:xfrm>
            <a:off x="1738054" y="1871292"/>
            <a:ext cx="7339245" cy="10156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numCol="1" rtlCol="0">
            <a:noAutofit/>
          </a:bodyPr>
          <a:lstStyle/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  <a:cs typeface="Arial" panose="020B0604020202020204" pitchFamily="34" charset="0"/>
              </a:rPr>
              <a:t>Implemented company directives and policies to protect workforce ahead of federal guidance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cs typeface="Arial" panose="020B0604020202020204" pitchFamily="34" charset="0"/>
              </a:rPr>
              <a:t>Modified</a:t>
            </a:r>
            <a:r>
              <a:rPr lang="en-US" sz="1200" b="1" dirty="0">
                <a:solidFill>
                  <a:schemeClr val="tx1"/>
                </a:solidFill>
                <a:cs typeface="Arial" panose="020B0604020202020204" pitchFamily="34" charset="0"/>
              </a:rPr>
              <a:t> production lines and services to meet government and market demands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  <a:cs typeface="Arial" panose="020B0604020202020204" pitchFamily="34" charset="0"/>
              </a:rPr>
              <a:t>Pivoted organization to current need while balancing normal priorities 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cs typeface="Arial" panose="020B0604020202020204" pitchFamily="34" charset="0"/>
              </a:rPr>
              <a:t>Transitioned to information age mindset (Cloud based solutions, flexible work hours)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cs typeface="Arial" panose="020B0604020202020204" pitchFamily="34" charset="0"/>
              </a:rPr>
              <a:t>Updated human resource Work From Home (WFH) policies to guide expectations</a:t>
            </a:r>
          </a:p>
          <a:p>
            <a:pPr marL="91440">
              <a:buClr>
                <a:srgbClr val="000000"/>
              </a:buClr>
              <a:buSzPct val="80000"/>
            </a:pPr>
            <a:endParaRPr lang="en-US" sz="1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777B4-34A2-3140-ABE6-0522760146C6}"/>
              </a:ext>
            </a:extLst>
          </p:cNvPr>
          <p:cNvSpPr txBox="1">
            <a:spLocks/>
          </p:cNvSpPr>
          <p:nvPr/>
        </p:nvSpPr>
        <p:spPr>
          <a:xfrm>
            <a:off x="54773" y="1239610"/>
            <a:ext cx="9032142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rtlCol="0">
            <a:spAutoFit/>
          </a:bodyPr>
          <a:lstStyle/>
          <a:p>
            <a:pPr marL="91440" algn="ctr">
              <a:defRPr/>
            </a:pPr>
            <a:r>
              <a:rPr lang="en-US" sz="1500" b="1" dirty="0">
                <a:solidFill>
                  <a:schemeClr val="tx1"/>
                </a:solidFill>
                <a:cs typeface="Arial" panose="020B0604020202020204" pitchFamily="34" charset="0"/>
              </a:rPr>
              <a:t>COVID-19 instantly redefined how global companies posture themselves to maintain long term success; provided Fellows the opportunity to observe corporate best practices.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AFFF7-410C-E949-9099-A04A085FA1C1}"/>
              </a:ext>
            </a:extLst>
          </p:cNvPr>
          <p:cNvSpPr txBox="1"/>
          <p:nvPr/>
        </p:nvSpPr>
        <p:spPr>
          <a:xfrm>
            <a:off x="1738054" y="2968452"/>
            <a:ext cx="7339245" cy="13490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numCol="1" rtlCol="0">
            <a:noAutofit/>
          </a:bodyPr>
          <a:lstStyle/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cs typeface="Arial" panose="020B0604020202020204" pitchFamily="34" charset="0"/>
              </a:rPr>
              <a:t>Prior issuance of individual laptops eased moved to WFH environment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  <a:cs typeface="Arial" panose="020B0604020202020204" pitchFamily="34" charset="0"/>
              </a:rPr>
              <a:t>Supported WFH with home delivery of workstation bundle (monitor, keyboard, &amp; mouse) to facilitate convenience and productivity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cs typeface="Arial" panose="020B0604020202020204" pitchFamily="34" charset="0"/>
              </a:rPr>
              <a:t>Early &amp; timely adoption of cloud based workforce integration (cloud environment, video platforms, bandwidth)</a:t>
            </a:r>
            <a:endParaRPr lang="en-US" sz="1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cs typeface="Arial" panose="020B0604020202020204" pitchFamily="34" charset="0"/>
              </a:rPr>
              <a:t>Tech allowance (personal vs DoD infrastructure) or Tech Tax Credit to offset individual cost 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cs typeface="Arial" panose="020B0604020202020204" pitchFamily="34" charset="0"/>
              </a:rPr>
              <a:t>Accelerate FEDRAMP approval process to allow civilian software on DoD infrastructure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endParaRPr lang="en-US" sz="1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2195F-6B2E-ED4B-971F-CA86E04D9E48}"/>
              </a:ext>
            </a:extLst>
          </p:cNvPr>
          <p:cNvSpPr txBox="1"/>
          <p:nvPr/>
        </p:nvSpPr>
        <p:spPr>
          <a:xfrm>
            <a:off x="1738054" y="4372124"/>
            <a:ext cx="7339245" cy="7997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numCol="1" rtlCol="0">
            <a:noAutofit/>
          </a:bodyPr>
          <a:lstStyle/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  <a:cs typeface="Arial" panose="020B0604020202020204" pitchFamily="34" charset="0"/>
              </a:rPr>
              <a:t>Executive decision making supported both shor</a:t>
            </a:r>
            <a:r>
              <a:rPr lang="en-US" sz="1200" b="1" dirty="0">
                <a:cs typeface="Arial" panose="020B0604020202020204" pitchFamily="34" charset="0"/>
              </a:rPr>
              <a:t>t and long term implications (short-term - revenue; long-term - respond to industry changes)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  <a:cs typeface="Arial" panose="020B0604020202020204" pitchFamily="34" charset="0"/>
              </a:rPr>
              <a:t>Budget consistency allows pro</a:t>
            </a:r>
            <a:r>
              <a:rPr lang="en-US" sz="1200" b="1" dirty="0">
                <a:cs typeface="Arial" panose="020B0604020202020204" pitchFamily="34" charset="0"/>
              </a:rPr>
              <a:t>activity vs reactivity during difficult times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  <a:cs typeface="Arial" panose="020B0604020202020204" pitchFamily="34" charset="0"/>
              </a:rPr>
              <a:t>Maintain a strategic mindset when making short-term decision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C9B11-7606-8E45-9466-C9A3E64EA188}"/>
              </a:ext>
            </a:extLst>
          </p:cNvPr>
          <p:cNvSpPr txBox="1"/>
          <p:nvPr/>
        </p:nvSpPr>
        <p:spPr>
          <a:xfrm>
            <a:off x="1747669" y="5256233"/>
            <a:ext cx="7339246" cy="7373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numCol="1" rtlCol="0">
            <a:noAutofit/>
          </a:bodyPr>
          <a:lstStyle/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solidFill>
                  <a:schemeClr val="tx1"/>
                </a:solidFill>
                <a:cs typeface="Arial" panose="020B0604020202020204" pitchFamily="34" charset="0"/>
              </a:rPr>
              <a:t>Focus on keeping connection with employees throughout the crisis (important vs urgent)</a:t>
            </a:r>
          </a:p>
          <a:p>
            <a:pPr marL="262890" indent="-171450">
              <a:buClr>
                <a:srgbClr val="000000"/>
              </a:buClr>
              <a:buSzPct val="80000"/>
              <a:buFontTx/>
              <a:buChar char="-"/>
            </a:pPr>
            <a:r>
              <a:rPr lang="en-US" sz="1200" b="1" dirty="0">
                <a:cs typeface="Arial" panose="020B0604020202020204" pitchFamily="34" charset="0"/>
              </a:rPr>
              <a:t>Supported with mindfulness products and engaging insurance companies to expand available mental health options</a:t>
            </a:r>
          </a:p>
        </p:txBody>
      </p:sp>
      <p:sp>
        <p:nvSpPr>
          <p:cNvPr id="12" name="Google Shape;113;p5">
            <a:extLst>
              <a:ext uri="{FF2B5EF4-FFF2-40B4-BE49-F238E27FC236}">
                <a16:creationId xmlns:a16="http://schemas.microsoft.com/office/drawing/2014/main" id="{9124451F-ADF1-0145-8FD3-0F1B569F3CE3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10</a:t>
            </a:fld>
            <a:endParaRPr lang="en-US" kern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61E74A-422D-3549-8653-3A48BC1D639E}"/>
              </a:ext>
            </a:extLst>
          </p:cNvPr>
          <p:cNvSpPr txBox="1"/>
          <p:nvPr/>
        </p:nvSpPr>
        <p:spPr>
          <a:xfrm>
            <a:off x="407459" y="2576915"/>
            <a:ext cx="191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Agility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CAD4A1-E1E5-0D44-94CA-0795D267F475}"/>
              </a:ext>
            </a:extLst>
          </p:cNvPr>
          <p:cNvSpPr txBox="1"/>
          <p:nvPr/>
        </p:nvSpPr>
        <p:spPr>
          <a:xfrm>
            <a:off x="286603" y="3877206"/>
            <a:ext cx="191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8DC120-8080-2C4A-8E7A-A983FE25B844}"/>
              </a:ext>
            </a:extLst>
          </p:cNvPr>
          <p:cNvSpPr txBox="1"/>
          <p:nvPr/>
        </p:nvSpPr>
        <p:spPr>
          <a:xfrm>
            <a:off x="160961" y="4891094"/>
            <a:ext cx="191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Sustainability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2A4E14-CF87-7F4F-92C3-7126792D5018}"/>
              </a:ext>
            </a:extLst>
          </p:cNvPr>
          <p:cNvSpPr txBox="1"/>
          <p:nvPr/>
        </p:nvSpPr>
        <p:spPr>
          <a:xfrm>
            <a:off x="286603" y="5761106"/>
            <a:ext cx="191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1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Resiliency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80C949-2B4D-1F4A-82B0-DD7F32D5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06" y="3185156"/>
            <a:ext cx="803798" cy="803798"/>
          </a:xfrm>
          <a:prstGeom prst="rect">
            <a:avLst/>
          </a:prstGeom>
        </p:spPr>
      </p:pic>
      <p:sp>
        <p:nvSpPr>
          <p:cNvPr id="28" name="Freeform 151">
            <a:extLst>
              <a:ext uri="{FF2B5EF4-FFF2-40B4-BE49-F238E27FC236}">
                <a16:creationId xmlns:a16="http://schemas.microsoft.com/office/drawing/2014/main" id="{BACBF6A3-2D3D-E24F-BA4B-40DECD7B0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75" y="6515100"/>
            <a:ext cx="596900" cy="347663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rgbClr val="4B5050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4BABCDC5-F26E-044E-883C-33BEFD32F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33" y="4370665"/>
            <a:ext cx="1017406" cy="540993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>
            <a:defPPr>
              <a:defRPr lang="en-US"/>
            </a:defPPr>
            <a:lvl1pPr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1217613" indent="-760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2436813" indent="-1522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3656013" indent="-2284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4875213" indent="-3046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466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84C4B2-80F2-6F4F-860F-AF162B775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6200" indent="0" algn="ctr">
              <a:buNone/>
            </a:pPr>
            <a:r>
              <a:rPr lang="en-US" sz="4000" dirty="0"/>
              <a:t>Questions?</a:t>
            </a:r>
          </a:p>
        </p:txBody>
      </p:sp>
      <p:sp>
        <p:nvSpPr>
          <p:cNvPr id="5" name="Google Shape;113;p5">
            <a:extLst>
              <a:ext uri="{FF2B5EF4-FFF2-40B4-BE49-F238E27FC236}">
                <a16:creationId xmlns:a16="http://schemas.microsoft.com/office/drawing/2014/main" id="{13C44DE2-2E87-DC42-B6BB-27683CF12EB7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11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1613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5135-B7D7-2748-8028-FDE7C3EC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AY 19-20 Program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D7302-2F56-4C4A-94EF-713369C92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1" y="1685499"/>
            <a:ext cx="8021192" cy="4169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D86A53-E839-BB46-9333-44C421FE4772}"/>
              </a:ext>
            </a:extLst>
          </p:cNvPr>
          <p:cNvSpPr/>
          <p:nvPr/>
        </p:nvSpPr>
        <p:spPr>
          <a:xfrm>
            <a:off x="2064969" y="5110951"/>
            <a:ext cx="199836" cy="296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13;p5">
            <a:extLst>
              <a:ext uri="{FF2B5EF4-FFF2-40B4-BE49-F238E27FC236}">
                <a16:creationId xmlns:a16="http://schemas.microsoft.com/office/drawing/2014/main" id="{EEE2F143-EF78-0A4B-91DF-C99146B74E54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2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636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624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r>
              <a:rPr lang="en-US" sz="3200" b="1" i="1" u="none" strike="noStrike" cap="none" dirty="0">
                <a:solidFill>
                  <a:schemeClr val="tx1"/>
                </a:solidFill>
                <a:sym typeface="Arial"/>
              </a:rPr>
              <a:t>The Why…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204208" y="1403660"/>
            <a:ext cx="8661115" cy="54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b="1" i="0" u="none" strike="noStrike" cap="none" dirty="0">
                <a:solidFill>
                  <a:schemeClr val="tx1"/>
                </a:solidFill>
              </a:rPr>
              <a:t>Established by SECDEF as a long-term investment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dirty="0">
                <a:solidFill>
                  <a:schemeClr val="tx1"/>
                </a:solidFill>
              </a:rPr>
              <a:t>T</a:t>
            </a:r>
            <a:r>
              <a:rPr lang="en-US" sz="1600" b="1" i="0" u="none" strike="noStrike" cap="none" dirty="0">
                <a:solidFill>
                  <a:schemeClr val="tx1"/>
                </a:solidFill>
              </a:rPr>
              <a:t>ransforming DoD forces and capabilities</a:t>
            </a:r>
            <a:endParaRPr dirty="0">
              <a:solidFill>
                <a:schemeClr val="tx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Opportunity for DoD to gain access to executive level business practices inside highly successful corporations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Strategic Planning 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Organizational Structures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Change  Management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Human Resources</a:t>
            </a:r>
            <a:endParaRPr sz="1600"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Information Technology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Supply Chain</a:t>
            </a:r>
            <a:endParaRPr sz="16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b="1" i="0" u="none" strike="noStrike" cap="none" dirty="0">
                <a:solidFill>
                  <a:schemeClr val="tx1"/>
                </a:solidFill>
              </a:rPr>
              <a:t>usinesses outside DoD successful in: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Adapting to changing global environment</a:t>
            </a:r>
            <a:endParaRPr sz="1600"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Exploiting information revolution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Structural reshaping/reorganizing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Developing innovative processes</a:t>
            </a:r>
            <a:endParaRPr dirty="0">
              <a:solidFill>
                <a:schemeClr val="tx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Reforms can generate Defense Budget Savings </a:t>
            </a:r>
            <a:endParaRPr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3;p5">
            <a:extLst>
              <a:ext uri="{FF2B5EF4-FFF2-40B4-BE49-F238E27FC236}">
                <a16:creationId xmlns:a16="http://schemas.microsoft.com/office/drawing/2014/main" id="{3C0664F9-8806-C649-B6DC-068B7A0043B2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3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7925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body" idx="1"/>
          </p:nvPr>
        </p:nvSpPr>
        <p:spPr>
          <a:xfrm>
            <a:off x="204115" y="1406095"/>
            <a:ext cx="8497312" cy="547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b="1" i="0" u="none" strike="noStrike" cap="none" dirty="0">
                <a:solidFill>
                  <a:schemeClr val="tx1"/>
                </a:solidFill>
              </a:rPr>
              <a:t>Participants from all Services &amp; Defense Agencies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</a:rPr>
              <a:t>O-5/O-6 or GS-14/15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</a:rPr>
              <a:t>Flag/General </a:t>
            </a:r>
            <a:r>
              <a:rPr lang="en-US" sz="1600" dirty="0">
                <a:solidFill>
                  <a:schemeClr val="tx1"/>
                </a:solidFill>
              </a:rPr>
              <a:t>O</a:t>
            </a:r>
            <a:r>
              <a:rPr lang="en-US" sz="1600" b="1" i="0" u="none" strike="noStrike" cap="none" dirty="0">
                <a:solidFill>
                  <a:schemeClr val="tx1"/>
                </a:solidFill>
              </a:rPr>
              <a:t>fficer or Senior Executive Service potential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</a:rPr>
              <a:t>Senior Service College/Fellowship Board selected</a:t>
            </a:r>
            <a:endParaRPr sz="1600" dirty="0">
              <a:solidFill>
                <a:schemeClr val="tx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b="1" i="0" u="none" strike="noStrike" cap="none" dirty="0">
                <a:solidFill>
                  <a:schemeClr val="tx1"/>
                </a:solidFill>
              </a:rPr>
              <a:t>Initial group education month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</a:rPr>
              <a:t>Current political/military issues; leading edge technologies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</a:rPr>
              <a:t>Meetings with senior DoD officials, Congressmen, press, alumni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</a:rPr>
              <a:t>Tailored Graduate Business school Executive Education</a:t>
            </a:r>
            <a:endParaRPr dirty="0">
              <a:solidFill>
                <a:schemeClr val="tx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</a:rPr>
              <a:t>Eleven month at unique mix of Corporate Sponsors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Combination of operational duties and meetings with senior executives</a:t>
            </a:r>
            <a:endParaRPr dirty="0">
              <a:solidFill>
                <a:schemeClr val="tx1"/>
              </a:solidFill>
            </a:endParaRPr>
          </a:p>
          <a:p>
            <a:pPr marL="1371600" lvl="2" indent="-27889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92"/>
              <a:buChar char="●"/>
            </a:pPr>
            <a:r>
              <a:rPr lang="en-US" sz="1500" b="1" i="0" u="none" strike="noStrike" cap="none" dirty="0">
                <a:solidFill>
                  <a:schemeClr val="tx1"/>
                </a:solidFill>
                <a:sym typeface="Arial"/>
              </a:rPr>
              <a:t>Unexpected challenges, valuable insights</a:t>
            </a:r>
            <a:endParaRPr dirty="0">
              <a:solidFill>
                <a:schemeClr val="tx1"/>
              </a:solidFill>
            </a:endParaRPr>
          </a:p>
          <a:p>
            <a:pPr marL="1371600" lvl="2" indent="-27889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92"/>
              <a:buChar char="●"/>
            </a:pPr>
            <a:r>
              <a:rPr lang="en-US" sz="1500" b="1" i="0" u="none" strike="noStrike" cap="none" dirty="0">
                <a:solidFill>
                  <a:schemeClr val="tx1"/>
                </a:solidFill>
                <a:sym typeface="Arial"/>
              </a:rPr>
              <a:t>Acquisitions, mergers, restructuring</a:t>
            </a:r>
            <a:endParaRPr sz="1500"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Group training for 1 - </a:t>
            </a:r>
            <a:r>
              <a:rPr lang="en-US" sz="1600" dirty="0">
                <a:solidFill>
                  <a:schemeClr val="tx1"/>
                </a:solidFill>
              </a:rPr>
              <a:t>2</a:t>
            </a:r>
            <a:r>
              <a:rPr lang="en-US" sz="1600" b="1" i="0" u="none" strike="noStrike" cap="none" dirty="0">
                <a:solidFill>
                  <a:schemeClr val="tx1"/>
                </a:solidFill>
                <a:sym typeface="Arial"/>
              </a:rPr>
              <a:t> days at each sponsor</a:t>
            </a:r>
            <a:endParaRPr dirty="0">
              <a:solidFill>
                <a:schemeClr val="tx1"/>
              </a:solidFill>
            </a:endParaRPr>
          </a:p>
          <a:p>
            <a:pPr marL="1371600" lvl="2" indent="-27889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92"/>
              <a:buChar char="●"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Meetings w/ senior executives to learn strategies, </a:t>
            </a:r>
            <a:r>
              <a:rPr lang="en-US" sz="1500" dirty="0">
                <a:solidFill>
                  <a:schemeClr val="tx1"/>
                </a:solidFill>
              </a:rPr>
              <a:t>challenges</a:t>
            </a:r>
            <a:r>
              <a:rPr lang="en-US" sz="1500" b="1" i="0" u="none" strike="noStrike" cap="none" dirty="0">
                <a:solidFill>
                  <a:schemeClr val="tx1"/>
                </a:solidFill>
                <a:sym typeface="Arial"/>
              </a:rPr>
              <a:t>, best practices</a:t>
            </a:r>
            <a:endParaRPr dirty="0">
              <a:solidFill>
                <a:schemeClr val="tx1"/>
              </a:solidFill>
            </a:endParaRPr>
          </a:p>
          <a:p>
            <a:pPr marL="1371600" lvl="2" indent="-27889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92"/>
              <a:buChar char="●"/>
            </a:pPr>
            <a:r>
              <a:rPr lang="en-US" sz="1500" b="1" i="0" u="none" strike="noStrike" cap="none" dirty="0">
                <a:solidFill>
                  <a:schemeClr val="tx1"/>
                </a:solidFill>
                <a:sym typeface="Arial"/>
              </a:rPr>
              <a:t>Business area education</a:t>
            </a:r>
            <a:endParaRPr dirty="0">
              <a:solidFill>
                <a:schemeClr val="tx1"/>
              </a:solidFill>
            </a:endParaRPr>
          </a:p>
          <a:p>
            <a:pPr marL="1371600" lvl="2" indent="-27889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92"/>
              <a:buChar char="●"/>
            </a:pPr>
            <a:r>
              <a:rPr lang="en-US" sz="1500" b="1" i="0" u="none" strike="noStrike" cap="none" dirty="0">
                <a:solidFill>
                  <a:schemeClr val="tx1"/>
                </a:solidFill>
                <a:sym typeface="Arial"/>
              </a:rPr>
              <a:t>Site visits for business operations, manufacturing, etc.</a:t>
            </a:r>
            <a:endParaRPr dirty="0">
              <a:solidFill>
                <a:schemeClr val="tx1"/>
              </a:solidFill>
            </a:endParaRPr>
          </a:p>
          <a:p>
            <a:pPr marL="1371600" lvl="2" indent="-27889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92"/>
              <a:buChar char="●"/>
            </a:pPr>
            <a:r>
              <a:rPr lang="en-US" sz="1500" b="1" i="0" u="none" strike="noStrike" cap="none" dirty="0">
                <a:solidFill>
                  <a:schemeClr val="tx1"/>
                </a:solidFill>
                <a:sym typeface="Arial"/>
              </a:rPr>
              <a:t>Expanded training for each participant across multiple business sectors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0" y="1"/>
            <a:ext cx="9144000" cy="624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How…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3;p5">
            <a:extLst>
              <a:ext uri="{FF2B5EF4-FFF2-40B4-BE49-F238E27FC236}">
                <a16:creationId xmlns:a16="http://schemas.microsoft.com/office/drawing/2014/main" id="{21944872-1DB5-5F46-9DF3-1FDA9947ACDC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4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83680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4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</a:pPr>
            <a:r>
              <a:rPr lang="en-US" sz="3200" b="1" i="1" u="none" strike="noStrike" cap="none" dirty="0">
                <a:solidFill>
                  <a:schemeClr val="tx1"/>
                </a:solidFill>
                <a:sym typeface="Arial"/>
              </a:rPr>
              <a:t>The Results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1" name="Google Shape;111;p5"/>
          <p:cNvSpPr txBox="1">
            <a:spLocks noGrp="1"/>
          </p:cNvSpPr>
          <p:nvPr>
            <p:ph type="body" idx="1"/>
          </p:nvPr>
        </p:nvSpPr>
        <p:spPr>
          <a:xfrm>
            <a:off x="205838" y="1408722"/>
            <a:ext cx="8899646" cy="54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</a:rPr>
              <a:t>Continued strong support from Corporate Sponsors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dirty="0">
                <a:solidFill>
                  <a:schemeClr val="tx1"/>
                </a:solidFill>
              </a:rPr>
              <a:t>Variable mix of sponsors across wide business area range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r>
              <a:rPr lang="en-US" b="1" i="0" u="none" strike="noStrike" cap="none" baseline="30000" dirty="0">
                <a:solidFill>
                  <a:schemeClr val="tx1"/>
                </a:solidFill>
                <a:sym typeface="Arial"/>
              </a:rPr>
              <a:t>3</a:t>
            </a:r>
            <a:endParaRPr baseline="30000" dirty="0">
              <a:solidFill>
                <a:schemeClr val="tx1"/>
              </a:solidFill>
            </a:endParaRPr>
          </a:p>
          <a:p>
            <a:pPr marL="1371600" lvl="2" indent="-27889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792"/>
              <a:buChar char="●"/>
            </a:pPr>
            <a:r>
              <a:rPr lang="en-US" sz="1400" b="1" i="0" u="none" strike="noStrike" cap="none" dirty="0">
                <a:solidFill>
                  <a:schemeClr val="tx1"/>
                </a:solidFill>
                <a:sym typeface="Arial"/>
              </a:rPr>
              <a:t>DoD, Individual officers, Corporate Sponsors</a:t>
            </a:r>
            <a:endParaRPr sz="1400"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Intra-group experience sharing; fresh perspectives for all parties</a:t>
            </a:r>
            <a:endParaRPr dirty="0">
              <a:solidFill>
                <a:schemeClr val="tx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Military and civilian leaders who: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Understand more than the Profession of Arms 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Understand business culture &amp; varied corporate decision processes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Recognize organizational and operational opportunities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Understand skills required to implement change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Will implement and motivate innovative changes throughout their career</a:t>
            </a:r>
            <a:endParaRPr sz="16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</a:rPr>
              <a:t>Briefings to Senior DoD civilian / military leaders</a:t>
            </a:r>
            <a:endParaRPr sz="1800"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DEPSECDEF, VCJCS, Service Secretaries &amp; Chiefs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sym typeface="Arial"/>
              </a:rPr>
              <a:t>Deputies for Programs, Budgets, Acquisitions, T&amp;E, Personnel, IT, etc.</a:t>
            </a:r>
            <a:endParaRPr dirty="0">
              <a:solidFill>
                <a:schemeClr val="tx1"/>
              </a:solidFill>
            </a:endParaRPr>
          </a:p>
          <a:p>
            <a:pPr marL="91440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Char char="–"/>
            </a:pPr>
            <a:r>
              <a:rPr lang="en-US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Group corporate experience observations and recommendations</a:t>
            </a:r>
            <a:endParaRPr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3;p5">
            <a:extLst>
              <a:ext uri="{FF2B5EF4-FFF2-40B4-BE49-F238E27FC236}">
                <a16:creationId xmlns:a16="http://schemas.microsoft.com/office/drawing/2014/main" id="{800E4AA9-5AD8-9E4B-84CB-D9F11DB67692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5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90774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370D5DA-4C54-8A4A-A59C-1534BB950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261513"/>
            <a:ext cx="6400800" cy="1752600"/>
          </a:xfrm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F77853-677C-094D-8D8F-C5D6483CC144}"/>
              </a:ext>
            </a:extLst>
          </p:cNvPr>
          <p:cNvSpPr/>
          <p:nvPr/>
        </p:nvSpPr>
        <p:spPr>
          <a:xfrm>
            <a:off x="1487760" y="1636825"/>
            <a:ext cx="6277413" cy="953155"/>
          </a:xfrm>
          <a:prstGeom prst="rect">
            <a:avLst/>
          </a:prstGeom>
          <a:solidFill>
            <a:srgbClr val="F0EEE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C2A670C-5065-694E-BFC1-35E0CC4D49D2}"/>
              </a:ext>
            </a:extLst>
          </p:cNvPr>
          <p:cNvSpPr/>
          <p:nvPr/>
        </p:nvSpPr>
        <p:spPr>
          <a:xfrm>
            <a:off x="1487760" y="2848116"/>
            <a:ext cx="6277413" cy="953155"/>
          </a:xfrm>
          <a:prstGeom prst="rect">
            <a:avLst/>
          </a:prstGeom>
          <a:solidFill>
            <a:srgbClr val="F0EEE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050AA8-62EC-AA4B-978D-EE5EB757CD9C}"/>
              </a:ext>
            </a:extLst>
          </p:cNvPr>
          <p:cNvSpPr/>
          <p:nvPr/>
        </p:nvSpPr>
        <p:spPr>
          <a:xfrm>
            <a:off x="1487760" y="4059406"/>
            <a:ext cx="6277413" cy="953155"/>
          </a:xfrm>
          <a:prstGeom prst="rect">
            <a:avLst/>
          </a:prstGeom>
          <a:solidFill>
            <a:srgbClr val="F0EEE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773D50-C7F6-364C-A20C-EE521E7E1294}"/>
              </a:ext>
            </a:extLst>
          </p:cNvPr>
          <p:cNvSpPr/>
          <p:nvPr/>
        </p:nvSpPr>
        <p:spPr>
          <a:xfrm>
            <a:off x="1487760" y="5270697"/>
            <a:ext cx="6277413" cy="953155"/>
          </a:xfrm>
          <a:prstGeom prst="rect">
            <a:avLst/>
          </a:prstGeom>
          <a:solidFill>
            <a:srgbClr val="F0EEE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D1E310-C68C-FC47-A224-4B639C15FEC5}"/>
              </a:ext>
            </a:extLst>
          </p:cNvPr>
          <p:cNvGrpSpPr/>
          <p:nvPr/>
        </p:nvGrpSpPr>
        <p:grpSpPr>
          <a:xfrm>
            <a:off x="1378828" y="1541524"/>
            <a:ext cx="6290816" cy="953155"/>
            <a:chOff x="3925455" y="1191491"/>
            <a:chExt cx="6400799" cy="96981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4274135-6296-6045-8224-2710E0FC1273}"/>
                </a:ext>
              </a:extLst>
            </p:cNvPr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D67F5B8-D1AE-2349-B5EF-98017E176C71}"/>
                </a:ext>
              </a:extLst>
            </p:cNvPr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AE948FC-DE01-FB41-A6E7-DCDE5EBCCAD6}"/>
                  </a:ext>
                </a:extLst>
              </p:cNvPr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01</a:t>
                </a:r>
              </a:p>
            </p:txBody>
          </p:sp>
          <p:sp>
            <p:nvSpPr>
              <p:cNvPr id="50" name="Isosceles Triangle 5">
                <a:extLst>
                  <a:ext uri="{FF2B5EF4-FFF2-40B4-BE49-F238E27FC236}">
                    <a16:creationId xmlns:a16="http://schemas.microsoft.com/office/drawing/2014/main" id="{10B0F428-55F9-CF4A-8F5E-2185823C2869}"/>
                  </a:ext>
                </a:extLst>
              </p:cNvPr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B3BD24-6C12-A845-BC70-267ABDD0354B}"/>
              </a:ext>
            </a:extLst>
          </p:cNvPr>
          <p:cNvGrpSpPr/>
          <p:nvPr/>
        </p:nvGrpSpPr>
        <p:grpSpPr>
          <a:xfrm>
            <a:off x="1378828" y="2752739"/>
            <a:ext cx="6290816" cy="953155"/>
            <a:chOff x="3925455" y="1191491"/>
            <a:chExt cx="6400799" cy="96981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AEA9561-A996-1C49-838A-EDAB9B8C0D78}"/>
                </a:ext>
              </a:extLst>
            </p:cNvPr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F3DA2E0-5C82-C249-8EFD-72A49D839282}"/>
                </a:ext>
              </a:extLst>
            </p:cNvPr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44A4B90-5D52-7148-B1D3-7C92560AB074}"/>
                  </a:ext>
                </a:extLst>
              </p:cNvPr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00206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02</a:t>
                </a:r>
              </a:p>
            </p:txBody>
          </p:sp>
          <p:sp>
            <p:nvSpPr>
              <p:cNvPr id="55" name="Isosceles Triangle 12">
                <a:extLst>
                  <a:ext uri="{FF2B5EF4-FFF2-40B4-BE49-F238E27FC236}">
                    <a16:creationId xmlns:a16="http://schemas.microsoft.com/office/drawing/2014/main" id="{6A5A74FC-FC85-4C4C-83E0-E50EACABD13B}"/>
                  </a:ext>
                </a:extLst>
              </p:cNvPr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00206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C449C9C-E166-D040-BDC1-C91D872B7E4F}"/>
              </a:ext>
            </a:extLst>
          </p:cNvPr>
          <p:cNvGrpSpPr/>
          <p:nvPr/>
        </p:nvGrpSpPr>
        <p:grpSpPr>
          <a:xfrm>
            <a:off x="1378828" y="3963955"/>
            <a:ext cx="6290816" cy="953155"/>
            <a:chOff x="3925455" y="1191491"/>
            <a:chExt cx="6400799" cy="96981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8C1772B-0D92-3A40-9E41-4C8B953E2071}"/>
                </a:ext>
              </a:extLst>
            </p:cNvPr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4052FC-91B3-1846-8FE5-5DD691FF64E5}"/>
                </a:ext>
              </a:extLst>
            </p:cNvPr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01FA4F7-ED1A-C047-910B-BD2A37BB166B}"/>
                  </a:ext>
                </a:extLst>
              </p:cNvPr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EBCB3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03</a:t>
                </a:r>
              </a:p>
            </p:txBody>
          </p:sp>
          <p:sp>
            <p:nvSpPr>
              <p:cNvPr id="60" name="Isosceles Triangle 17">
                <a:extLst>
                  <a:ext uri="{FF2B5EF4-FFF2-40B4-BE49-F238E27FC236}">
                    <a16:creationId xmlns:a16="http://schemas.microsoft.com/office/drawing/2014/main" id="{2B8CC809-4F33-E342-8F39-5BD5B8821248}"/>
                  </a:ext>
                </a:extLst>
              </p:cNvPr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EBCB3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D25BB2-A7C1-D44C-97CA-F9C001C32F53}"/>
              </a:ext>
            </a:extLst>
          </p:cNvPr>
          <p:cNvGrpSpPr/>
          <p:nvPr/>
        </p:nvGrpSpPr>
        <p:grpSpPr>
          <a:xfrm>
            <a:off x="1378828" y="5175169"/>
            <a:ext cx="6290816" cy="953155"/>
            <a:chOff x="3925455" y="1191491"/>
            <a:chExt cx="6400799" cy="96981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5D3FE29-D857-A248-A464-5AFFA796F4C9}"/>
                </a:ext>
              </a:extLst>
            </p:cNvPr>
            <p:cNvSpPr/>
            <p:nvPr/>
          </p:nvSpPr>
          <p:spPr>
            <a:xfrm>
              <a:off x="4895271" y="1191491"/>
              <a:ext cx="5430983" cy="96981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B604A61-0A95-3D4B-8614-4A49D3879BDB}"/>
                </a:ext>
              </a:extLst>
            </p:cNvPr>
            <p:cNvGrpSpPr/>
            <p:nvPr/>
          </p:nvGrpSpPr>
          <p:grpSpPr>
            <a:xfrm>
              <a:off x="3925455" y="1191491"/>
              <a:ext cx="1178646" cy="969818"/>
              <a:chOff x="3925455" y="1191491"/>
              <a:chExt cx="1178646" cy="969818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90153F7-FBB0-C642-8E24-2BD3314D09F8}"/>
                  </a:ext>
                </a:extLst>
              </p:cNvPr>
              <p:cNvSpPr/>
              <p:nvPr/>
            </p:nvSpPr>
            <p:spPr>
              <a:xfrm>
                <a:off x="3925455" y="1191491"/>
                <a:ext cx="969818" cy="969818"/>
              </a:xfrm>
              <a:prstGeom prst="rect">
                <a:avLst/>
              </a:prstGeom>
              <a:solidFill>
                <a:srgbClr val="C130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04</a:t>
                </a:r>
              </a:p>
            </p:txBody>
          </p:sp>
          <p:sp>
            <p:nvSpPr>
              <p:cNvPr id="65" name="Isosceles Triangle 22">
                <a:extLst>
                  <a:ext uri="{FF2B5EF4-FFF2-40B4-BE49-F238E27FC236}">
                    <a16:creationId xmlns:a16="http://schemas.microsoft.com/office/drawing/2014/main" id="{9FBF14B7-7DD9-E949-A3DC-197AC034517C}"/>
                  </a:ext>
                </a:extLst>
              </p:cNvPr>
              <p:cNvSpPr/>
              <p:nvPr/>
            </p:nvSpPr>
            <p:spPr>
              <a:xfrm rot="5400000">
                <a:off x="4803124" y="1537059"/>
                <a:ext cx="323272" cy="278683"/>
              </a:xfrm>
              <a:prstGeom prst="triangle">
                <a:avLst/>
              </a:prstGeom>
              <a:solidFill>
                <a:srgbClr val="C130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6CD3EA83-E4F7-A341-AF88-BD6C75661989}"/>
              </a:ext>
            </a:extLst>
          </p:cNvPr>
          <p:cNvSpPr txBox="1"/>
          <p:nvPr/>
        </p:nvSpPr>
        <p:spPr>
          <a:xfrm>
            <a:off x="2646155" y="3002804"/>
            <a:ext cx="4033810" cy="461665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Resilient Supply Chain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1FEF1B1-9EF9-2D4F-8227-D89A7744DC0A}"/>
              </a:ext>
            </a:extLst>
          </p:cNvPr>
          <p:cNvSpPr txBox="1"/>
          <p:nvPr/>
        </p:nvSpPr>
        <p:spPr>
          <a:xfrm>
            <a:off x="2644245" y="4209445"/>
            <a:ext cx="4035720" cy="461665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SDEF Program Evolution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2DCD553-F272-D14B-A1BD-2552F6BAC44C}"/>
              </a:ext>
            </a:extLst>
          </p:cNvPr>
          <p:cNvSpPr txBox="1"/>
          <p:nvPr/>
        </p:nvSpPr>
        <p:spPr>
          <a:xfrm>
            <a:off x="2649194" y="5378721"/>
            <a:ext cx="4263152" cy="461665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COVID-19 Response</a:t>
            </a:r>
          </a:p>
        </p:txBody>
      </p:sp>
      <p:pic>
        <p:nvPicPr>
          <p:cNvPr id="76" name="Graphic 75" descr="Bullseye">
            <a:extLst>
              <a:ext uri="{FF2B5EF4-FFF2-40B4-BE49-F238E27FC236}">
                <a16:creationId xmlns:a16="http://schemas.microsoft.com/office/drawing/2014/main" id="{AB584D44-52A2-884E-9CD3-CB4E80B7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5460" y="3920774"/>
            <a:ext cx="898688" cy="996336"/>
          </a:xfrm>
          <a:prstGeom prst="rect">
            <a:avLst/>
          </a:prstGeom>
        </p:spPr>
      </p:pic>
      <p:pic>
        <p:nvPicPr>
          <p:cNvPr id="77" name="Graphic 76" descr="Head with Gears">
            <a:extLst>
              <a:ext uri="{FF2B5EF4-FFF2-40B4-BE49-F238E27FC236}">
                <a16:creationId xmlns:a16="http://schemas.microsoft.com/office/drawing/2014/main" id="{89CC3089-C600-AE41-B7CF-C15FA83DE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1138" y="5140063"/>
            <a:ext cx="898688" cy="969577"/>
          </a:xfrm>
          <a:prstGeom prst="rect">
            <a:avLst/>
          </a:prstGeom>
        </p:spPr>
      </p:pic>
      <p:sp>
        <p:nvSpPr>
          <p:cNvPr id="89" name="Google Shape;112;p5">
            <a:extLst>
              <a:ext uri="{FF2B5EF4-FFF2-40B4-BE49-F238E27FC236}">
                <a16:creationId xmlns:a16="http://schemas.microsoft.com/office/drawing/2014/main" id="{DB7408B1-6C35-8C4A-929E-CC76D54AEC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24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36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AY19-20 Executive Take-aways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9B5A5FC-E487-FB44-9D29-473461043A74}"/>
              </a:ext>
            </a:extLst>
          </p:cNvPr>
          <p:cNvSpPr txBox="1"/>
          <p:nvPr/>
        </p:nvSpPr>
        <p:spPr>
          <a:xfrm>
            <a:off x="2646155" y="1782432"/>
            <a:ext cx="3143026" cy="461665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Talent Management</a:t>
            </a:r>
          </a:p>
        </p:txBody>
      </p:sp>
      <p:sp>
        <p:nvSpPr>
          <p:cNvPr id="93" name="Freeform 47">
            <a:extLst>
              <a:ext uri="{FF2B5EF4-FFF2-40B4-BE49-F238E27FC236}">
                <a16:creationId xmlns:a16="http://schemas.microsoft.com/office/drawing/2014/main" id="{15AEF80F-3A93-D04C-A879-18EC84A4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19700" y="3330245"/>
            <a:ext cx="592138" cy="520700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rgbClr val="4B5050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Freeform 47">
            <a:extLst>
              <a:ext uri="{FF2B5EF4-FFF2-40B4-BE49-F238E27FC236}">
                <a16:creationId xmlns:a16="http://schemas.microsoft.com/office/drawing/2014/main" id="{5C21E8F6-E068-514A-A753-83D048673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72100" y="3482645"/>
            <a:ext cx="592138" cy="520700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rgbClr val="4B5050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Freeform 47">
            <a:extLst>
              <a:ext uri="{FF2B5EF4-FFF2-40B4-BE49-F238E27FC236}">
                <a16:creationId xmlns:a16="http://schemas.microsoft.com/office/drawing/2014/main" id="{5069FDCF-8142-1545-9F4D-7F3A7756C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0" y="3635045"/>
            <a:ext cx="592138" cy="520700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rgbClr val="4B5050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33FEE5EC-1BB6-3F49-A21B-19B2B69E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783" y="1689197"/>
            <a:ext cx="733929" cy="709147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bg2"/>
            </a:solidFill>
          </a:ln>
          <a:effectLst/>
          <a:extLst/>
        </p:spPr>
        <p:txBody>
          <a:bodyPr wrap="none" lIns="91424" tIns="45712" rIns="91424" bIns="45712" anchor="ctr"/>
          <a:lstStyle>
            <a:defPPr>
              <a:defRPr lang="en-US"/>
            </a:defPPr>
            <a:lvl1pPr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1217613" indent="-760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2436813" indent="-1522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3656013" indent="-2284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4875213" indent="-3046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  <a:sym typeface="Arial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5E5BAB56-0CB0-D847-818F-93E5899E55C6}"/>
              </a:ext>
            </a:extLst>
          </p:cNvPr>
          <p:cNvSpPr>
            <a:spLocks/>
          </p:cNvSpPr>
          <p:nvPr/>
        </p:nvSpPr>
        <p:spPr bwMode="auto">
          <a:xfrm>
            <a:off x="6835783" y="2808426"/>
            <a:ext cx="782887" cy="766618"/>
          </a:xfrm>
          <a:custGeom>
            <a:avLst/>
            <a:gdLst>
              <a:gd name="T0" fmla="*/ 549557 w 67"/>
              <a:gd name="T1" fmla="*/ 478704 h 63"/>
              <a:gd name="T2" fmla="*/ 448805 w 67"/>
              <a:gd name="T3" fmla="*/ 441880 h 63"/>
              <a:gd name="T4" fmla="*/ 412168 w 67"/>
              <a:gd name="T5" fmla="*/ 487910 h 63"/>
              <a:gd name="T6" fmla="*/ 421327 w 67"/>
              <a:gd name="T7" fmla="*/ 570762 h 63"/>
              <a:gd name="T8" fmla="*/ 421327 w 67"/>
              <a:gd name="T9" fmla="*/ 570762 h 63"/>
              <a:gd name="T10" fmla="*/ 412168 w 67"/>
              <a:gd name="T11" fmla="*/ 570762 h 63"/>
              <a:gd name="T12" fmla="*/ 293097 w 67"/>
              <a:gd name="T13" fmla="*/ 579968 h 63"/>
              <a:gd name="T14" fmla="*/ 238141 w 67"/>
              <a:gd name="T15" fmla="*/ 543145 h 63"/>
              <a:gd name="T16" fmla="*/ 283938 w 67"/>
              <a:gd name="T17" fmla="*/ 441880 h 63"/>
              <a:gd name="T18" fmla="*/ 210664 w 67"/>
              <a:gd name="T19" fmla="*/ 377439 h 63"/>
              <a:gd name="T20" fmla="*/ 137389 w 67"/>
              <a:gd name="T21" fmla="*/ 441880 h 63"/>
              <a:gd name="T22" fmla="*/ 174026 w 67"/>
              <a:gd name="T23" fmla="*/ 533939 h 63"/>
              <a:gd name="T24" fmla="*/ 155708 w 67"/>
              <a:gd name="T25" fmla="*/ 570762 h 63"/>
              <a:gd name="T26" fmla="*/ 119071 w 67"/>
              <a:gd name="T27" fmla="*/ 579968 h 63"/>
              <a:gd name="T28" fmla="*/ 27478 w 67"/>
              <a:gd name="T29" fmla="*/ 570762 h 63"/>
              <a:gd name="T30" fmla="*/ 0 w 67"/>
              <a:gd name="T31" fmla="*/ 570762 h 63"/>
              <a:gd name="T32" fmla="*/ 0 w 67"/>
              <a:gd name="T33" fmla="*/ 570762 h 63"/>
              <a:gd name="T34" fmla="*/ 0 w 67"/>
              <a:gd name="T35" fmla="*/ 570762 h 63"/>
              <a:gd name="T36" fmla="*/ 0 w 67"/>
              <a:gd name="T37" fmla="*/ 193323 h 63"/>
              <a:gd name="T38" fmla="*/ 27478 w 67"/>
              <a:gd name="T39" fmla="*/ 193323 h 63"/>
              <a:gd name="T40" fmla="*/ 119071 w 67"/>
              <a:gd name="T41" fmla="*/ 202529 h 63"/>
              <a:gd name="T42" fmla="*/ 155708 w 67"/>
              <a:gd name="T43" fmla="*/ 193323 h 63"/>
              <a:gd name="T44" fmla="*/ 174026 w 67"/>
              <a:gd name="T45" fmla="*/ 156499 h 63"/>
              <a:gd name="T46" fmla="*/ 137389 w 67"/>
              <a:gd name="T47" fmla="*/ 64441 h 63"/>
              <a:gd name="T48" fmla="*/ 210664 w 67"/>
              <a:gd name="T49" fmla="*/ 0 h 63"/>
              <a:gd name="T50" fmla="*/ 283938 w 67"/>
              <a:gd name="T51" fmla="*/ 64441 h 63"/>
              <a:gd name="T52" fmla="*/ 238141 w 67"/>
              <a:gd name="T53" fmla="*/ 165705 h 63"/>
              <a:gd name="T54" fmla="*/ 293097 w 67"/>
              <a:gd name="T55" fmla="*/ 202529 h 63"/>
              <a:gd name="T56" fmla="*/ 421327 w 67"/>
              <a:gd name="T57" fmla="*/ 193323 h 63"/>
              <a:gd name="T58" fmla="*/ 421327 w 67"/>
              <a:gd name="T59" fmla="*/ 193323 h 63"/>
              <a:gd name="T60" fmla="*/ 421327 w 67"/>
              <a:gd name="T61" fmla="*/ 220940 h 63"/>
              <a:gd name="T62" fmla="*/ 412168 w 67"/>
              <a:gd name="T63" fmla="*/ 312999 h 63"/>
              <a:gd name="T64" fmla="*/ 421327 w 67"/>
              <a:gd name="T65" fmla="*/ 349822 h 63"/>
              <a:gd name="T66" fmla="*/ 457964 w 67"/>
              <a:gd name="T67" fmla="*/ 368234 h 63"/>
              <a:gd name="T68" fmla="*/ 549557 w 67"/>
              <a:gd name="T69" fmla="*/ 331410 h 63"/>
              <a:gd name="T70" fmla="*/ 613672 w 67"/>
              <a:gd name="T71" fmla="*/ 405057 h 63"/>
              <a:gd name="T72" fmla="*/ 549557 w 67"/>
              <a:gd name="T73" fmla="*/ 478704 h 6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7" h="63">
                <a:moveTo>
                  <a:pt x="60" y="52"/>
                </a:moveTo>
                <a:cubicBezTo>
                  <a:pt x="55" y="52"/>
                  <a:pt x="54" y="48"/>
                  <a:pt x="49" y="48"/>
                </a:cubicBezTo>
                <a:cubicBezTo>
                  <a:pt x="46" y="48"/>
                  <a:pt x="45" y="50"/>
                  <a:pt x="45" y="53"/>
                </a:cubicBezTo>
                <a:cubicBezTo>
                  <a:pt x="45" y="56"/>
                  <a:pt x="46" y="59"/>
                  <a:pt x="46" y="62"/>
                </a:cubicBezTo>
                <a:cubicBezTo>
                  <a:pt x="46" y="62"/>
                  <a:pt x="46" y="62"/>
                  <a:pt x="46" y="62"/>
                </a:cubicBezTo>
                <a:cubicBezTo>
                  <a:pt x="46" y="62"/>
                  <a:pt x="45" y="62"/>
                  <a:pt x="45" y="62"/>
                </a:cubicBezTo>
                <a:cubicBezTo>
                  <a:pt x="41" y="62"/>
                  <a:pt x="36" y="63"/>
                  <a:pt x="32" y="63"/>
                </a:cubicBezTo>
                <a:cubicBezTo>
                  <a:pt x="29" y="63"/>
                  <a:pt x="26" y="62"/>
                  <a:pt x="26" y="59"/>
                </a:cubicBezTo>
                <a:cubicBezTo>
                  <a:pt x="26" y="54"/>
                  <a:pt x="31" y="53"/>
                  <a:pt x="31" y="48"/>
                </a:cubicBezTo>
                <a:cubicBezTo>
                  <a:pt x="31" y="44"/>
                  <a:pt x="27" y="41"/>
                  <a:pt x="23" y="41"/>
                </a:cubicBezTo>
                <a:cubicBezTo>
                  <a:pt x="19" y="41"/>
                  <a:pt x="15" y="44"/>
                  <a:pt x="15" y="48"/>
                </a:cubicBezTo>
                <a:cubicBezTo>
                  <a:pt x="15" y="53"/>
                  <a:pt x="19" y="56"/>
                  <a:pt x="19" y="58"/>
                </a:cubicBezTo>
                <a:cubicBezTo>
                  <a:pt x="19" y="60"/>
                  <a:pt x="18" y="61"/>
                  <a:pt x="17" y="62"/>
                </a:cubicBezTo>
                <a:cubicBezTo>
                  <a:pt x="16" y="63"/>
                  <a:pt x="14" y="63"/>
                  <a:pt x="13" y="63"/>
                </a:cubicBezTo>
                <a:cubicBezTo>
                  <a:pt x="9" y="63"/>
                  <a:pt x="6" y="63"/>
                  <a:pt x="3" y="62"/>
                </a:cubicBezTo>
                <a:cubicBezTo>
                  <a:pt x="2" y="62"/>
                  <a:pt x="1" y="62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2" y="21"/>
                  <a:pt x="3" y="21"/>
                </a:cubicBezTo>
                <a:cubicBezTo>
                  <a:pt x="6" y="22"/>
                  <a:pt x="9" y="22"/>
                  <a:pt x="13" y="22"/>
                </a:cubicBezTo>
                <a:cubicBezTo>
                  <a:pt x="14" y="22"/>
                  <a:pt x="16" y="22"/>
                  <a:pt x="17" y="21"/>
                </a:cubicBezTo>
                <a:cubicBezTo>
                  <a:pt x="18" y="20"/>
                  <a:pt x="19" y="19"/>
                  <a:pt x="19" y="17"/>
                </a:cubicBezTo>
                <a:cubicBezTo>
                  <a:pt x="19" y="15"/>
                  <a:pt x="15" y="12"/>
                  <a:pt x="15" y="7"/>
                </a:cubicBezTo>
                <a:cubicBezTo>
                  <a:pt x="15" y="3"/>
                  <a:pt x="19" y="0"/>
                  <a:pt x="23" y="0"/>
                </a:cubicBezTo>
                <a:cubicBezTo>
                  <a:pt x="27" y="0"/>
                  <a:pt x="31" y="3"/>
                  <a:pt x="31" y="7"/>
                </a:cubicBezTo>
                <a:cubicBezTo>
                  <a:pt x="31" y="12"/>
                  <a:pt x="26" y="13"/>
                  <a:pt x="26" y="18"/>
                </a:cubicBezTo>
                <a:cubicBezTo>
                  <a:pt x="26" y="21"/>
                  <a:pt x="29" y="22"/>
                  <a:pt x="32" y="22"/>
                </a:cubicBezTo>
                <a:cubicBezTo>
                  <a:pt x="37" y="22"/>
                  <a:pt x="41" y="21"/>
                  <a:pt x="46" y="21"/>
                </a:cubicBezTo>
                <a:cubicBezTo>
                  <a:pt x="46" y="21"/>
                  <a:pt x="46" y="21"/>
                  <a:pt x="46" y="21"/>
                </a:cubicBezTo>
                <a:cubicBezTo>
                  <a:pt x="46" y="21"/>
                  <a:pt x="46" y="23"/>
                  <a:pt x="46" y="24"/>
                </a:cubicBezTo>
                <a:cubicBezTo>
                  <a:pt x="45" y="27"/>
                  <a:pt x="45" y="30"/>
                  <a:pt x="45" y="34"/>
                </a:cubicBezTo>
                <a:cubicBezTo>
                  <a:pt x="45" y="35"/>
                  <a:pt x="45" y="37"/>
                  <a:pt x="46" y="38"/>
                </a:cubicBezTo>
                <a:cubicBezTo>
                  <a:pt x="47" y="39"/>
                  <a:pt x="48" y="40"/>
                  <a:pt x="50" y="40"/>
                </a:cubicBezTo>
                <a:cubicBezTo>
                  <a:pt x="52" y="40"/>
                  <a:pt x="55" y="36"/>
                  <a:pt x="60" y="36"/>
                </a:cubicBezTo>
                <a:cubicBezTo>
                  <a:pt x="64" y="36"/>
                  <a:pt x="67" y="40"/>
                  <a:pt x="67" y="44"/>
                </a:cubicBezTo>
                <a:cubicBezTo>
                  <a:pt x="67" y="49"/>
                  <a:pt x="64" y="52"/>
                  <a:pt x="60" y="5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lIns="243797" tIns="121899" rIns="243797" bIns="121899"/>
          <a:lstStyle>
            <a:defPPr>
              <a:defRPr lang="en-US"/>
            </a:defPPr>
            <a:lvl1pPr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1217613" indent="-760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2436813" indent="-1522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3656013" indent="-2284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4875213" indent="-3046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sym typeface="Arial"/>
            </a:endParaRPr>
          </a:p>
        </p:txBody>
      </p:sp>
      <p:sp>
        <p:nvSpPr>
          <p:cNvPr id="40" name="Google Shape;113;p5">
            <a:extLst>
              <a:ext uri="{FF2B5EF4-FFF2-40B4-BE49-F238E27FC236}">
                <a16:creationId xmlns:a16="http://schemas.microsoft.com/office/drawing/2014/main" id="{C517289F-2AFB-364F-967F-36EEAB23F510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6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86583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4189CD-F62D-6A40-85EE-AAE053E2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200" cy="609600"/>
          </a:xfrm>
        </p:spPr>
        <p:txBody>
          <a:bodyPr/>
          <a:lstStyle/>
          <a:p>
            <a:r>
              <a:rPr lang="en-US" dirty="0"/>
              <a:t>Talent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795DE7-ED29-DF43-B097-5F3C2A4EC123}"/>
              </a:ext>
            </a:extLst>
          </p:cNvPr>
          <p:cNvSpPr txBox="1"/>
          <p:nvPr/>
        </p:nvSpPr>
        <p:spPr>
          <a:xfrm>
            <a:off x="-42276" y="1928179"/>
            <a:ext cx="231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Recruit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1EB2E-A1AB-E947-BB9C-6DF4071F0320}"/>
              </a:ext>
            </a:extLst>
          </p:cNvPr>
          <p:cNvSpPr txBox="1"/>
          <p:nvPr/>
        </p:nvSpPr>
        <p:spPr>
          <a:xfrm>
            <a:off x="2259635" y="1369866"/>
            <a:ext cx="6673053" cy="10699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numCol="1" rtlCol="0">
            <a:noAutofit/>
          </a:bodyPr>
          <a:lstStyle/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Deliberate hiring process for the position needed in the organization</a:t>
            </a:r>
          </a:p>
          <a:p>
            <a:pPr marL="640080" marR="0" lvl="3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Private sector quicker and more communicative at hiring actions 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During hiring focus on interviews to ensure best compatibility</a:t>
            </a:r>
          </a:p>
          <a:p>
            <a:pPr marL="640080" lvl="1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defRPr/>
            </a:pPr>
            <a:r>
              <a:rPr lang="en-US" sz="14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Seek diverse experiences 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EC536-5721-F641-B500-0318838B6EDD}"/>
              </a:ext>
            </a:extLst>
          </p:cNvPr>
          <p:cNvSpPr txBox="1"/>
          <p:nvPr/>
        </p:nvSpPr>
        <p:spPr>
          <a:xfrm>
            <a:off x="-42276" y="3434919"/>
            <a:ext cx="231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Retain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92B04F-E18E-6240-9AD9-704D47E8EA36}"/>
              </a:ext>
            </a:extLst>
          </p:cNvPr>
          <p:cNvSpPr txBox="1"/>
          <p:nvPr/>
        </p:nvSpPr>
        <p:spPr>
          <a:xfrm>
            <a:off x="2259632" y="2612590"/>
            <a:ext cx="6673052" cy="13029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numCol="1" rtlCol="0">
            <a:noAutofit/>
          </a:bodyPr>
          <a:lstStyle/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Focus on promoting diversity of thought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Collaborative workspaces with amenities making work easy and enjoyable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User-friendly IT, communications, and collaboration tools to increase productivity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85F42-1B32-4A44-829D-CC7895112487}"/>
              </a:ext>
            </a:extLst>
          </p:cNvPr>
          <p:cNvSpPr txBox="1"/>
          <p:nvPr/>
        </p:nvSpPr>
        <p:spPr>
          <a:xfrm>
            <a:off x="2259632" y="4150374"/>
            <a:ext cx="6673052" cy="14875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2pPr marL="640080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cs typeface="Arial" panose="020B0604020202020204" pitchFamily="34" charset="0"/>
              </a:defRPr>
            </a:lvl2pPr>
          </a:lstStyle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Use of standardization and enforce processes that clearly link company performance metrics with individual objectives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Routine conversions (weekly or biweekly) support documented quarterly conversations 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Leadership group review and discuss the “what” and “how” of an employee’s yearly performance review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AE33D-904C-CE48-B9FD-74CAB58B5159}"/>
              </a:ext>
            </a:extLst>
          </p:cNvPr>
          <p:cNvSpPr txBox="1"/>
          <p:nvPr/>
        </p:nvSpPr>
        <p:spPr>
          <a:xfrm>
            <a:off x="-51516" y="5045299"/>
            <a:ext cx="231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Performance &amp; Potential Assessment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6CACF-F58C-1F49-B6E0-32139D20170D}"/>
              </a:ext>
            </a:extLst>
          </p:cNvPr>
          <p:cNvSpPr txBox="1">
            <a:spLocks/>
          </p:cNvSpPr>
          <p:nvPr/>
        </p:nvSpPr>
        <p:spPr>
          <a:xfrm>
            <a:off x="2268872" y="5819261"/>
            <a:ext cx="6673052" cy="7899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rtlCol="0">
            <a:spAutoFit/>
          </a:bodyPr>
          <a:lstStyle/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Methodical succession planning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Widespread utilization of recording technologies to allow post-training web access to the information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7CFBA6-E851-4B4F-A855-E8792754F43F}"/>
              </a:ext>
            </a:extLst>
          </p:cNvPr>
          <p:cNvSpPr txBox="1"/>
          <p:nvPr/>
        </p:nvSpPr>
        <p:spPr>
          <a:xfrm>
            <a:off x="-42275" y="6364455"/>
            <a:ext cx="2311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Development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807DCB-E710-5D44-BA90-4CD0EEE9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38" y="1316724"/>
            <a:ext cx="638920" cy="666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99A86D-16D2-B948-AFE1-6CA07254B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55" y="2723335"/>
            <a:ext cx="740047" cy="745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26F272-1F00-8540-B9DA-EA41D971E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48" y="5739027"/>
            <a:ext cx="871828" cy="659097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68BDED0B-AF76-424C-A203-C46FF3E0E0D9}"/>
              </a:ext>
            </a:extLst>
          </p:cNvPr>
          <p:cNvSpPr>
            <a:spLocks noEditPoints="1"/>
          </p:cNvSpPr>
          <p:nvPr/>
        </p:nvSpPr>
        <p:spPr bwMode="auto">
          <a:xfrm>
            <a:off x="810188" y="4351571"/>
            <a:ext cx="705947" cy="693728"/>
          </a:xfrm>
          <a:custGeom>
            <a:avLst/>
            <a:gdLst>
              <a:gd name="T0" fmla="*/ 968222 w 256"/>
              <a:gd name="T1" fmla="*/ 439507 h 251"/>
              <a:gd name="T2" fmla="*/ 1044998 w 256"/>
              <a:gd name="T3" fmla="*/ 576053 h 251"/>
              <a:gd name="T4" fmla="*/ 818937 w 256"/>
              <a:gd name="T5" fmla="*/ 486445 h 251"/>
              <a:gd name="T6" fmla="*/ 750692 w 256"/>
              <a:gd name="T7" fmla="*/ 494979 h 251"/>
              <a:gd name="T8" fmla="*/ 443591 w 256"/>
              <a:gd name="T9" fmla="*/ 247489 h 251"/>
              <a:gd name="T10" fmla="*/ 750692 w 256"/>
              <a:gd name="T11" fmla="*/ 0 h 251"/>
              <a:gd name="T12" fmla="*/ 1091916 w 256"/>
              <a:gd name="T13" fmla="*/ 247489 h 251"/>
              <a:gd name="T14" fmla="*/ 968222 w 256"/>
              <a:gd name="T15" fmla="*/ 439507 h 251"/>
              <a:gd name="T16" fmla="*/ 379611 w 256"/>
              <a:gd name="T17" fmla="*/ 273092 h 251"/>
              <a:gd name="T18" fmla="*/ 725100 w 256"/>
              <a:gd name="T19" fmla="*/ 563252 h 251"/>
              <a:gd name="T20" fmla="*/ 793345 w 256"/>
              <a:gd name="T21" fmla="*/ 554718 h 251"/>
              <a:gd name="T22" fmla="*/ 793345 w 256"/>
              <a:gd name="T23" fmla="*/ 554718 h 251"/>
              <a:gd name="T24" fmla="*/ 801876 w 256"/>
              <a:gd name="T25" fmla="*/ 554718 h 251"/>
              <a:gd name="T26" fmla="*/ 976753 w 256"/>
              <a:gd name="T27" fmla="*/ 627258 h 251"/>
              <a:gd name="T28" fmla="*/ 520366 w 256"/>
              <a:gd name="T29" fmla="*/ 917418 h 251"/>
              <a:gd name="T30" fmla="*/ 417999 w 256"/>
              <a:gd name="T31" fmla="*/ 900350 h 251"/>
              <a:gd name="T32" fmla="*/ 68245 w 256"/>
              <a:gd name="T33" fmla="*/ 1041163 h 251"/>
              <a:gd name="T34" fmla="*/ 187673 w 256"/>
              <a:gd name="T35" fmla="*/ 832077 h 251"/>
              <a:gd name="T36" fmla="*/ 0 w 256"/>
              <a:gd name="T37" fmla="*/ 537650 h 251"/>
              <a:gd name="T38" fmla="*/ 396673 w 256"/>
              <a:gd name="T39" fmla="*/ 170682 h 251"/>
              <a:gd name="T40" fmla="*/ 379611 w 256"/>
              <a:gd name="T41" fmla="*/ 273092 h 25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6" h="251">
                <a:moveTo>
                  <a:pt x="227" y="103"/>
                </a:moveTo>
                <a:cubicBezTo>
                  <a:pt x="223" y="106"/>
                  <a:pt x="222" y="124"/>
                  <a:pt x="245" y="135"/>
                </a:cubicBezTo>
                <a:cubicBezTo>
                  <a:pt x="245" y="135"/>
                  <a:pt x="213" y="140"/>
                  <a:pt x="192" y="114"/>
                </a:cubicBezTo>
                <a:cubicBezTo>
                  <a:pt x="187" y="114"/>
                  <a:pt x="181" y="116"/>
                  <a:pt x="176" y="116"/>
                </a:cubicBezTo>
                <a:cubicBezTo>
                  <a:pt x="131" y="116"/>
                  <a:pt x="104" y="90"/>
                  <a:pt x="104" y="58"/>
                </a:cubicBezTo>
                <a:cubicBezTo>
                  <a:pt x="104" y="26"/>
                  <a:pt x="131" y="0"/>
                  <a:pt x="176" y="0"/>
                </a:cubicBezTo>
                <a:cubicBezTo>
                  <a:pt x="221" y="0"/>
                  <a:pt x="256" y="26"/>
                  <a:pt x="256" y="58"/>
                </a:cubicBezTo>
                <a:cubicBezTo>
                  <a:pt x="256" y="76"/>
                  <a:pt x="245" y="93"/>
                  <a:pt x="227" y="103"/>
                </a:cubicBezTo>
                <a:moveTo>
                  <a:pt x="89" y="64"/>
                </a:moveTo>
                <a:cubicBezTo>
                  <a:pt x="91" y="99"/>
                  <a:pt x="122" y="129"/>
                  <a:pt x="170" y="132"/>
                </a:cubicBezTo>
                <a:cubicBezTo>
                  <a:pt x="176" y="133"/>
                  <a:pt x="181" y="131"/>
                  <a:pt x="186" y="130"/>
                </a:cubicBezTo>
                <a:cubicBezTo>
                  <a:pt x="186" y="130"/>
                  <a:pt x="186" y="130"/>
                  <a:pt x="186" y="130"/>
                </a:cubicBezTo>
                <a:cubicBezTo>
                  <a:pt x="188" y="130"/>
                  <a:pt x="188" y="130"/>
                  <a:pt x="188" y="130"/>
                </a:cubicBezTo>
                <a:cubicBezTo>
                  <a:pt x="202" y="144"/>
                  <a:pt x="219" y="147"/>
                  <a:pt x="229" y="147"/>
                </a:cubicBezTo>
                <a:cubicBezTo>
                  <a:pt x="219" y="186"/>
                  <a:pt x="180" y="215"/>
                  <a:pt x="122" y="215"/>
                </a:cubicBezTo>
                <a:cubicBezTo>
                  <a:pt x="114" y="215"/>
                  <a:pt x="106" y="212"/>
                  <a:pt x="98" y="211"/>
                </a:cubicBezTo>
                <a:cubicBezTo>
                  <a:pt x="66" y="251"/>
                  <a:pt x="16" y="244"/>
                  <a:pt x="16" y="244"/>
                </a:cubicBezTo>
                <a:cubicBezTo>
                  <a:pt x="51" y="227"/>
                  <a:pt x="51" y="199"/>
                  <a:pt x="44" y="195"/>
                </a:cubicBezTo>
                <a:cubicBezTo>
                  <a:pt x="17" y="179"/>
                  <a:pt x="0" y="154"/>
                  <a:pt x="0" y="126"/>
                </a:cubicBezTo>
                <a:cubicBezTo>
                  <a:pt x="0" y="84"/>
                  <a:pt x="39" y="49"/>
                  <a:pt x="93" y="40"/>
                </a:cubicBezTo>
                <a:cubicBezTo>
                  <a:pt x="90" y="47"/>
                  <a:pt x="89" y="55"/>
                  <a:pt x="89" y="64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lIns="243797" tIns="121899" rIns="243797" bIns="121899"/>
          <a:lstStyle>
            <a:defPPr>
              <a:defRPr lang="en-US"/>
            </a:defPPr>
            <a:lvl1pPr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  <a:lvl2pPr marL="1217613" indent="-760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2pPr>
            <a:lvl3pPr marL="2436813" indent="-1522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3pPr>
            <a:lvl4pPr marL="3656013" indent="-2284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4pPr>
            <a:lvl5pPr marL="4875213" indent="-3046413" algn="l" defTabSz="121761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Google Shape;113;p5">
            <a:extLst>
              <a:ext uri="{FF2B5EF4-FFF2-40B4-BE49-F238E27FC236}">
                <a16:creationId xmlns:a16="http://schemas.microsoft.com/office/drawing/2014/main" id="{8B1AE3A4-3AAB-8E4F-BE0A-4244DE9E7B24}"/>
              </a:ext>
            </a:extLst>
          </p:cNvPr>
          <p:cNvSpPr txBox="1">
            <a:spLocks/>
          </p:cNvSpPr>
          <p:nvPr/>
        </p:nvSpPr>
        <p:spPr>
          <a:xfrm>
            <a:off x="8592718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7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8025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65">
            <a:extLst>
              <a:ext uri="{FF2B5EF4-FFF2-40B4-BE49-F238E27FC236}">
                <a16:creationId xmlns:a16="http://schemas.microsoft.com/office/drawing/2014/main" id="{45F779AE-8B96-AA44-BE75-CDCE4FD2535D}"/>
              </a:ext>
            </a:extLst>
          </p:cNvPr>
          <p:cNvSpPr txBox="1">
            <a:spLocks/>
          </p:cNvSpPr>
          <p:nvPr/>
        </p:nvSpPr>
        <p:spPr>
          <a:xfrm>
            <a:off x="0" y="-8092"/>
            <a:ext cx="914399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lnSpc>
                <a:spcPct val="100000"/>
              </a:lnSpc>
            </a:pPr>
            <a:r>
              <a:rPr lang="en-US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Resilient Supply Chain</a:t>
            </a:r>
            <a:endParaRPr lang="en-US" b="0" i="0" kern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A8DF05-AD6C-3F47-B56F-52DF91068BEE}"/>
              </a:ext>
            </a:extLst>
          </p:cNvPr>
          <p:cNvSpPr txBox="1"/>
          <p:nvPr/>
        </p:nvSpPr>
        <p:spPr>
          <a:xfrm>
            <a:off x="175171" y="2208672"/>
            <a:ext cx="180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Aligned Goals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57077-7A2C-E241-956D-ECB26B7DAA15}"/>
              </a:ext>
            </a:extLst>
          </p:cNvPr>
          <p:cNvSpPr/>
          <p:nvPr/>
        </p:nvSpPr>
        <p:spPr>
          <a:xfrm>
            <a:off x="156761" y="5808039"/>
            <a:ext cx="1864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Policy </a:t>
            </a:r>
          </a:p>
          <a:p>
            <a:pPr algn="ctr"/>
            <a:r>
              <a:rPr lang="en-US" b="1" dirty="0"/>
              <a:t>Considerations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CA76A-8D06-5E4C-BC6A-E79974141BC5}"/>
              </a:ext>
            </a:extLst>
          </p:cNvPr>
          <p:cNvSpPr/>
          <p:nvPr/>
        </p:nvSpPr>
        <p:spPr>
          <a:xfrm>
            <a:off x="265131" y="3869856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Corporate </a:t>
            </a:r>
          </a:p>
          <a:p>
            <a:pPr algn="ctr"/>
            <a:r>
              <a:rPr lang="en-US" b="1" dirty="0"/>
              <a:t>Methodology</a:t>
            </a:r>
            <a:endParaRPr lang="en-US" dirty="0"/>
          </a:p>
        </p:txBody>
      </p:sp>
      <p:pic>
        <p:nvPicPr>
          <p:cNvPr id="11" name="Graphic 10" descr="Target">
            <a:extLst>
              <a:ext uri="{FF2B5EF4-FFF2-40B4-BE49-F238E27FC236}">
                <a16:creationId xmlns:a16="http://schemas.microsoft.com/office/drawing/2014/main" id="{C09AA595-6E29-A142-BD72-297400C7B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410" y="1394288"/>
            <a:ext cx="914400" cy="914400"/>
          </a:xfrm>
          <a:prstGeom prst="rect">
            <a:avLst/>
          </a:prstGeom>
        </p:spPr>
      </p:pic>
      <p:pic>
        <p:nvPicPr>
          <p:cNvPr id="13" name="Graphic 12" descr="Circles with arrows">
            <a:extLst>
              <a:ext uri="{FF2B5EF4-FFF2-40B4-BE49-F238E27FC236}">
                <a16:creationId xmlns:a16="http://schemas.microsoft.com/office/drawing/2014/main" id="{DA6E3893-3983-7541-979B-33CC7E85A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1868" y="3079717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A23535-6E2D-9F4E-9B7A-450ED64B2EB1}"/>
              </a:ext>
            </a:extLst>
          </p:cNvPr>
          <p:cNvSpPr txBox="1"/>
          <p:nvPr/>
        </p:nvSpPr>
        <p:spPr>
          <a:xfrm>
            <a:off x="2311149" y="1439772"/>
            <a:ext cx="6400800" cy="12536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numCol="1" rtlCol="0">
            <a:noAutofit/>
          </a:bodyPr>
          <a:lstStyle/>
          <a:p>
            <a:pPr marL="640080" lvl="1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</a:pP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Deliver or obtain item (product, capability, part, etc.) at time and place needed </a:t>
            </a:r>
          </a:p>
          <a:p>
            <a:pPr marL="640080" lvl="1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</a:pP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Procure and deliver quality items at favorable prices</a:t>
            </a:r>
          </a:p>
          <a:p>
            <a:pPr marL="640080" lvl="1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</a:pPr>
            <a:r>
              <a:rPr lang="en-US" sz="1600" b="1" dirty="0">
                <a:solidFill>
                  <a:schemeClr val="tx1"/>
                </a:solidFill>
                <a:cs typeface="Arial" panose="020B0604020202020204" pitchFamily="34" charset="0"/>
              </a:rPr>
              <a:t>Adhere to responsible production processes</a:t>
            </a:r>
          </a:p>
          <a:p>
            <a:pPr marL="640080" lvl="1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</a:pP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640080" lvl="1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</a:pPr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27739B-3F39-1A4C-96ED-6976AFF67C01}"/>
              </a:ext>
            </a:extLst>
          </p:cNvPr>
          <p:cNvSpPr txBox="1"/>
          <p:nvPr/>
        </p:nvSpPr>
        <p:spPr>
          <a:xfrm>
            <a:off x="2310714" y="2848068"/>
            <a:ext cx="6400800" cy="17748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2pPr marL="640080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cs typeface="Arial" panose="020B0604020202020204" pitchFamily="34" charset="0"/>
              </a:defRPr>
            </a:lvl2pPr>
          </a:lstStyle>
          <a:p>
            <a:pPr lvl="1"/>
            <a:r>
              <a:rPr lang="en-US" sz="1600" b="1" dirty="0"/>
              <a:t>Effectiveness at least as important as efficiency</a:t>
            </a:r>
          </a:p>
          <a:p>
            <a:pPr lvl="1"/>
            <a:r>
              <a:rPr lang="en-US" sz="1600" b="1" dirty="0"/>
              <a:t>Multiple suppliers for high risk or critical items</a:t>
            </a:r>
          </a:p>
          <a:p>
            <a:pPr lvl="1"/>
            <a:r>
              <a:rPr lang="en-US" sz="1600" b="1" dirty="0"/>
              <a:t>Understand multiple layers of subcontractors</a:t>
            </a:r>
          </a:p>
          <a:p>
            <a:pPr lvl="1"/>
            <a:r>
              <a:rPr lang="en-US" sz="1600" b="1" dirty="0"/>
              <a:t>Data analytics support a forward-looking supply chain</a:t>
            </a:r>
          </a:p>
          <a:p>
            <a:pPr lvl="1"/>
            <a:r>
              <a:rPr lang="en-US" sz="1600" b="1" dirty="0"/>
              <a:t>Mandated business continuity plans for all suppliers, exercised periodically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FAAFF8-FC7F-6F48-B038-BE7D7B6A2A33}"/>
              </a:ext>
            </a:extLst>
          </p:cNvPr>
          <p:cNvSpPr txBox="1"/>
          <p:nvPr/>
        </p:nvSpPr>
        <p:spPr>
          <a:xfrm>
            <a:off x="2310714" y="4808067"/>
            <a:ext cx="6400800" cy="16722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2pPr marL="640080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cs typeface="Arial" panose="020B0604020202020204" pitchFamily="34" charset="0"/>
              </a:defRPr>
            </a:lvl2pPr>
          </a:lstStyle>
          <a:p>
            <a:pPr lvl="1"/>
            <a:r>
              <a:rPr lang="en-US" sz="1600" b="1" dirty="0"/>
              <a:t>DOD policy excessively bureaucratic and expensive with offices that have overlapping responsibility</a:t>
            </a:r>
          </a:p>
          <a:p>
            <a:pPr lvl="1"/>
            <a:r>
              <a:rPr lang="en-US" sz="1600" b="1" dirty="0"/>
              <a:t>Suppliers and DOD need transparent collaboration on risk, mitigation, and policy  </a:t>
            </a:r>
          </a:p>
          <a:p>
            <a:pPr lvl="1"/>
            <a:r>
              <a:rPr lang="en-US" sz="1600" b="1" dirty="0"/>
              <a:t>Tax incentives to promote commercial and national security supply chain resiliency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B68A6-4125-8E4F-A40B-E8A898F68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86" y="4935878"/>
            <a:ext cx="872161" cy="872161"/>
          </a:xfrm>
          <a:prstGeom prst="rect">
            <a:avLst/>
          </a:prstGeom>
        </p:spPr>
      </p:pic>
      <p:sp>
        <p:nvSpPr>
          <p:cNvPr id="14" name="Google Shape;113;p5">
            <a:extLst>
              <a:ext uri="{FF2B5EF4-FFF2-40B4-BE49-F238E27FC236}">
                <a16:creationId xmlns:a16="http://schemas.microsoft.com/office/drawing/2014/main" id="{1D194F38-3EE1-0349-B782-AF882B48B10E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8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264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3D8C90-BDD2-0948-8812-B024DB79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5200" cy="609600"/>
          </a:xfrm>
        </p:spPr>
        <p:txBody>
          <a:bodyPr/>
          <a:lstStyle/>
          <a:p>
            <a:r>
              <a:rPr lang="en-US" dirty="0"/>
              <a:t>SDEF Program 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807AD-51E5-B243-B684-A746B1A8DF20}"/>
              </a:ext>
            </a:extLst>
          </p:cNvPr>
          <p:cNvSpPr txBox="1"/>
          <p:nvPr/>
        </p:nvSpPr>
        <p:spPr>
          <a:xfrm>
            <a:off x="105120" y="2291257"/>
            <a:ext cx="1918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Program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F7292-7226-8A43-9B8E-F9784193189B}"/>
              </a:ext>
            </a:extLst>
          </p:cNvPr>
          <p:cNvSpPr txBox="1"/>
          <p:nvPr/>
        </p:nvSpPr>
        <p:spPr>
          <a:xfrm>
            <a:off x="2311149" y="1439772"/>
            <a:ext cx="6400800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numCol="1" rtlCol="0">
            <a:noAutofit/>
          </a:bodyPr>
          <a:lstStyle/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Assign outgoing Fellow as SDEF Associate Program Director 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Require Services to identify fellows NLT 31 JAN 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Complete corporate sponsor pairing NLT 31 MAR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Evaluate Sponsor companies for quality of Fellow experience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D8A12-B92B-7D48-8DC5-2A401FAE615D}"/>
              </a:ext>
            </a:extLst>
          </p:cNvPr>
          <p:cNvSpPr txBox="1">
            <a:spLocks/>
          </p:cNvSpPr>
          <p:nvPr/>
        </p:nvSpPr>
        <p:spPr>
          <a:xfrm>
            <a:off x="2338864" y="5188816"/>
            <a:ext cx="6400800" cy="13747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Ins="91440" rtlCol="0">
            <a:spAutoFit/>
          </a:bodyPr>
          <a:lstStyle/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Improve reutilization tour placement to capitalize on SDEF skills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Explore option to “bundle” follow-on assignments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Develop list of critical OSD/Service innovation billets 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Develop SDEF outplacement career progression path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Survey former Fellows to gauge program efficacy/improvements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F1322-9DB3-D94E-8A1D-CDC290EBA935}"/>
              </a:ext>
            </a:extLst>
          </p:cNvPr>
          <p:cNvSpPr txBox="1"/>
          <p:nvPr/>
        </p:nvSpPr>
        <p:spPr>
          <a:xfrm>
            <a:off x="2311149" y="2965480"/>
            <a:ext cx="6400800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2pPr marL="640080" indent="-182880">
              <a:spcBef>
                <a:spcPts val="350"/>
              </a:spcBef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cs typeface="Arial" panose="020B0604020202020204" pitchFamily="34" charset="0"/>
              </a:defRPr>
            </a:lvl2pPr>
          </a:lstStyle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Review, validate, and update pre-fellowship training requirements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Introduction to innovative DoD units: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(e.g. Defense Innovation Board, Defense Innovation Unit,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NavalX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, USMC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Center for Warfighting Analysis,  AFWERX) 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Attend  DoD/Industry innovation events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(e.g. Defense Innovation Network Summit, West 2020)</a:t>
            </a:r>
          </a:p>
          <a:p>
            <a:pPr marL="640080" marR="0" lvl="1" indent="-182880" algn="l" defTabSz="914400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Assign each Fellow a service GOFO mentor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C39DDB-1F86-604A-AC06-9D3412E04709}"/>
              </a:ext>
            </a:extLst>
          </p:cNvPr>
          <p:cNvGrpSpPr/>
          <p:nvPr/>
        </p:nvGrpSpPr>
        <p:grpSpPr>
          <a:xfrm>
            <a:off x="432486" y="5199244"/>
            <a:ext cx="1247457" cy="1066799"/>
            <a:chOff x="348262" y="5211276"/>
            <a:chExt cx="1247457" cy="10667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DB3F98-646A-1E49-8E75-6BF7E43BF8E7}"/>
                </a:ext>
              </a:extLst>
            </p:cNvPr>
            <p:cNvSpPr/>
            <p:nvPr/>
          </p:nvSpPr>
          <p:spPr>
            <a:xfrm>
              <a:off x="348262" y="5970298"/>
              <a:ext cx="12474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Reutilization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B7779A-BCD6-6A40-8006-7BAD2884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231" y="5211276"/>
              <a:ext cx="731520" cy="73152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7DBB4AD-F406-8B4D-B71E-0D750AE51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54" y="3320184"/>
            <a:ext cx="731520" cy="731520"/>
          </a:xfrm>
          <a:prstGeom prst="rect">
            <a:avLst/>
          </a:prstGeom>
        </p:spPr>
      </p:pic>
      <p:sp>
        <p:nvSpPr>
          <p:cNvPr id="15" name="Freeform 65">
            <a:extLst>
              <a:ext uri="{FF2B5EF4-FFF2-40B4-BE49-F238E27FC236}">
                <a16:creationId xmlns:a16="http://schemas.microsoft.com/office/drawing/2014/main" id="{256919AB-DA61-CC41-9190-2A29E96C2E6E}"/>
              </a:ext>
            </a:extLst>
          </p:cNvPr>
          <p:cNvSpPr>
            <a:spLocks noEditPoints="1"/>
          </p:cNvSpPr>
          <p:nvPr/>
        </p:nvSpPr>
        <p:spPr bwMode="auto">
          <a:xfrm>
            <a:off x="690454" y="1570107"/>
            <a:ext cx="714375" cy="652462"/>
          </a:xfrm>
          <a:custGeom>
            <a:avLst/>
            <a:gdLst>
              <a:gd name="T0" fmla="*/ 412642 w 78"/>
              <a:gd name="T1" fmla="*/ 376468 h 71"/>
              <a:gd name="T2" fmla="*/ 430982 w 78"/>
              <a:gd name="T3" fmla="*/ 459108 h 71"/>
              <a:gd name="T4" fmla="*/ 366793 w 78"/>
              <a:gd name="T5" fmla="*/ 514201 h 71"/>
              <a:gd name="T6" fmla="*/ 284264 w 78"/>
              <a:gd name="T7" fmla="*/ 550929 h 71"/>
              <a:gd name="T8" fmla="*/ 192566 w 78"/>
              <a:gd name="T9" fmla="*/ 550929 h 71"/>
              <a:gd name="T10" fmla="*/ 119208 w 78"/>
              <a:gd name="T11" fmla="*/ 514201 h 71"/>
              <a:gd name="T12" fmla="*/ 45849 w 78"/>
              <a:gd name="T13" fmla="*/ 459108 h 71"/>
              <a:gd name="T14" fmla="*/ 73359 w 78"/>
              <a:gd name="T15" fmla="*/ 376468 h 71"/>
              <a:gd name="T16" fmla="*/ 0 w 78"/>
              <a:gd name="T17" fmla="*/ 293829 h 71"/>
              <a:gd name="T18" fmla="*/ 82528 w 78"/>
              <a:gd name="T19" fmla="*/ 238736 h 71"/>
              <a:gd name="T20" fmla="*/ 45849 w 78"/>
              <a:gd name="T21" fmla="*/ 183643 h 71"/>
              <a:gd name="T22" fmla="*/ 155887 w 78"/>
              <a:gd name="T23" fmla="*/ 165279 h 71"/>
              <a:gd name="T24" fmla="*/ 201736 w 78"/>
              <a:gd name="T25" fmla="*/ 91822 h 71"/>
              <a:gd name="T26" fmla="*/ 293434 w 78"/>
              <a:gd name="T27" fmla="*/ 156097 h 71"/>
              <a:gd name="T28" fmla="*/ 375963 w 78"/>
              <a:gd name="T29" fmla="*/ 128550 h 71"/>
              <a:gd name="T30" fmla="*/ 430982 w 78"/>
              <a:gd name="T31" fmla="*/ 202007 h 71"/>
              <a:gd name="T32" fmla="*/ 467661 w 78"/>
              <a:gd name="T33" fmla="*/ 275465 h 71"/>
              <a:gd name="T34" fmla="*/ 238415 w 78"/>
              <a:gd name="T35" fmla="*/ 229554 h 71"/>
              <a:gd name="T36" fmla="*/ 330114 w 78"/>
              <a:gd name="T37" fmla="*/ 321375 h 71"/>
              <a:gd name="T38" fmla="*/ 660227 w 78"/>
              <a:gd name="T39" fmla="*/ 174461 h 71"/>
              <a:gd name="T40" fmla="*/ 660227 w 78"/>
              <a:gd name="T41" fmla="*/ 247918 h 71"/>
              <a:gd name="T42" fmla="*/ 568529 w 78"/>
              <a:gd name="T43" fmla="*/ 229554 h 71"/>
              <a:gd name="T44" fmla="*/ 476831 w 78"/>
              <a:gd name="T45" fmla="*/ 247918 h 71"/>
              <a:gd name="T46" fmla="*/ 486000 w 78"/>
              <a:gd name="T47" fmla="*/ 174461 h 71"/>
              <a:gd name="T48" fmla="*/ 486000 w 78"/>
              <a:gd name="T49" fmla="*/ 101004 h 71"/>
              <a:gd name="T50" fmla="*/ 476831 w 78"/>
              <a:gd name="T51" fmla="*/ 27546 h 71"/>
              <a:gd name="T52" fmla="*/ 568529 w 78"/>
              <a:gd name="T53" fmla="*/ 36729 h 71"/>
              <a:gd name="T54" fmla="*/ 614378 w 78"/>
              <a:gd name="T55" fmla="*/ 0 h 71"/>
              <a:gd name="T56" fmla="*/ 641887 w 78"/>
              <a:gd name="T57" fmla="*/ 82639 h 71"/>
              <a:gd name="T58" fmla="*/ 715246 w 78"/>
              <a:gd name="T59" fmla="*/ 165279 h 71"/>
              <a:gd name="T60" fmla="*/ 641887 w 78"/>
              <a:gd name="T61" fmla="*/ 569294 h 71"/>
              <a:gd name="T62" fmla="*/ 614378 w 78"/>
              <a:gd name="T63" fmla="*/ 651933 h 71"/>
              <a:gd name="T64" fmla="*/ 559359 w 78"/>
              <a:gd name="T65" fmla="*/ 606022 h 71"/>
              <a:gd name="T66" fmla="*/ 476831 w 78"/>
              <a:gd name="T67" fmla="*/ 624387 h 71"/>
              <a:gd name="T68" fmla="*/ 430982 w 78"/>
              <a:gd name="T69" fmla="*/ 541747 h 71"/>
              <a:gd name="T70" fmla="*/ 495170 w 78"/>
              <a:gd name="T71" fmla="*/ 459108 h 71"/>
              <a:gd name="T72" fmla="*/ 522680 w 78"/>
              <a:gd name="T73" fmla="*/ 376468 h 71"/>
              <a:gd name="T74" fmla="*/ 577699 w 78"/>
              <a:gd name="T75" fmla="*/ 422379 h 71"/>
              <a:gd name="T76" fmla="*/ 660227 w 78"/>
              <a:gd name="T77" fmla="*/ 404015 h 71"/>
              <a:gd name="T78" fmla="*/ 660227 w 78"/>
              <a:gd name="T79" fmla="*/ 477472 h 71"/>
              <a:gd name="T80" fmla="*/ 568529 w 78"/>
              <a:gd name="T81" fmla="*/ 91822 h 71"/>
              <a:gd name="T82" fmla="*/ 614378 w 78"/>
              <a:gd name="T83" fmla="*/ 137732 h 71"/>
              <a:gd name="T84" fmla="*/ 522680 w 78"/>
              <a:gd name="T85" fmla="*/ 514201 h 71"/>
              <a:gd name="T86" fmla="*/ 568529 w 78"/>
              <a:gd name="T87" fmla="*/ 468290 h 7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8" h="71">
                <a:moveTo>
                  <a:pt x="52" y="39"/>
                </a:moveTo>
                <a:cubicBezTo>
                  <a:pt x="52" y="40"/>
                  <a:pt x="51" y="40"/>
                  <a:pt x="51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2"/>
                  <a:pt x="44" y="43"/>
                  <a:pt x="43" y="44"/>
                </a:cubicBezTo>
                <a:cubicBezTo>
                  <a:pt x="45" y="46"/>
                  <a:pt x="46" y="47"/>
                  <a:pt x="47" y="49"/>
                </a:cubicBezTo>
                <a:cubicBezTo>
                  <a:pt x="47" y="49"/>
                  <a:pt x="47" y="49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2"/>
                  <a:pt x="42" y="56"/>
                  <a:pt x="41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5" y="53"/>
                  <a:pt x="35" y="53"/>
                  <a:pt x="35" y="53"/>
                </a:cubicBezTo>
                <a:cubicBezTo>
                  <a:pt x="34" y="53"/>
                  <a:pt x="33" y="53"/>
                  <a:pt x="32" y="54"/>
                </a:cubicBezTo>
                <a:cubicBezTo>
                  <a:pt x="32" y="56"/>
                  <a:pt x="32" y="58"/>
                  <a:pt x="31" y="60"/>
                </a:cubicBezTo>
                <a:cubicBezTo>
                  <a:pt x="31" y="61"/>
                  <a:pt x="30" y="61"/>
                  <a:pt x="30" y="61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1"/>
                  <a:pt x="21" y="60"/>
                </a:cubicBezTo>
                <a:cubicBezTo>
                  <a:pt x="20" y="54"/>
                  <a:pt x="20" y="54"/>
                  <a:pt x="20" y="54"/>
                </a:cubicBezTo>
                <a:cubicBezTo>
                  <a:pt x="19" y="54"/>
                  <a:pt x="18" y="53"/>
                  <a:pt x="17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5"/>
                  <a:pt x="5" y="51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7" y="47"/>
                  <a:pt x="8" y="46"/>
                  <a:pt x="9" y="44"/>
                </a:cubicBezTo>
                <a:cubicBezTo>
                  <a:pt x="8" y="43"/>
                  <a:pt x="8" y="42"/>
                  <a:pt x="8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1"/>
                  <a:pt x="1" y="30"/>
                  <a:pt x="1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7"/>
                  <a:pt x="9" y="26"/>
                </a:cubicBezTo>
                <a:cubicBezTo>
                  <a:pt x="8" y="25"/>
                  <a:pt x="7" y="23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6" y="19"/>
                  <a:pt x="11" y="14"/>
                  <a:pt x="12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7" y="18"/>
                  <a:pt x="17" y="18"/>
                  <a:pt x="17" y="18"/>
                </a:cubicBezTo>
                <a:cubicBezTo>
                  <a:pt x="18" y="18"/>
                  <a:pt x="19" y="17"/>
                  <a:pt x="20" y="17"/>
                </a:cubicBezTo>
                <a:cubicBezTo>
                  <a:pt x="21" y="15"/>
                  <a:pt x="21" y="13"/>
                  <a:pt x="21" y="11"/>
                </a:cubicBezTo>
                <a:cubicBezTo>
                  <a:pt x="21" y="10"/>
                  <a:pt x="22" y="10"/>
                  <a:pt x="2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1" y="10"/>
                  <a:pt x="31" y="1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8"/>
                  <a:pt x="35" y="18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2" y="15"/>
                  <a:pt x="47" y="20"/>
                  <a:pt x="47" y="21"/>
                </a:cubicBezTo>
                <a:cubicBezTo>
                  <a:pt x="47" y="21"/>
                  <a:pt x="47" y="21"/>
                  <a:pt x="47" y="22"/>
                </a:cubicBezTo>
                <a:cubicBezTo>
                  <a:pt x="46" y="23"/>
                  <a:pt x="45" y="25"/>
                  <a:pt x="43" y="26"/>
                </a:cubicBezTo>
                <a:cubicBezTo>
                  <a:pt x="44" y="27"/>
                  <a:pt x="44" y="28"/>
                  <a:pt x="45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1"/>
                  <a:pt x="52" y="31"/>
                  <a:pt x="52" y="32"/>
                </a:cubicBezTo>
                <a:lnTo>
                  <a:pt x="52" y="39"/>
                </a:lnTo>
                <a:close/>
                <a:moveTo>
                  <a:pt x="26" y="25"/>
                </a:moveTo>
                <a:cubicBezTo>
                  <a:pt x="21" y="25"/>
                  <a:pt x="16" y="30"/>
                  <a:pt x="16" y="35"/>
                </a:cubicBezTo>
                <a:cubicBezTo>
                  <a:pt x="16" y="41"/>
                  <a:pt x="21" y="46"/>
                  <a:pt x="26" y="46"/>
                </a:cubicBezTo>
                <a:cubicBezTo>
                  <a:pt x="32" y="46"/>
                  <a:pt x="36" y="41"/>
                  <a:pt x="36" y="35"/>
                </a:cubicBezTo>
                <a:cubicBezTo>
                  <a:pt x="36" y="30"/>
                  <a:pt x="32" y="25"/>
                  <a:pt x="26" y="25"/>
                </a:cubicBezTo>
                <a:close/>
                <a:moveTo>
                  <a:pt x="78" y="18"/>
                </a:moveTo>
                <a:cubicBezTo>
                  <a:pt x="78" y="18"/>
                  <a:pt x="72" y="19"/>
                  <a:pt x="72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1" y="22"/>
                  <a:pt x="72" y="26"/>
                  <a:pt x="72" y="26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7"/>
                  <a:pt x="68" y="30"/>
                  <a:pt x="67" y="30"/>
                </a:cubicBezTo>
                <a:cubicBezTo>
                  <a:pt x="67" y="30"/>
                  <a:pt x="64" y="26"/>
                  <a:pt x="63" y="25"/>
                </a:cubicBezTo>
                <a:cubicBezTo>
                  <a:pt x="63" y="25"/>
                  <a:pt x="63" y="25"/>
                  <a:pt x="62" y="25"/>
                </a:cubicBezTo>
                <a:cubicBezTo>
                  <a:pt x="62" y="25"/>
                  <a:pt x="61" y="25"/>
                  <a:pt x="61" y="25"/>
                </a:cubicBezTo>
                <a:cubicBezTo>
                  <a:pt x="61" y="26"/>
                  <a:pt x="58" y="30"/>
                  <a:pt x="57" y="30"/>
                </a:cubicBezTo>
                <a:cubicBezTo>
                  <a:pt x="57" y="30"/>
                  <a:pt x="53" y="27"/>
                  <a:pt x="52" y="27"/>
                </a:cubicBezTo>
                <a:cubicBezTo>
                  <a:pt x="52" y="27"/>
                  <a:pt x="52" y="27"/>
                  <a:pt x="52" y="26"/>
                </a:cubicBezTo>
                <a:cubicBezTo>
                  <a:pt x="52" y="26"/>
                  <a:pt x="54" y="22"/>
                  <a:pt x="54" y="21"/>
                </a:cubicBezTo>
                <a:cubicBezTo>
                  <a:pt x="53" y="20"/>
                  <a:pt x="53" y="20"/>
                  <a:pt x="53" y="19"/>
                </a:cubicBezTo>
                <a:cubicBezTo>
                  <a:pt x="52" y="19"/>
                  <a:pt x="47" y="18"/>
                  <a:pt x="47" y="1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52" y="11"/>
                  <a:pt x="53" y="11"/>
                </a:cubicBezTo>
                <a:cubicBezTo>
                  <a:pt x="53" y="10"/>
                  <a:pt x="53" y="9"/>
                  <a:pt x="54" y="9"/>
                </a:cubicBezTo>
                <a:cubicBezTo>
                  <a:pt x="54" y="8"/>
                  <a:pt x="52" y="4"/>
                  <a:pt x="52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3" y="3"/>
                  <a:pt x="57" y="0"/>
                  <a:pt x="57" y="0"/>
                </a:cubicBezTo>
                <a:cubicBezTo>
                  <a:pt x="58" y="0"/>
                  <a:pt x="61" y="4"/>
                  <a:pt x="61" y="5"/>
                </a:cubicBezTo>
                <a:cubicBezTo>
                  <a:pt x="61" y="4"/>
                  <a:pt x="62" y="4"/>
                  <a:pt x="62" y="4"/>
                </a:cubicBezTo>
                <a:cubicBezTo>
                  <a:pt x="63" y="4"/>
                  <a:pt x="63" y="4"/>
                  <a:pt x="63" y="5"/>
                </a:cubicBezTo>
                <a:cubicBezTo>
                  <a:pt x="64" y="3"/>
                  <a:pt x="66" y="1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72" y="2"/>
                  <a:pt x="72" y="3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8"/>
                  <a:pt x="70" y="9"/>
                </a:cubicBezTo>
                <a:cubicBezTo>
                  <a:pt x="71" y="9"/>
                  <a:pt x="71" y="10"/>
                  <a:pt x="72" y="11"/>
                </a:cubicBezTo>
                <a:cubicBezTo>
                  <a:pt x="72" y="11"/>
                  <a:pt x="78" y="11"/>
                  <a:pt x="78" y="12"/>
                </a:cubicBezTo>
                <a:lnTo>
                  <a:pt x="78" y="18"/>
                </a:lnTo>
                <a:close/>
                <a:moveTo>
                  <a:pt x="78" y="59"/>
                </a:moveTo>
                <a:cubicBezTo>
                  <a:pt x="78" y="59"/>
                  <a:pt x="72" y="60"/>
                  <a:pt x="72" y="60"/>
                </a:cubicBezTo>
                <a:cubicBezTo>
                  <a:pt x="71" y="61"/>
                  <a:pt x="71" y="61"/>
                  <a:pt x="70" y="62"/>
                </a:cubicBezTo>
                <a:cubicBezTo>
                  <a:pt x="71" y="63"/>
                  <a:pt x="72" y="67"/>
                  <a:pt x="72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68" y="71"/>
                  <a:pt x="67" y="71"/>
                </a:cubicBezTo>
                <a:cubicBezTo>
                  <a:pt x="67" y="71"/>
                  <a:pt x="64" y="67"/>
                  <a:pt x="63" y="66"/>
                </a:cubicBezTo>
                <a:cubicBezTo>
                  <a:pt x="63" y="66"/>
                  <a:pt x="63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61" y="67"/>
                  <a:pt x="58" y="71"/>
                  <a:pt x="57" y="71"/>
                </a:cubicBezTo>
                <a:cubicBezTo>
                  <a:pt x="57" y="71"/>
                  <a:pt x="53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7"/>
                  <a:pt x="54" y="63"/>
                  <a:pt x="54" y="62"/>
                </a:cubicBezTo>
                <a:cubicBezTo>
                  <a:pt x="53" y="61"/>
                  <a:pt x="53" y="61"/>
                  <a:pt x="53" y="60"/>
                </a:cubicBezTo>
                <a:cubicBezTo>
                  <a:pt x="52" y="60"/>
                  <a:pt x="47" y="59"/>
                  <a:pt x="47" y="59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2"/>
                  <a:pt x="52" y="52"/>
                  <a:pt x="53" y="52"/>
                </a:cubicBezTo>
                <a:cubicBezTo>
                  <a:pt x="53" y="51"/>
                  <a:pt x="53" y="50"/>
                  <a:pt x="54" y="50"/>
                </a:cubicBezTo>
                <a:cubicBezTo>
                  <a:pt x="54" y="49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7" y="41"/>
                  <a:pt x="57" y="41"/>
                </a:cubicBezTo>
                <a:cubicBezTo>
                  <a:pt x="58" y="41"/>
                  <a:pt x="61" y="45"/>
                  <a:pt x="61" y="46"/>
                </a:cubicBezTo>
                <a:cubicBezTo>
                  <a:pt x="61" y="46"/>
                  <a:pt x="62" y="46"/>
                  <a:pt x="6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4"/>
                  <a:pt x="66" y="43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1"/>
                  <a:pt x="72" y="44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5"/>
                  <a:pt x="71" y="49"/>
                  <a:pt x="70" y="50"/>
                </a:cubicBezTo>
                <a:cubicBezTo>
                  <a:pt x="71" y="50"/>
                  <a:pt x="71" y="51"/>
                  <a:pt x="72" y="52"/>
                </a:cubicBezTo>
                <a:cubicBezTo>
                  <a:pt x="72" y="52"/>
                  <a:pt x="78" y="52"/>
                  <a:pt x="78" y="53"/>
                </a:cubicBezTo>
                <a:lnTo>
                  <a:pt x="78" y="59"/>
                </a:lnTo>
                <a:close/>
                <a:moveTo>
                  <a:pt x="62" y="10"/>
                </a:moveTo>
                <a:cubicBezTo>
                  <a:pt x="59" y="10"/>
                  <a:pt x="57" y="12"/>
                  <a:pt x="57" y="15"/>
                </a:cubicBezTo>
                <a:cubicBezTo>
                  <a:pt x="57" y="18"/>
                  <a:pt x="59" y="20"/>
                  <a:pt x="62" y="20"/>
                </a:cubicBezTo>
                <a:cubicBezTo>
                  <a:pt x="65" y="20"/>
                  <a:pt x="67" y="18"/>
                  <a:pt x="67" y="15"/>
                </a:cubicBezTo>
                <a:cubicBezTo>
                  <a:pt x="67" y="12"/>
                  <a:pt x="65" y="10"/>
                  <a:pt x="62" y="10"/>
                </a:cubicBezTo>
                <a:close/>
                <a:moveTo>
                  <a:pt x="62" y="51"/>
                </a:moveTo>
                <a:cubicBezTo>
                  <a:pt x="59" y="51"/>
                  <a:pt x="57" y="53"/>
                  <a:pt x="57" y="56"/>
                </a:cubicBezTo>
                <a:cubicBezTo>
                  <a:pt x="57" y="59"/>
                  <a:pt x="59" y="61"/>
                  <a:pt x="62" y="61"/>
                </a:cubicBezTo>
                <a:cubicBezTo>
                  <a:pt x="65" y="61"/>
                  <a:pt x="67" y="59"/>
                  <a:pt x="67" y="56"/>
                </a:cubicBezTo>
                <a:cubicBezTo>
                  <a:pt x="67" y="53"/>
                  <a:pt x="65" y="51"/>
                  <a:pt x="62" y="5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lIns="243797" tIns="121899" rIns="243797" bIns="12189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24D794-A9FB-814E-BA51-6C21C8A1AF02}"/>
              </a:ext>
            </a:extLst>
          </p:cNvPr>
          <p:cNvSpPr/>
          <p:nvPr/>
        </p:nvSpPr>
        <p:spPr>
          <a:xfrm>
            <a:off x="474391" y="3996526"/>
            <a:ext cx="1180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Fellowship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Preparation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13;p5">
            <a:extLst>
              <a:ext uri="{FF2B5EF4-FFF2-40B4-BE49-F238E27FC236}">
                <a16:creationId xmlns:a16="http://schemas.microsoft.com/office/drawing/2014/main" id="{1AFB47E2-D5B5-7944-8056-B64A72299281}"/>
              </a:ext>
            </a:extLst>
          </p:cNvPr>
          <p:cNvSpPr txBox="1">
            <a:spLocks/>
          </p:cNvSpPr>
          <p:nvPr/>
        </p:nvSpPr>
        <p:spPr>
          <a:xfrm>
            <a:off x="8538215" y="6367700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3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  <a:buFont typeface="Arial"/>
              <a:buNone/>
              <a:defRPr/>
            </a:pPr>
            <a:fld id="{00000000-1234-1234-1234-123412341234}" type="slidenum">
              <a:rPr lang="en-US" kern="0" smtClean="0"/>
              <a:pPr>
                <a:buSzPts val="1300"/>
                <a:buFont typeface="Arial"/>
                <a:buNone/>
                <a:defRPr/>
              </a:pPr>
              <a:t>9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63363932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8A6A38B77B2418B821460D7748101" ma:contentTypeVersion="1" ma:contentTypeDescription="Create a new document." ma:contentTypeScope="" ma:versionID="4d9f7f5142c09ec343c5d7cdd3816c7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c31719ee52b8cf3489660a4a5ade19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93E084-A08A-4442-81F6-8937BE201E05}"/>
</file>

<file path=customXml/itemProps2.xml><?xml version="1.0" encoding="utf-8"?>
<ds:datastoreItem xmlns:ds="http://schemas.openxmlformats.org/officeDocument/2006/customXml" ds:itemID="{BCD46E33-963D-43B7-9E0D-E2923AFB17AE}"/>
</file>

<file path=customXml/itemProps3.xml><?xml version="1.0" encoding="utf-8"?>
<ds:datastoreItem xmlns:ds="http://schemas.openxmlformats.org/officeDocument/2006/customXml" ds:itemID="{237E0319-689E-467E-AB11-D62BAA00829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12323</TotalTime>
  <Words>1284</Words>
  <Application>Microsoft Macintosh PowerPoint</Application>
  <PresentationFormat>On-screen Show (4:3)</PresentationFormat>
  <Paragraphs>174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ＭＳ Ｐゴシック</vt:lpstr>
      <vt:lpstr>ＭＳ Ｐゴシック</vt:lpstr>
      <vt:lpstr>Algerian</vt:lpstr>
      <vt:lpstr>Arial</vt:lpstr>
      <vt:lpstr>Calibri</vt:lpstr>
      <vt:lpstr>Noto Sans Symbols</vt:lpstr>
      <vt:lpstr>Times New Roman</vt:lpstr>
      <vt:lpstr>1_Default Design</vt:lpstr>
      <vt:lpstr>PowerPoint Presentation</vt:lpstr>
      <vt:lpstr>AY 19-20 Program Overview</vt:lpstr>
      <vt:lpstr>The Why…</vt:lpstr>
      <vt:lpstr>PowerPoint Presentation</vt:lpstr>
      <vt:lpstr>The Results</vt:lpstr>
      <vt:lpstr>PowerPoint Presentation</vt:lpstr>
      <vt:lpstr>Talent Management</vt:lpstr>
      <vt:lpstr>PowerPoint Presentation</vt:lpstr>
      <vt:lpstr>SDEF Program Evolution</vt:lpstr>
      <vt:lpstr>COVID-19 Response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Berdecia</dc:creator>
  <cp:lastModifiedBy>Carlos Berdecia</cp:lastModifiedBy>
  <cp:revision>31</cp:revision>
  <dcterms:created xsi:type="dcterms:W3CDTF">2020-05-05T15:50:08Z</dcterms:created>
  <dcterms:modified xsi:type="dcterms:W3CDTF">2020-05-22T20:45:51Z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0x0101003E48A6A38B77B2418B821460D7748101</vt:lpwstr>
  </property>
</Properties>
</file>