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37"/>
  </p:notesMasterIdLst>
  <p:sldIdLst>
    <p:sldId id="256" r:id="rId3"/>
    <p:sldId id="289" r:id="rId4"/>
    <p:sldId id="290" r:id="rId5"/>
    <p:sldId id="291" r:id="rId6"/>
    <p:sldId id="29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57" r:id="rId33"/>
    <p:sldId id="259" r:id="rId34"/>
    <p:sldId id="258" r:id="rId35"/>
    <p:sldId id="260" r:id="rId3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6">
          <p15:clr>
            <a:srgbClr val="9AA0A6"/>
          </p15:clr>
        </p15:guide>
        <p15:guide id="2" pos="4702">
          <p15:clr>
            <a:srgbClr val="9AA0A6"/>
          </p15:clr>
        </p15:guide>
        <p15:guide id="3" pos="5681">
          <p15:clr>
            <a:srgbClr val="9AA0A6"/>
          </p15:clr>
        </p15:guide>
        <p15:guide id="4" orient="horz" pos="511">
          <p15:clr>
            <a:srgbClr val="9AA0A6"/>
          </p15:clr>
        </p15:guide>
        <p15:guide id="5" orient="horz" pos="1663">
          <p15:clr>
            <a:srgbClr val="9AA0A6"/>
          </p15:clr>
        </p15:guide>
        <p15:guide id="6" orient="horz" pos="768">
          <p15:clr>
            <a:srgbClr val="9AA0A6"/>
          </p15:clr>
        </p15:guide>
        <p15:guide id="7" pos="61">
          <p15:clr>
            <a:srgbClr val="9AA0A6"/>
          </p15:clr>
        </p15:guide>
        <p15:guide id="8" orient="horz" pos="18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588" y="78"/>
      </p:cViewPr>
      <p:guideLst>
        <p:guide pos="216"/>
        <p:guide pos="4702"/>
        <p:guide pos="5681"/>
        <p:guide orient="horz" pos="511"/>
        <p:guide orient="horz" pos="1663"/>
        <p:guide orient="horz" pos="768"/>
        <p:guide pos="61"/>
        <p:guide orient="horz" pos="1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49534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8795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bd80723d039059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85" name="Google Shape;185;g12bd80723d039059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13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c9738c38_25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c9738c38_25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726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784a70c9d_19_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784a70c9d_19_4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751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c9738c38_24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9c9738c38_24_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202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5359a746b1885c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5359a746b1885c_3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132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6147a3d0150702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6147a3d01507024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605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784a70c9d_19_1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236" name="Google Shape;236;g5784a70c9d_19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28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9c9738c38_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9c9738c38_4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316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784a70c9d_34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784a70c9d_34_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5641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9c9738c38_13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9c9738c38_13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610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xfrm>
            <a:off x="3978132" y="8844917"/>
            <a:ext cx="3040092" cy="464183"/>
          </a:xfrm>
          <a:prstGeom prst="rect">
            <a:avLst/>
          </a:prstGeom>
          <a:noFill/>
        </p:spPr>
        <p:txBody>
          <a:bodyPr/>
          <a:lstStyle>
            <a:lvl1pPr>
              <a:defRPr sz="1600" b="1">
                <a:solidFill>
                  <a:schemeClr val="bg2"/>
                </a:solidFill>
                <a:latin typeface="Arial" panose="020B0604020202020204" pitchFamily="34" charset="0"/>
              </a:defRPr>
            </a:lvl1pPr>
            <a:lvl2pPr marL="742950" indent="-285750">
              <a:defRPr sz="1600" b="1">
                <a:solidFill>
                  <a:schemeClr val="bg2"/>
                </a:solidFill>
                <a:latin typeface="Arial" panose="020B0604020202020204" pitchFamily="34" charset="0"/>
              </a:defRPr>
            </a:lvl2pPr>
            <a:lvl3pPr marL="1143000" indent="-228600">
              <a:defRPr sz="1600" b="1">
                <a:solidFill>
                  <a:schemeClr val="bg2"/>
                </a:solidFill>
                <a:latin typeface="Arial" panose="020B0604020202020204" pitchFamily="34" charset="0"/>
              </a:defRPr>
            </a:lvl3pPr>
            <a:lvl4pPr marL="1600200" indent="-228600">
              <a:defRPr sz="1600" b="1">
                <a:solidFill>
                  <a:schemeClr val="bg2"/>
                </a:solidFill>
                <a:latin typeface="Arial" panose="020B0604020202020204" pitchFamily="34" charset="0"/>
              </a:defRPr>
            </a:lvl4pPr>
            <a:lvl5pPr marL="2057400" indent="-228600">
              <a:defRPr sz="1600" b="1">
                <a:solidFill>
                  <a:schemeClr val="bg2"/>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9pPr>
          </a:lstStyle>
          <a:p>
            <a:fld id="{62DCB1A7-0BAB-482C-ABC5-C11EDD97BC2E}" type="slidenum">
              <a:rPr lang="en-US" altLang="en-US" sz="1200" b="0">
                <a:solidFill>
                  <a:schemeClr val="tx1"/>
                </a:solidFill>
              </a:rPr>
              <a:pPr/>
              <a:t>2</a:t>
            </a:fld>
            <a:endParaRPr lang="en-US" altLang="en-US" sz="1200" b="0" dirty="0">
              <a:solidFill>
                <a:schemeClr val="tx1"/>
              </a:solidFill>
            </a:endParaRPr>
          </a:p>
        </p:txBody>
      </p:sp>
      <p:sp>
        <p:nvSpPr>
          <p:cNvPr id="12291" name="Rectangle 1026"/>
          <p:cNvSpPr>
            <a:spLocks noGrp="1" noRot="1" noChangeAspect="1" noChangeArrowheads="1" noTextEdit="1"/>
          </p:cNvSpPr>
          <p:nvPr>
            <p:ph type="sldImg"/>
          </p:nvPr>
        </p:nvSpPr>
        <p:spPr>
          <a:xfrm>
            <a:off x="1130300" y="692150"/>
            <a:ext cx="4597400" cy="3448050"/>
          </a:xfrm>
          <a:ln/>
        </p:spPr>
      </p:sp>
      <p:sp>
        <p:nvSpPr>
          <p:cNvPr id="12292" name="Rectangle 1027"/>
          <p:cNvSpPr>
            <a:spLocks noGrp="1" noChangeArrowheads="1"/>
          </p:cNvSpPr>
          <p:nvPr>
            <p:ph type="body" idx="1"/>
          </p:nvPr>
        </p:nvSpPr>
        <p:spPr>
          <a:noFill/>
        </p:spPr>
        <p:txBody>
          <a:bodyPr/>
          <a:lstStyle/>
          <a:p>
            <a:pPr>
              <a:buFontTx/>
              <a:buNone/>
            </a:pPr>
            <a:endParaRPr lang="en-US" altLang="en-US" dirty="0" smtClean="0"/>
          </a:p>
        </p:txBody>
      </p:sp>
    </p:spTree>
    <p:extLst>
      <p:ext uri="{BB962C8B-B14F-4D97-AF65-F5344CB8AC3E}">
        <p14:creationId xmlns:p14="http://schemas.microsoft.com/office/powerpoint/2010/main" val="276401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1749029c0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1749029c0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92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01281cf5ef43aef_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01281cf5ef43aef_9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130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5359a746b1885c_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5359a746b1885c_3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992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784a70c9d_19_2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297" name="Google Shape;297;g5784a70c9d_19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73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6adca03386352d1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306" name="Google Shape;306;g76adca03386352d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410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9c9738c38_7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9c9738c38_7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506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59a746b1885c_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59a746b1885c_4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493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784a70c9d_19_3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329" name="Google Shape;329;g5784a70c9d_19_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01281cf5ef43aef_1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01281cf5ef43aef_10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132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76c57a9c2_3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76c57a9c2_3_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734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xfrm>
            <a:off x="3978132" y="8844917"/>
            <a:ext cx="3040092" cy="464183"/>
          </a:xfrm>
          <a:prstGeom prst="rect">
            <a:avLst/>
          </a:prstGeom>
          <a:noFill/>
        </p:spPr>
        <p:txBody>
          <a:bodyPr/>
          <a:lstStyle>
            <a:lvl1pPr>
              <a:defRPr sz="1600" b="1">
                <a:solidFill>
                  <a:schemeClr val="bg2"/>
                </a:solidFill>
                <a:latin typeface="Arial" panose="020B0604020202020204" pitchFamily="34" charset="0"/>
              </a:defRPr>
            </a:lvl1pPr>
            <a:lvl2pPr marL="742950" indent="-285750">
              <a:defRPr sz="1600" b="1">
                <a:solidFill>
                  <a:schemeClr val="bg2"/>
                </a:solidFill>
                <a:latin typeface="Arial" panose="020B0604020202020204" pitchFamily="34" charset="0"/>
              </a:defRPr>
            </a:lvl2pPr>
            <a:lvl3pPr marL="1143000" indent="-228600">
              <a:defRPr sz="1600" b="1">
                <a:solidFill>
                  <a:schemeClr val="bg2"/>
                </a:solidFill>
                <a:latin typeface="Arial" panose="020B0604020202020204" pitchFamily="34" charset="0"/>
              </a:defRPr>
            </a:lvl3pPr>
            <a:lvl4pPr marL="1600200" indent="-228600">
              <a:defRPr sz="1600" b="1">
                <a:solidFill>
                  <a:schemeClr val="bg2"/>
                </a:solidFill>
                <a:latin typeface="Arial" panose="020B0604020202020204" pitchFamily="34" charset="0"/>
              </a:defRPr>
            </a:lvl4pPr>
            <a:lvl5pPr marL="2057400" indent="-228600">
              <a:defRPr sz="1600" b="1">
                <a:solidFill>
                  <a:schemeClr val="bg2"/>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9pPr>
          </a:lstStyle>
          <a:p>
            <a:fld id="{D2B42826-C55C-413A-88AD-23A9DF3AC53D}" type="slidenum">
              <a:rPr lang="en-US" altLang="en-US" sz="1200" b="0">
                <a:solidFill>
                  <a:schemeClr val="tx1"/>
                </a:solidFill>
              </a:rPr>
              <a:pPr/>
              <a:t>3</a:t>
            </a:fld>
            <a:endParaRPr lang="en-US" altLang="en-US" sz="1200" b="0" dirty="0">
              <a:solidFill>
                <a:schemeClr val="tx1"/>
              </a:solidFill>
            </a:endParaRPr>
          </a:p>
        </p:txBody>
      </p:sp>
      <p:sp>
        <p:nvSpPr>
          <p:cNvPr id="14339" name="Rectangle 2"/>
          <p:cNvSpPr>
            <a:spLocks noGrp="1" noRot="1" noChangeAspect="1" noChangeArrowheads="1" noTextEdit="1"/>
          </p:cNvSpPr>
          <p:nvPr>
            <p:ph type="sldImg"/>
          </p:nvPr>
        </p:nvSpPr>
        <p:spPr>
          <a:xfrm>
            <a:off x="1130300" y="692150"/>
            <a:ext cx="4597400" cy="3448050"/>
          </a:xfrm>
          <a:ln cap="flat"/>
        </p:spPr>
      </p:sp>
      <p:sp>
        <p:nvSpPr>
          <p:cNvPr id="14340" name="Rectangle 3"/>
          <p:cNvSpPr>
            <a:spLocks noGrp="1" noChangeArrowheads="1"/>
          </p:cNvSpPr>
          <p:nvPr>
            <p:ph type="body" idx="1"/>
          </p:nvPr>
        </p:nvSpPr>
        <p:spPr>
          <a:xfrm>
            <a:off x="912813" y="4370388"/>
            <a:ext cx="5032375" cy="4140200"/>
          </a:xfrm>
          <a:noFill/>
        </p:spPr>
        <p:txBody>
          <a:bodyPr lIns="94333" tIns="47966" rIns="94333" bIns="47966"/>
          <a:lstStyle/>
          <a:p>
            <a:endParaRPr lang="en-US" altLang="en-US" dirty="0" smtClean="0"/>
          </a:p>
        </p:txBody>
      </p:sp>
    </p:spTree>
    <p:extLst>
      <p:ext uri="{BB962C8B-B14F-4D97-AF65-F5344CB8AC3E}">
        <p14:creationId xmlns:p14="http://schemas.microsoft.com/office/powerpoint/2010/main" val="249838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83a2be8d4_1_4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63" name="Google Shape;63;g583a2be8d4_1_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839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83a2be8d4_1_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06" name="Google Shape;106;g583a2be8d4_1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38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83a2be8d4_1_15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86" name="Google Shape;86;g583a2be8d4_1_1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318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3a2be8d4_1_22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26" name="Google Shape;126;g583a2be8d4_1_2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4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xfrm>
            <a:off x="3978132" y="8844917"/>
            <a:ext cx="3040092" cy="464183"/>
          </a:xfrm>
          <a:prstGeom prst="rect">
            <a:avLst/>
          </a:prstGeom>
          <a:noFill/>
        </p:spPr>
        <p:txBody>
          <a:bodyPr/>
          <a:lstStyle>
            <a:lvl1pPr>
              <a:defRPr sz="1600" b="1">
                <a:solidFill>
                  <a:schemeClr val="bg2"/>
                </a:solidFill>
                <a:latin typeface="Arial" panose="020B0604020202020204" pitchFamily="34" charset="0"/>
              </a:defRPr>
            </a:lvl1pPr>
            <a:lvl2pPr marL="742950" indent="-285750">
              <a:defRPr sz="1600" b="1">
                <a:solidFill>
                  <a:schemeClr val="bg2"/>
                </a:solidFill>
                <a:latin typeface="Arial" panose="020B0604020202020204" pitchFamily="34" charset="0"/>
              </a:defRPr>
            </a:lvl2pPr>
            <a:lvl3pPr marL="1143000" indent="-228600">
              <a:defRPr sz="1600" b="1">
                <a:solidFill>
                  <a:schemeClr val="bg2"/>
                </a:solidFill>
                <a:latin typeface="Arial" panose="020B0604020202020204" pitchFamily="34" charset="0"/>
              </a:defRPr>
            </a:lvl3pPr>
            <a:lvl4pPr marL="1600200" indent="-228600">
              <a:defRPr sz="1600" b="1">
                <a:solidFill>
                  <a:schemeClr val="bg2"/>
                </a:solidFill>
                <a:latin typeface="Arial" panose="020B0604020202020204" pitchFamily="34" charset="0"/>
              </a:defRPr>
            </a:lvl4pPr>
            <a:lvl5pPr marL="2057400" indent="-228600">
              <a:defRPr sz="1600" b="1">
                <a:solidFill>
                  <a:schemeClr val="bg2"/>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9pPr>
          </a:lstStyle>
          <a:p>
            <a:fld id="{5EACF7D8-53B8-4F45-8FF4-77D24C6FAD76}" type="slidenum">
              <a:rPr lang="en-US" altLang="en-US" sz="1200" b="0">
                <a:solidFill>
                  <a:schemeClr val="tx1"/>
                </a:solidFill>
              </a:rPr>
              <a:pPr/>
              <a:t>5</a:t>
            </a:fld>
            <a:endParaRPr lang="en-US" altLang="en-US" sz="1200" b="0" dirty="0">
              <a:solidFill>
                <a:schemeClr val="tx1"/>
              </a:solidFill>
            </a:endParaRPr>
          </a:p>
        </p:txBody>
      </p:sp>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p:spPr>
        <p:txBody>
          <a:bodyPr lIns="94333" tIns="47966" rIns="94333" bIns="47966"/>
          <a:lstStyle/>
          <a:p>
            <a:endParaRPr lang="en-US" altLang="en-US" dirty="0" smtClean="0"/>
          </a:p>
        </p:txBody>
      </p:sp>
    </p:spTree>
    <p:extLst>
      <p:ext uri="{BB962C8B-B14F-4D97-AF65-F5344CB8AC3E}">
        <p14:creationId xmlns:p14="http://schemas.microsoft.com/office/powerpoint/2010/main" val="429384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01281cf5ef43aef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401281cf5ef43aef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5640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5359a746b1885c_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5359a746b1885c_2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960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784a70c9d_27_14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57" name="Google Shape;157;g5784a70c9d_27_1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92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784a70c9d_19_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67" name="Google Shape;167;g5784a70c9d_19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60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784a70c9d_19_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784a70c9d_19_4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707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lvl="0" algn="ctr">
              <a:lnSpc>
                <a:spcPct val="81000"/>
              </a:lnSpc>
              <a:spcBef>
                <a:spcPts val="0"/>
              </a:spcBef>
              <a:spcAft>
                <a:spcPts val="0"/>
              </a:spcAft>
              <a:buSzPts val="5200"/>
              <a:buChar char="●"/>
              <a:defRPr sz="5200"/>
            </a:lvl1pPr>
            <a:lvl2pPr lvl="1" algn="ctr">
              <a:lnSpc>
                <a:spcPct val="81000"/>
              </a:lnSpc>
              <a:spcBef>
                <a:spcPts val="0"/>
              </a:spcBef>
              <a:spcAft>
                <a:spcPts val="0"/>
              </a:spcAft>
              <a:buSzPts val="5200"/>
              <a:buChar char="○"/>
              <a:defRPr sz="5200"/>
            </a:lvl2pPr>
            <a:lvl3pPr lvl="2" algn="ctr">
              <a:lnSpc>
                <a:spcPct val="81000"/>
              </a:lnSpc>
              <a:spcBef>
                <a:spcPts val="0"/>
              </a:spcBef>
              <a:spcAft>
                <a:spcPts val="0"/>
              </a:spcAft>
              <a:buSzPts val="5200"/>
              <a:buChar char="■"/>
              <a:defRPr sz="5200"/>
            </a:lvl3pPr>
            <a:lvl4pPr lvl="3" algn="ctr">
              <a:lnSpc>
                <a:spcPct val="81000"/>
              </a:lnSpc>
              <a:spcBef>
                <a:spcPts val="0"/>
              </a:spcBef>
              <a:spcAft>
                <a:spcPts val="0"/>
              </a:spcAft>
              <a:buSzPts val="5200"/>
              <a:buChar char="●"/>
              <a:defRPr sz="5200"/>
            </a:lvl4pPr>
            <a:lvl5pPr lvl="4" algn="ctr">
              <a:lnSpc>
                <a:spcPct val="81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
        <p:nvSpPr>
          <p:cNvPr id="16" name="Google Shape;16;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lvl="0" algn="ctr">
              <a:lnSpc>
                <a:spcPct val="81000"/>
              </a:lnSpc>
              <a:spcBef>
                <a:spcPts val="0"/>
              </a:spcBef>
              <a:spcAft>
                <a:spcPts val="0"/>
              </a:spcAft>
              <a:buSzPts val="3600"/>
              <a:buChar char="●"/>
              <a:defRPr sz="3600"/>
            </a:lvl1pPr>
            <a:lvl2pPr lvl="1" algn="ctr">
              <a:lnSpc>
                <a:spcPct val="81000"/>
              </a:lnSpc>
              <a:spcBef>
                <a:spcPts val="0"/>
              </a:spcBef>
              <a:spcAft>
                <a:spcPts val="0"/>
              </a:spcAft>
              <a:buSzPts val="3600"/>
              <a:buChar char="○"/>
              <a:defRPr sz="3600"/>
            </a:lvl2pPr>
            <a:lvl3pPr lvl="2" algn="ctr">
              <a:lnSpc>
                <a:spcPct val="81000"/>
              </a:lnSpc>
              <a:spcBef>
                <a:spcPts val="0"/>
              </a:spcBef>
              <a:spcAft>
                <a:spcPts val="0"/>
              </a:spcAft>
              <a:buSzPts val="3600"/>
              <a:buChar char="■"/>
              <a:defRPr sz="3600"/>
            </a:lvl3pPr>
            <a:lvl4pPr lvl="3" algn="ctr">
              <a:lnSpc>
                <a:spcPct val="81000"/>
              </a:lnSpc>
              <a:spcBef>
                <a:spcPts val="0"/>
              </a:spcBef>
              <a:spcAft>
                <a:spcPts val="0"/>
              </a:spcAft>
              <a:buSzPts val="3600"/>
              <a:buChar char="●"/>
              <a:defRPr sz="3600"/>
            </a:lvl4pPr>
            <a:lvl5pPr lvl="4" algn="ctr">
              <a:lnSpc>
                <a:spcPct val="81000"/>
              </a:lnSpc>
              <a:spcBef>
                <a:spcPts val="0"/>
              </a:spcBef>
              <a:spcAft>
                <a:spcPts val="0"/>
              </a:spcAft>
              <a:buSzPts val="3600"/>
              <a:buChar char="○"/>
              <a:defRPr sz="3600"/>
            </a:lvl5pPr>
            <a:lvl6pPr lvl="5" algn="ctr">
              <a:lnSpc>
                <a:spcPct val="100000"/>
              </a:lnSpc>
              <a:spcBef>
                <a:spcPts val="0"/>
              </a:spcBef>
              <a:spcAft>
                <a:spcPts val="0"/>
              </a:spcAft>
              <a:buSzPts val="3600"/>
              <a:buChar char="■"/>
              <a:defRPr sz="3600"/>
            </a:lvl6pPr>
            <a:lvl7pPr lvl="6" algn="ctr">
              <a:lnSpc>
                <a:spcPct val="100000"/>
              </a:lnSpc>
              <a:spcBef>
                <a:spcPts val="0"/>
              </a:spcBef>
              <a:spcAft>
                <a:spcPts val="0"/>
              </a:spcAft>
              <a:buSzPts val="3600"/>
              <a:buChar char="●"/>
              <a:defRPr sz="3600"/>
            </a:lvl7pPr>
            <a:lvl8pPr lvl="7" algn="ctr">
              <a:lnSpc>
                <a:spcPct val="100000"/>
              </a:lnSpc>
              <a:spcBef>
                <a:spcPts val="0"/>
              </a:spcBef>
              <a:spcAft>
                <a:spcPts val="0"/>
              </a:spcAft>
              <a:buSzPts val="3600"/>
              <a:buChar char="○"/>
              <a:defRPr sz="3600"/>
            </a:lvl8pPr>
            <a:lvl9pPr lvl="8" algn="ctr">
              <a:lnSpc>
                <a:spcPct val="100000"/>
              </a:lnSpc>
              <a:spcBef>
                <a:spcPts val="0"/>
              </a:spcBef>
              <a:spcAft>
                <a:spcPts val="0"/>
              </a:spcAft>
              <a:buSzPts val="3600"/>
              <a:buChar char="■"/>
              <a:defRPr sz="3600"/>
            </a:lvl9pPr>
          </a:lstStyle>
          <a:p>
            <a:endParaRPr/>
          </a:p>
        </p:txBody>
      </p:sp>
      <p:sp>
        <p:nvSpPr>
          <p:cNvPr id="20" name="Google Shape;20;p3"/>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p4"/>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a:lnSpc>
                <a:spcPct val="81000"/>
              </a:lnSpc>
              <a:spcBef>
                <a:spcPts val="600"/>
              </a:spcBef>
              <a:spcAft>
                <a:spcPts val="0"/>
              </a:spcAft>
              <a:buClr>
                <a:srgbClr val="000000"/>
              </a:buClr>
              <a:buSzPts val="2400"/>
              <a:buChar char="•"/>
              <a:defRPr sz="2400" i="0" u="none" strike="noStrike" cap="none">
                <a:solidFill>
                  <a:srgbClr val="000000"/>
                </a:solidFill>
              </a:defRPr>
            </a:lvl1pPr>
            <a:lvl2pPr marL="914400" marR="0" lvl="1" indent="-355600" algn="l">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a:lnSpc>
                <a:spcPct val="81000"/>
              </a:lnSpc>
              <a:spcBef>
                <a:spcPts val="400"/>
              </a:spcBef>
              <a:spcAft>
                <a:spcPts val="0"/>
              </a:spcAft>
              <a:buClr>
                <a:srgbClr val="000000"/>
              </a:buClr>
              <a:buSzPts val="544"/>
              <a:buChar char="●"/>
              <a:defRPr sz="1500" i="0" u="none" strike="noStrike" cap="none">
                <a:solidFill>
                  <a:srgbClr val="000000"/>
                </a:solidFill>
              </a:defRPr>
            </a:lvl4pPr>
            <a:lvl5pPr marL="2286000" marR="0" lvl="4" indent="-250825" algn="l">
              <a:lnSpc>
                <a:spcPct val="81000"/>
              </a:lnSpc>
              <a:spcBef>
                <a:spcPts val="350"/>
              </a:spcBef>
              <a:spcAft>
                <a:spcPts val="0"/>
              </a:spcAft>
              <a:buClr>
                <a:srgbClr val="000000"/>
              </a:buClr>
              <a:buSzPts val="350"/>
              <a:buChar char="●"/>
              <a:defRPr sz="1400" i="0" u="none" strike="noStrike" cap="none">
                <a:solidFill>
                  <a:srgbClr val="000000"/>
                </a:solidFill>
              </a:defRPr>
            </a:lvl5pPr>
            <a:lvl6pPr marL="2743200" marR="0" lvl="5" indent="-250825" algn="l">
              <a:lnSpc>
                <a:spcPct val="81000"/>
              </a:lnSpc>
              <a:spcBef>
                <a:spcPts val="350"/>
              </a:spcBef>
              <a:spcAft>
                <a:spcPts val="0"/>
              </a:spcAft>
              <a:buClr>
                <a:srgbClr val="000000"/>
              </a:buClr>
              <a:buSzPts val="350"/>
              <a:buChar char="●"/>
              <a:defRPr sz="1300" i="0" u="none" strike="noStrike" cap="none">
                <a:solidFill>
                  <a:srgbClr val="000000"/>
                </a:solidFill>
              </a:defRPr>
            </a:lvl6pPr>
            <a:lvl7pPr marL="3200400" marR="0" lvl="6" indent="-250825" algn="l">
              <a:lnSpc>
                <a:spcPct val="81000"/>
              </a:lnSpc>
              <a:spcBef>
                <a:spcPts val="350"/>
              </a:spcBef>
              <a:spcAft>
                <a:spcPts val="0"/>
              </a:spcAft>
              <a:buClr>
                <a:srgbClr val="000000"/>
              </a:buClr>
              <a:buSzPts val="350"/>
              <a:buChar char="●"/>
              <a:defRPr sz="1200" i="0" u="none" strike="noStrike" cap="none">
                <a:solidFill>
                  <a:srgbClr val="000000"/>
                </a:solidFill>
              </a:defRPr>
            </a:lvl7pPr>
            <a:lvl8pPr marL="3657600" marR="0" lvl="7" indent="-250825" algn="l">
              <a:lnSpc>
                <a:spcPct val="81000"/>
              </a:lnSpc>
              <a:spcBef>
                <a:spcPts val="350"/>
              </a:spcBef>
              <a:spcAft>
                <a:spcPts val="0"/>
              </a:spcAft>
              <a:buClr>
                <a:srgbClr val="000000"/>
              </a:buClr>
              <a:buSzPts val="350"/>
              <a:buChar char="●"/>
              <a:defRPr sz="1100" i="0" u="none" strike="noStrike" cap="none">
                <a:solidFill>
                  <a:srgbClr val="000000"/>
                </a:solidFill>
              </a:defRPr>
            </a:lvl8pPr>
            <a:lvl9pPr marL="4114800" marR="0" lvl="8" indent="-250825" algn="l">
              <a:lnSpc>
                <a:spcPct val="81000"/>
              </a:lnSpc>
              <a:spcBef>
                <a:spcPts val="350"/>
              </a:spcBef>
              <a:spcAft>
                <a:spcPts val="0"/>
              </a:spcAft>
              <a:buClr>
                <a:srgbClr val="000000"/>
              </a:buClr>
              <a:buSzPts val="350"/>
              <a:buChar char="●"/>
              <a:defRPr sz="1000" i="0" u="none" strike="noStrike" cap="none">
                <a:solidFill>
                  <a:srgbClr val="000000"/>
                </a:solidFill>
              </a:defRPr>
            </a:lvl9pPr>
          </a:lstStyle>
          <a:p>
            <a:endParaRPr/>
          </a:p>
        </p:txBody>
      </p:sp>
      <p:sp>
        <p:nvSpPr>
          <p:cNvPr id="24" name="Google Shape;24;p4"/>
          <p:cNvSpPr txBox="1">
            <a:spLocks noGrp="1"/>
          </p:cNvSpPr>
          <p:nvPr>
            <p:ph type="title"/>
          </p:nvPr>
        </p:nvSpPr>
        <p:spPr>
          <a:xfrm>
            <a:off x="1018700" y="0"/>
            <a:ext cx="8086500" cy="609600"/>
          </a:xfrm>
          <a:prstGeom prst="rect">
            <a:avLst/>
          </a:prstGeom>
          <a:noFill/>
          <a:ln>
            <a:noFill/>
          </a:ln>
        </p:spPr>
        <p:txBody>
          <a:bodyPr spcFirstLastPara="1" wrap="square" lIns="92150" tIns="46075" rIns="92150" bIns="46075" anchor="ctr" anchorCtr="1"/>
          <a:lstStyle>
            <a:lvl1pPr marR="0" lvl="0" algn="ctr">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7" name="Google Shape;27;p5"/>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3200" y="1371600"/>
            <a:ext cx="8712200" cy="4957763"/>
          </a:xfrm>
        </p:spPr>
        <p:txBody>
          <a:bodyPr/>
          <a:lstStyle>
            <a:lvl1pPr>
              <a:defRPr sz="20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dt" idx="10"/>
          </p:nvPr>
        </p:nvSpPr>
        <p:spPr>
          <a:ln/>
        </p:spPr>
        <p:txBody>
          <a:bodyPr/>
          <a:lstStyle>
            <a:lvl1pPr>
              <a:defRPr/>
            </a:lvl1pPr>
          </a:lstStyle>
          <a:p>
            <a:pPr>
              <a:defRPr/>
            </a:pPr>
            <a:fld id="{7E762F66-7E25-4A30-AC4C-D2AC4209D816}" type="datetime1">
              <a:rPr lang="en-US" smtClean="0"/>
              <a:t>6/13/2019</a:t>
            </a:fld>
            <a:endParaRPr lang="en-US" dirty="0"/>
          </a:p>
        </p:txBody>
      </p:sp>
      <p:sp>
        <p:nvSpPr>
          <p:cNvPr id="5" name="Rectangle 2"/>
          <p:cNvSpPr>
            <a:spLocks noGrp="1" noChangeArrowheads="1"/>
          </p:cNvSpPr>
          <p:nvPr>
            <p:ph type="ftr" idx="11"/>
          </p:nvPr>
        </p:nvSpPr>
        <p:spPr>
          <a:ln/>
        </p:spPr>
        <p:txBody>
          <a:bodyPr/>
          <a:lstStyle>
            <a:lvl1pPr>
              <a:defRPr/>
            </a:lvl1pPr>
          </a:lstStyle>
          <a:p>
            <a:pPr>
              <a:defRPr/>
            </a:pPr>
            <a:endParaRPr lang="en-US" dirty="0"/>
          </a:p>
        </p:txBody>
      </p:sp>
      <p:sp>
        <p:nvSpPr>
          <p:cNvPr id="6" name="Rectangle 3"/>
          <p:cNvSpPr>
            <a:spLocks noGrp="1" noChangeArrowheads="1"/>
          </p:cNvSpPr>
          <p:nvPr>
            <p:ph type="sldNum" idx="12"/>
          </p:nvPr>
        </p:nvSpPr>
        <p:spPr>
          <a:ln/>
        </p:spPr>
        <p:txBody>
          <a:bodyPr/>
          <a:lstStyle>
            <a:lvl1pPr>
              <a:defRPr/>
            </a:lvl1pPr>
          </a:lstStyle>
          <a:p>
            <a:pPr>
              <a:defRPr/>
            </a:pPr>
            <a:fld id="{3BB56E97-9C67-4A3D-88E3-0866D947FCCC}" type="slidenum">
              <a:rPr lang="en-GB"/>
              <a:pPr>
                <a:defRPr/>
              </a:pPr>
              <a:t>‹#›</a:t>
            </a:fld>
            <a:endParaRPr lang="en-GB" dirty="0"/>
          </a:p>
        </p:txBody>
      </p:sp>
    </p:spTree>
    <p:extLst>
      <p:ext uri="{BB962C8B-B14F-4D97-AF65-F5344CB8AC3E}">
        <p14:creationId xmlns:p14="http://schemas.microsoft.com/office/powerpoint/2010/main" val="91236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37"/>
        <p:cNvGrpSpPr/>
        <p:nvPr/>
      </p:nvGrpSpPr>
      <p:grpSpPr>
        <a:xfrm>
          <a:off x="0" y="0"/>
          <a:ext cx="0" cy="0"/>
          <a:chOff x="0" y="0"/>
          <a:chExt cx="0" cy="0"/>
        </a:xfrm>
      </p:grpSpPr>
      <p:sp>
        <p:nvSpPr>
          <p:cNvPr id="38" name="Google Shape;38;p7"/>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9" name="Google Shape;39;p7"/>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rtl="0">
              <a:lnSpc>
                <a:spcPct val="81000"/>
              </a:lnSpc>
              <a:spcBef>
                <a:spcPts val="600"/>
              </a:spcBef>
              <a:spcAft>
                <a:spcPts val="0"/>
              </a:spcAft>
              <a:buClr>
                <a:srgbClr val="000000"/>
              </a:buClr>
              <a:buSzPts val="2400"/>
              <a:buChar char="•"/>
              <a:defRPr sz="2400" i="0" u="none" strike="noStrike" cap="none">
                <a:solidFill>
                  <a:srgbClr val="000000"/>
                </a:solidFil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Char char="●"/>
              <a:defRPr sz="1500" i="0" u="none" strike="noStrike" cap="none">
                <a:solidFill>
                  <a:srgbClr val="000000"/>
                </a:solidFill>
              </a:defRPr>
            </a:lvl4pPr>
            <a:lvl5pPr marL="2286000" marR="0" lvl="4" indent="-250825" algn="l" rtl="0">
              <a:lnSpc>
                <a:spcPct val="81000"/>
              </a:lnSpc>
              <a:spcBef>
                <a:spcPts val="350"/>
              </a:spcBef>
              <a:spcAft>
                <a:spcPts val="0"/>
              </a:spcAft>
              <a:buClr>
                <a:srgbClr val="000000"/>
              </a:buClr>
              <a:buSzPts val="350"/>
              <a:buChar char="●"/>
              <a:defRPr sz="1400" i="0" u="none" strike="noStrike" cap="none">
                <a:solidFill>
                  <a:srgbClr val="000000"/>
                </a:solidFill>
              </a:defRPr>
            </a:lvl5pPr>
            <a:lvl6pPr marL="2743200" marR="0" lvl="5" indent="-250825" algn="l" rtl="0">
              <a:lnSpc>
                <a:spcPct val="81000"/>
              </a:lnSpc>
              <a:spcBef>
                <a:spcPts val="350"/>
              </a:spcBef>
              <a:spcAft>
                <a:spcPts val="0"/>
              </a:spcAft>
              <a:buClr>
                <a:srgbClr val="000000"/>
              </a:buClr>
              <a:buSzPts val="350"/>
              <a:buChar char="●"/>
              <a:defRPr sz="1300" i="0" u="none" strike="noStrike" cap="none">
                <a:solidFill>
                  <a:srgbClr val="000000"/>
                </a:solidFill>
              </a:defRPr>
            </a:lvl6pPr>
            <a:lvl7pPr marL="3200400" marR="0" lvl="6" indent="-250825" algn="l" rtl="0">
              <a:lnSpc>
                <a:spcPct val="81000"/>
              </a:lnSpc>
              <a:spcBef>
                <a:spcPts val="350"/>
              </a:spcBef>
              <a:spcAft>
                <a:spcPts val="0"/>
              </a:spcAft>
              <a:buClr>
                <a:srgbClr val="000000"/>
              </a:buClr>
              <a:buSzPts val="350"/>
              <a:buChar char="●"/>
              <a:defRPr sz="1200" i="0" u="none" strike="noStrike" cap="none">
                <a:solidFill>
                  <a:srgbClr val="000000"/>
                </a:solidFill>
              </a:defRPr>
            </a:lvl7pPr>
            <a:lvl8pPr marL="3657600" marR="0" lvl="7" indent="-250825" algn="l" rtl="0">
              <a:lnSpc>
                <a:spcPct val="81000"/>
              </a:lnSpc>
              <a:spcBef>
                <a:spcPts val="350"/>
              </a:spcBef>
              <a:spcAft>
                <a:spcPts val="0"/>
              </a:spcAft>
              <a:buClr>
                <a:srgbClr val="000000"/>
              </a:buClr>
              <a:buSzPts val="350"/>
              <a:buChar char="●"/>
              <a:defRPr sz="1100" i="0" u="none" strike="noStrike" cap="none">
                <a:solidFill>
                  <a:srgbClr val="000000"/>
                </a:solidFill>
              </a:defRPr>
            </a:lvl8pPr>
            <a:lvl9pPr marL="4114800" marR="0" lvl="8" indent="-250825" algn="l" rtl="0">
              <a:lnSpc>
                <a:spcPct val="81000"/>
              </a:lnSpc>
              <a:spcBef>
                <a:spcPts val="350"/>
              </a:spcBef>
              <a:spcAft>
                <a:spcPts val="0"/>
              </a:spcAft>
              <a:buClr>
                <a:srgbClr val="000000"/>
              </a:buClr>
              <a:buSzPts val="350"/>
              <a:buChar char="●"/>
              <a:defRPr sz="1000" i="0" u="none" strike="noStrike" cap="none">
                <a:solidFill>
                  <a:srgbClr val="000000"/>
                </a:solidFill>
              </a:defRPr>
            </a:lvl9pPr>
          </a:lstStyle>
          <a:p>
            <a:endParaRPr/>
          </a:p>
        </p:txBody>
      </p:sp>
      <p:sp>
        <p:nvSpPr>
          <p:cNvPr id="40" name="Google Shape;40;p7"/>
          <p:cNvSpPr txBox="1">
            <a:spLocks noGrp="1"/>
          </p:cNvSpPr>
          <p:nvPr>
            <p:ph type="title"/>
          </p:nvPr>
        </p:nvSpPr>
        <p:spPr>
          <a:xfrm>
            <a:off x="1018700" y="0"/>
            <a:ext cx="8086500" cy="609600"/>
          </a:xfrm>
          <a:prstGeom prst="rect">
            <a:avLst/>
          </a:prstGeom>
          <a:noFill/>
          <a:ln>
            <a:noFill/>
          </a:ln>
        </p:spPr>
        <p:txBody>
          <a:bodyPr spcFirstLastPara="1" wrap="square" lIns="92150" tIns="46075" rIns="92150" bIns="4607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lvl="0" algn="ctr" rtl="0">
              <a:lnSpc>
                <a:spcPct val="81000"/>
              </a:lnSpc>
              <a:spcBef>
                <a:spcPts val="0"/>
              </a:spcBef>
              <a:spcAft>
                <a:spcPts val="0"/>
              </a:spcAft>
              <a:buSzPts val="5200"/>
              <a:buChar char="●"/>
              <a:defRPr sz="5200"/>
            </a:lvl1pPr>
            <a:lvl2pPr lvl="1" algn="ctr" rtl="0">
              <a:lnSpc>
                <a:spcPct val="81000"/>
              </a:lnSpc>
              <a:spcBef>
                <a:spcPts val="0"/>
              </a:spcBef>
              <a:spcAft>
                <a:spcPts val="0"/>
              </a:spcAft>
              <a:buSzPts val="5200"/>
              <a:buChar char="○"/>
              <a:defRPr sz="5200"/>
            </a:lvl2pPr>
            <a:lvl3pPr lvl="2" algn="ctr" rtl="0">
              <a:lnSpc>
                <a:spcPct val="81000"/>
              </a:lnSpc>
              <a:spcBef>
                <a:spcPts val="0"/>
              </a:spcBef>
              <a:spcAft>
                <a:spcPts val="0"/>
              </a:spcAft>
              <a:buSzPts val="5200"/>
              <a:buChar char="■"/>
              <a:defRPr sz="5200"/>
            </a:lvl3pPr>
            <a:lvl4pPr lvl="3" algn="ctr" rtl="0">
              <a:lnSpc>
                <a:spcPct val="81000"/>
              </a:lnSpc>
              <a:spcBef>
                <a:spcPts val="0"/>
              </a:spcBef>
              <a:spcAft>
                <a:spcPts val="0"/>
              </a:spcAft>
              <a:buSzPts val="5200"/>
              <a:buChar char="●"/>
              <a:defRPr sz="5200"/>
            </a:lvl4pPr>
            <a:lvl5pPr lvl="4" algn="ctr" rtl="0">
              <a:lnSpc>
                <a:spcPct val="81000"/>
              </a:lnSpc>
              <a:spcBef>
                <a:spcPts val="0"/>
              </a:spcBef>
              <a:spcAft>
                <a:spcPts val="0"/>
              </a:spcAft>
              <a:buSzPts val="5200"/>
              <a:buChar char="○"/>
              <a:defRPr sz="5200"/>
            </a:lvl5pPr>
            <a:lvl6pPr lvl="5" algn="ctr" rtl="0">
              <a:lnSpc>
                <a:spcPct val="100000"/>
              </a:lnSpc>
              <a:spcBef>
                <a:spcPts val="0"/>
              </a:spcBef>
              <a:spcAft>
                <a:spcPts val="0"/>
              </a:spcAft>
              <a:buSzPts val="5200"/>
              <a:buChar char="■"/>
              <a:defRPr sz="5200"/>
            </a:lvl6pPr>
            <a:lvl7pPr lvl="6" algn="ctr" rtl="0">
              <a:lnSpc>
                <a:spcPct val="100000"/>
              </a:lnSpc>
              <a:spcBef>
                <a:spcPts val="0"/>
              </a:spcBef>
              <a:spcAft>
                <a:spcPts val="0"/>
              </a:spcAft>
              <a:buSzPts val="5200"/>
              <a:buChar char="●"/>
              <a:defRPr sz="5200"/>
            </a:lvl7pPr>
            <a:lvl8pPr lvl="7" algn="ctr" rtl="0">
              <a:lnSpc>
                <a:spcPct val="100000"/>
              </a:lnSpc>
              <a:spcBef>
                <a:spcPts val="0"/>
              </a:spcBef>
              <a:spcAft>
                <a:spcPts val="0"/>
              </a:spcAft>
              <a:buSzPts val="5200"/>
              <a:buChar char="○"/>
              <a:defRPr sz="5200"/>
            </a:lvl8pPr>
            <a:lvl9pPr lvl="8" algn="ctr" rtl="0">
              <a:lnSpc>
                <a:spcPct val="100000"/>
              </a:lnSpc>
              <a:spcBef>
                <a:spcPts val="0"/>
              </a:spcBef>
              <a:spcAft>
                <a:spcPts val="0"/>
              </a:spcAft>
              <a:buSzPts val="5200"/>
              <a:buChar char="■"/>
              <a:defRPr sz="5200"/>
            </a:lvl9pPr>
          </a:lstStyle>
          <a:p>
            <a:endParaRPr/>
          </a:p>
        </p:txBody>
      </p:sp>
      <p:sp>
        <p:nvSpPr>
          <p:cNvPr id="43" name="Google Shape;43;p8"/>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8"/>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lvl="0" algn="ctr" rtl="0">
              <a:lnSpc>
                <a:spcPct val="81000"/>
              </a:lnSpc>
              <a:spcBef>
                <a:spcPts val="0"/>
              </a:spcBef>
              <a:spcAft>
                <a:spcPts val="0"/>
              </a:spcAft>
              <a:buSzPts val="3600"/>
              <a:buChar char="●"/>
              <a:defRPr sz="3600"/>
            </a:lvl1pPr>
            <a:lvl2pPr lvl="1" algn="ctr" rtl="0">
              <a:lnSpc>
                <a:spcPct val="81000"/>
              </a:lnSpc>
              <a:spcBef>
                <a:spcPts val="0"/>
              </a:spcBef>
              <a:spcAft>
                <a:spcPts val="0"/>
              </a:spcAft>
              <a:buSzPts val="3600"/>
              <a:buChar char="○"/>
              <a:defRPr sz="3600"/>
            </a:lvl2pPr>
            <a:lvl3pPr lvl="2" algn="ctr" rtl="0">
              <a:lnSpc>
                <a:spcPct val="81000"/>
              </a:lnSpc>
              <a:spcBef>
                <a:spcPts val="0"/>
              </a:spcBef>
              <a:spcAft>
                <a:spcPts val="0"/>
              </a:spcAft>
              <a:buSzPts val="3600"/>
              <a:buChar char="■"/>
              <a:defRPr sz="3600"/>
            </a:lvl3pPr>
            <a:lvl4pPr lvl="3" algn="ctr" rtl="0">
              <a:lnSpc>
                <a:spcPct val="81000"/>
              </a:lnSpc>
              <a:spcBef>
                <a:spcPts val="0"/>
              </a:spcBef>
              <a:spcAft>
                <a:spcPts val="0"/>
              </a:spcAft>
              <a:buSzPts val="3600"/>
              <a:buChar char="●"/>
              <a:defRPr sz="3600"/>
            </a:lvl4pPr>
            <a:lvl5pPr lvl="4" algn="ctr" rtl="0">
              <a:lnSpc>
                <a:spcPct val="81000"/>
              </a:lnSpc>
              <a:spcBef>
                <a:spcPts val="0"/>
              </a:spcBef>
              <a:spcAft>
                <a:spcPts val="0"/>
              </a:spcAft>
              <a:buSzPts val="3600"/>
              <a:buChar char="○"/>
              <a:defRPr sz="3600"/>
            </a:lvl5pPr>
            <a:lvl6pPr lvl="5" algn="ctr" rtl="0">
              <a:lnSpc>
                <a:spcPct val="100000"/>
              </a:lnSpc>
              <a:spcBef>
                <a:spcPts val="0"/>
              </a:spcBef>
              <a:spcAft>
                <a:spcPts val="0"/>
              </a:spcAft>
              <a:buSzPts val="3600"/>
              <a:buChar char="■"/>
              <a:defRPr sz="3600"/>
            </a:lvl6pPr>
            <a:lvl7pPr lvl="6" algn="ctr" rtl="0">
              <a:lnSpc>
                <a:spcPct val="100000"/>
              </a:lnSpc>
              <a:spcBef>
                <a:spcPts val="0"/>
              </a:spcBef>
              <a:spcAft>
                <a:spcPts val="0"/>
              </a:spcAft>
              <a:buSzPts val="3600"/>
              <a:buChar char="●"/>
              <a:defRPr sz="3600"/>
            </a:lvl7pPr>
            <a:lvl8pPr lvl="7" algn="ctr" rtl="0">
              <a:lnSpc>
                <a:spcPct val="100000"/>
              </a:lnSpc>
              <a:spcBef>
                <a:spcPts val="0"/>
              </a:spcBef>
              <a:spcAft>
                <a:spcPts val="0"/>
              </a:spcAft>
              <a:buSzPts val="3600"/>
              <a:buChar char="○"/>
              <a:defRPr sz="3600"/>
            </a:lvl8pPr>
            <a:lvl9pPr lvl="8" algn="ctr" rtl="0">
              <a:lnSpc>
                <a:spcPct val="100000"/>
              </a:lnSpc>
              <a:spcBef>
                <a:spcPts val="0"/>
              </a:spcBef>
              <a:spcAft>
                <a:spcPts val="0"/>
              </a:spcAft>
              <a:buSzPts val="3600"/>
              <a:buChar char="■"/>
              <a:defRPr sz="3600"/>
            </a:lvl9pPr>
          </a:lstStyle>
          <a:p>
            <a:endParaRPr/>
          </a:p>
        </p:txBody>
      </p:sp>
      <p:sp>
        <p:nvSpPr>
          <p:cNvPr id="47" name="Google Shape;47;p9"/>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50" name="Google Shape;50;p10"/>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rtl="0">
              <a:lnSpc>
                <a:spcPct val="81000"/>
              </a:lnSpc>
              <a:spcBef>
                <a:spcPts val="6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500" b="0"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0"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300" b="0"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200" b="0"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100" b="0"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0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 name="Google Shape;8;p1"/>
          <p:cNvSpPr txBox="1">
            <a:spLocks noGrp="1"/>
          </p:cNvSpPr>
          <p:nvPr>
            <p:ph type="dt" idx="10"/>
          </p:nvPr>
        </p:nvSpPr>
        <p:spPr>
          <a:xfrm>
            <a:off x="685800" y="6248400"/>
            <a:ext cx="1900200" cy="452400"/>
          </a:xfrm>
          <a:prstGeom prst="rect">
            <a:avLst/>
          </a:prstGeom>
          <a:noFill/>
          <a:ln>
            <a:noFill/>
          </a:ln>
        </p:spPr>
        <p:txBody>
          <a:bodyPr spcFirstLastPara="1" wrap="square" lIns="92150" tIns="46075" rIns="92150" bIns="4607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9" name="Google Shape;9;p1"/>
          <p:cNvSpPr txBox="1">
            <a:spLocks noGrp="1"/>
          </p:cNvSpPr>
          <p:nvPr>
            <p:ph type="ftr" idx="11"/>
          </p:nvPr>
        </p:nvSpPr>
        <p:spPr>
          <a:xfrm>
            <a:off x="3124200" y="6248400"/>
            <a:ext cx="2890800" cy="452400"/>
          </a:xfrm>
          <a:prstGeom prst="rect">
            <a:avLst/>
          </a:prstGeom>
          <a:noFill/>
          <a:ln>
            <a:noFill/>
          </a:ln>
        </p:spPr>
        <p:txBody>
          <a:bodyPr spcFirstLastPara="1" wrap="square" lIns="92150" tIns="46075" rIns="92150" bIns="4607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10" name="Google Shape;10;p1"/>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11" name="Google Shape;11;p1"/>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pic>
        <p:nvPicPr>
          <p:cNvPr id="12" name="Google Shape;12;p1"/>
          <p:cNvPicPr preferRelativeResize="0"/>
          <p:nvPr/>
        </p:nvPicPr>
        <p:blipFill rotWithShape="1">
          <a:blip r:embed="rId7">
            <a:alphaModFix/>
          </a:blip>
          <a:srcRect/>
          <a:stretch/>
        </p:blipFill>
        <p:spPr>
          <a:xfrm>
            <a:off x="114300" y="117475"/>
            <a:ext cx="1101725" cy="1101725"/>
          </a:xfrm>
          <a:prstGeom prst="rect">
            <a:avLst/>
          </a:prstGeom>
          <a:noFill/>
          <a:ln>
            <a:noFill/>
          </a:ln>
        </p:spPr>
      </p:pic>
      <p:sp>
        <p:nvSpPr>
          <p:cNvPr id="13" name="Google Shape;13;p1"/>
          <p:cNvSpPr/>
          <p:nvPr/>
        </p:nvSpPr>
        <p:spPr>
          <a:xfrm>
            <a:off x="1149350" y="625475"/>
            <a:ext cx="5073600" cy="3666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708BFE"/>
              </a:buClr>
              <a:buSzPts val="1800"/>
              <a:buFont typeface="Arial"/>
              <a:buNone/>
            </a:pPr>
            <a:r>
              <a:rPr lang="en-US" sz="1800" b="1" i="0" u="none" strike="noStrike" cap="none" dirty="0">
                <a:solidFill>
                  <a:srgbClr val="708BFE"/>
                </a:solidFill>
                <a:latin typeface="Arial"/>
                <a:ea typeface="Arial"/>
                <a:cs typeface="Arial"/>
                <a:sym typeface="Arial"/>
              </a:rPr>
              <a:t> </a:t>
            </a:r>
            <a:r>
              <a:rPr lang="en-US" sz="1400" b="1" i="1" u="none" strike="noStrike" cap="none" dirty="0">
                <a:solidFill>
                  <a:srgbClr val="708BFE"/>
                </a:solidFill>
                <a:latin typeface="Arial"/>
                <a:ea typeface="Arial"/>
                <a:cs typeface="Arial"/>
                <a:sym typeface="Arial"/>
              </a:rPr>
              <a:t>Secretary of Defense Executive Fellows</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rtl="0">
              <a:lnSpc>
                <a:spcPct val="81000"/>
              </a:lnSpc>
              <a:spcBef>
                <a:spcPts val="6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500" b="0"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0"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300" b="0"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200" b="0"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100" b="0"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0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31" name="Google Shape;31;p6"/>
          <p:cNvSpPr txBox="1">
            <a:spLocks noGrp="1"/>
          </p:cNvSpPr>
          <p:nvPr>
            <p:ph type="dt" idx="10"/>
          </p:nvPr>
        </p:nvSpPr>
        <p:spPr>
          <a:xfrm>
            <a:off x="685800" y="6248400"/>
            <a:ext cx="1900200" cy="452400"/>
          </a:xfrm>
          <a:prstGeom prst="rect">
            <a:avLst/>
          </a:prstGeom>
          <a:noFill/>
          <a:ln>
            <a:noFill/>
          </a:ln>
        </p:spPr>
        <p:txBody>
          <a:bodyPr spcFirstLastPara="1" wrap="square" lIns="92150" tIns="46075" rIns="92150" bIns="4607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32" name="Google Shape;32;p6"/>
          <p:cNvSpPr txBox="1">
            <a:spLocks noGrp="1"/>
          </p:cNvSpPr>
          <p:nvPr>
            <p:ph type="ftr" idx="11"/>
          </p:nvPr>
        </p:nvSpPr>
        <p:spPr>
          <a:xfrm>
            <a:off x="3124200" y="6248400"/>
            <a:ext cx="2890800" cy="452400"/>
          </a:xfrm>
          <a:prstGeom prst="rect">
            <a:avLst/>
          </a:prstGeom>
          <a:noFill/>
          <a:ln>
            <a:noFill/>
          </a:ln>
        </p:spPr>
        <p:txBody>
          <a:bodyPr spcFirstLastPara="1" wrap="square" lIns="92150" tIns="46075" rIns="92150" bIns="4607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33" name="Google Shape;33;p6"/>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Clr>
                <a:srgbClr val="000000"/>
              </a:buClr>
              <a:buSzPts val="1400"/>
              <a:buFont typeface="Arial"/>
              <a:buNone/>
              <a:defRPr sz="3200" b="1" i="1"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34" name="Google Shape;34;p6"/>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pic>
        <p:nvPicPr>
          <p:cNvPr id="35" name="Google Shape;35;p6"/>
          <p:cNvPicPr preferRelativeResize="0"/>
          <p:nvPr/>
        </p:nvPicPr>
        <p:blipFill rotWithShape="1">
          <a:blip r:embed="rId6">
            <a:alphaModFix/>
          </a:blip>
          <a:srcRect/>
          <a:stretch/>
        </p:blipFill>
        <p:spPr>
          <a:xfrm>
            <a:off x="114301" y="117477"/>
            <a:ext cx="1101725" cy="1101725"/>
          </a:xfrm>
          <a:prstGeom prst="rect">
            <a:avLst/>
          </a:prstGeom>
          <a:noFill/>
          <a:ln>
            <a:noFill/>
          </a:ln>
        </p:spPr>
      </p:pic>
      <p:sp>
        <p:nvSpPr>
          <p:cNvPr id="36" name="Google Shape;36;p6"/>
          <p:cNvSpPr/>
          <p:nvPr/>
        </p:nvSpPr>
        <p:spPr>
          <a:xfrm>
            <a:off x="1149350" y="625475"/>
            <a:ext cx="5073600" cy="3666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Clr>
                <a:srgbClr val="708BFE"/>
              </a:buClr>
              <a:buSzPts val="1800"/>
              <a:buFont typeface="Arial"/>
              <a:buNone/>
            </a:pPr>
            <a:r>
              <a:rPr lang="en-US" sz="1800" b="1" i="0" u="none" strike="noStrike" cap="none" dirty="0">
                <a:solidFill>
                  <a:srgbClr val="708BFE"/>
                </a:solidFill>
                <a:latin typeface="Arial"/>
                <a:ea typeface="Arial"/>
                <a:cs typeface="Arial"/>
                <a:sym typeface="Arial"/>
              </a:rPr>
              <a:t> </a:t>
            </a:r>
            <a:r>
              <a:rPr lang="en-US" sz="1400" b="1" i="1" u="none" strike="noStrike" cap="none" dirty="0">
                <a:solidFill>
                  <a:srgbClr val="708BFE"/>
                </a:solidFill>
                <a:latin typeface="Arial"/>
                <a:ea typeface="Arial"/>
                <a:cs typeface="Arial"/>
                <a:sym typeface="Arial"/>
              </a:rPr>
              <a:t>Secretary of Defense Executive Fellows</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jp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12.jpg"/><Relationship Id="rId4" Type="http://schemas.openxmlformats.org/officeDocument/2006/relationships/image" Target="../media/image23.png"/><Relationship Id="rId9" Type="http://schemas.openxmlformats.org/officeDocument/2006/relationships/image" Target="../media/image31.png"/><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12"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8.jpg"/><Relationship Id="rId5" Type="http://schemas.openxmlformats.org/officeDocument/2006/relationships/image" Target="../media/image36.png"/><Relationship Id="rId10" Type="http://schemas.openxmlformats.org/officeDocument/2006/relationships/image" Target="../media/image3.jpg"/><Relationship Id="rId4" Type="http://schemas.openxmlformats.org/officeDocument/2006/relationships/image" Target="../media/image5.jp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25.jpg"/><Relationship Id="rId12"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44.png"/><Relationship Id="rId5" Type="http://schemas.openxmlformats.org/officeDocument/2006/relationships/image" Target="../media/image26.jpg"/><Relationship Id="rId10" Type="http://schemas.openxmlformats.org/officeDocument/2006/relationships/image" Target="../media/image43.png"/><Relationship Id="rId4" Type="http://schemas.openxmlformats.org/officeDocument/2006/relationships/image" Target="../media/image6.jp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2.jp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9.jp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p:nvPr/>
        </p:nvSpPr>
        <p:spPr>
          <a:xfrm>
            <a:off x="0" y="1045550"/>
            <a:ext cx="9078012" cy="1209900"/>
          </a:xfrm>
          <a:prstGeom prst="rect">
            <a:avLst/>
          </a:prstGeom>
          <a:noFill/>
          <a:ln>
            <a:noFill/>
          </a:ln>
        </p:spPr>
        <p:txBody>
          <a:bodyPr spcFirstLastPara="1" wrap="square" lIns="92075" tIns="46025" rIns="92075" bIns="46025" anchor="ctr" anchorCtr="1">
            <a:noAutofit/>
          </a:bodyPr>
          <a:lstStyle/>
          <a:p>
            <a:pPr marL="0" marR="0" lvl="0" indent="0" algn="ctr" rtl="0">
              <a:lnSpc>
                <a:spcPct val="81000"/>
              </a:lnSpc>
              <a:spcBef>
                <a:spcPts val="0"/>
              </a:spcBef>
              <a:spcAft>
                <a:spcPts val="0"/>
              </a:spcAft>
              <a:buClr>
                <a:srgbClr val="000000"/>
              </a:buClr>
              <a:buSzPts val="4000"/>
              <a:buFont typeface="Arial"/>
              <a:buNone/>
            </a:pPr>
            <a:r>
              <a:rPr lang="en-US" sz="3600" b="1" i="0" u="none" strike="noStrike" cap="none" dirty="0">
                <a:solidFill>
                  <a:srgbClr val="000000"/>
                </a:solidFill>
                <a:latin typeface="Arial"/>
                <a:ea typeface="Arial"/>
                <a:cs typeface="Arial"/>
                <a:sym typeface="Arial"/>
              </a:rPr>
              <a:t>Secretary of Defense Executive Fellows </a:t>
            </a:r>
            <a:endParaRPr lang="en-US" sz="3600" b="1" i="0" u="none" strike="noStrike" cap="none" dirty="0" smtClean="0">
              <a:solidFill>
                <a:srgbClr val="000000"/>
              </a:solidFill>
              <a:latin typeface="Arial"/>
              <a:ea typeface="Arial"/>
              <a:cs typeface="Arial"/>
              <a:sym typeface="Arial"/>
            </a:endParaRPr>
          </a:p>
        </p:txBody>
      </p:sp>
      <p:sp>
        <p:nvSpPr>
          <p:cNvPr id="56" name="Google Shape;56;p11"/>
          <p:cNvSpPr/>
          <p:nvPr/>
        </p:nvSpPr>
        <p:spPr>
          <a:xfrm>
            <a:off x="1371600" y="2172509"/>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1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Academic Year 2018-2019</a:t>
            </a:r>
            <a:endParaRPr sz="2400" b="1" i="0" u="none" strike="noStrike" cap="none" dirty="0">
              <a:solidFill>
                <a:srgbClr val="000000"/>
              </a:solidFill>
              <a:latin typeface="Arial"/>
              <a:ea typeface="Arial"/>
              <a:cs typeface="Arial"/>
              <a:sym typeface="Arial"/>
            </a:endParaRPr>
          </a:p>
        </p:txBody>
      </p:sp>
      <p:sp>
        <p:nvSpPr>
          <p:cNvPr id="57" name="Google Shape;57;p11"/>
          <p:cNvSpPr txBox="1"/>
          <p:nvPr/>
        </p:nvSpPr>
        <p:spPr>
          <a:xfrm>
            <a:off x="3250950" y="6447950"/>
            <a:ext cx="2642100" cy="36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Entire Brief is</a:t>
            </a:r>
            <a:r>
              <a:rPr lang="en-US" sz="1400" b="0" i="0" u="none" strike="noStrike" cap="none" dirty="0">
                <a:solidFill>
                  <a:srgbClr val="00FF00"/>
                </a:solidFill>
                <a:latin typeface="Arial"/>
                <a:ea typeface="Arial"/>
                <a:cs typeface="Arial"/>
                <a:sym typeface="Arial"/>
              </a:rPr>
              <a:t> UNCLASSIFIED</a:t>
            </a:r>
            <a:endParaRPr sz="1400" b="0" i="0" u="none" strike="noStrike" cap="none" dirty="0">
              <a:solidFill>
                <a:srgbClr val="00FF00"/>
              </a:solidFill>
              <a:latin typeface="Arial"/>
              <a:ea typeface="Arial"/>
              <a:cs typeface="Arial"/>
              <a:sym typeface="Arial"/>
            </a:endParaRPr>
          </a:p>
        </p:txBody>
      </p:sp>
      <p:sp>
        <p:nvSpPr>
          <p:cNvPr id="58" name="Google Shape;58;p11"/>
          <p:cNvSpPr txBox="1"/>
          <p:nvPr/>
        </p:nvSpPr>
        <p:spPr>
          <a:xfrm>
            <a:off x="5744075" y="6160125"/>
            <a:ext cx="7333200" cy="85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11"/>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dirty="0"/>
          </a:p>
        </p:txBody>
      </p:sp>
      <p:pic>
        <p:nvPicPr>
          <p:cNvPr id="60" name="Google Shape;60;p11"/>
          <p:cNvPicPr preferRelativeResize="0"/>
          <p:nvPr/>
        </p:nvPicPr>
        <p:blipFill rotWithShape="1">
          <a:blip r:embed="rId3">
            <a:alphaModFix/>
          </a:blip>
          <a:srcRect l="1743" t="5762" r="3009" b="2913"/>
          <a:stretch/>
        </p:blipFill>
        <p:spPr>
          <a:xfrm>
            <a:off x="2893225" y="2826250"/>
            <a:ext cx="3442200" cy="34155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10</a:t>
            </a:fld>
            <a:endParaRPr dirty="0"/>
          </a:p>
        </p:txBody>
      </p:sp>
      <p:sp>
        <p:nvSpPr>
          <p:cNvPr id="179" name="Google Shape;179;p20"/>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COL Corey Hemingway, USA</a:t>
            </a:r>
            <a:endParaRPr dirty="0"/>
          </a:p>
        </p:txBody>
      </p:sp>
      <p:sp>
        <p:nvSpPr>
          <p:cNvPr id="180" name="Google Shape;180;p20"/>
          <p:cNvSpPr txBox="1"/>
          <p:nvPr/>
        </p:nvSpPr>
        <p:spPr>
          <a:xfrm>
            <a:off x="387926" y="1058514"/>
            <a:ext cx="7127623" cy="1913286"/>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ct val="120000"/>
              <a:buFont typeface="Arial" panose="020B0604020202020204" pitchFamily="34" charset="0"/>
              <a:buChar char="•"/>
            </a:pPr>
            <a:r>
              <a:rPr lang="en-US" sz="1800" b="1" dirty="0"/>
              <a:t>Corporate Sponsor: Google</a:t>
            </a:r>
            <a:endParaRPr sz="1800" b="1" dirty="0"/>
          </a:p>
          <a:p>
            <a:pPr marL="457200" lvl="0" indent="-342900" algn="l" rtl="0">
              <a:spcBef>
                <a:spcPts val="600"/>
              </a:spcBef>
              <a:spcAft>
                <a:spcPts val="0"/>
              </a:spcAft>
              <a:buSzPct val="120000"/>
              <a:buFont typeface="Arial" panose="020B0604020202020204" pitchFamily="34" charset="0"/>
              <a:buChar char="•"/>
            </a:pPr>
            <a:r>
              <a:rPr lang="en-US" sz="1800" b="1" dirty="0"/>
              <a:t>Next Assignment: Project Manager </a:t>
            </a:r>
            <a:endParaRPr lang="en-US" sz="1800" b="1" dirty="0" smtClean="0"/>
          </a:p>
          <a:p>
            <a:pPr marL="114300" lvl="0" algn="l" rtl="0">
              <a:spcBef>
                <a:spcPts val="0"/>
              </a:spcBef>
              <a:spcAft>
                <a:spcPts val="0"/>
              </a:spcAft>
              <a:buSzPct val="120000"/>
            </a:pPr>
            <a:r>
              <a:rPr lang="en-US" sz="1800" b="1" dirty="0"/>
              <a:t>	</a:t>
            </a:r>
            <a:r>
              <a:rPr lang="en-US" sz="1800" b="1" dirty="0" smtClean="0"/>
              <a:t>	          Cyberspace</a:t>
            </a:r>
            <a:r>
              <a:rPr lang="en-US" sz="1800" b="1" dirty="0"/>
              <a:t>, </a:t>
            </a:r>
            <a:r>
              <a:rPr lang="en-US" sz="1800" b="1" dirty="0" smtClean="0"/>
              <a:t>Testing, Special </a:t>
            </a:r>
            <a:r>
              <a:rPr lang="en-US" sz="1800" b="1" dirty="0"/>
              <a:t>Operations</a:t>
            </a:r>
            <a:endParaRPr sz="1800" b="1" dirty="0"/>
          </a:p>
          <a:p>
            <a:pPr marL="285750" lvl="0" indent="-285750" algn="l" rtl="0">
              <a:spcBef>
                <a:spcPts val="0"/>
              </a:spcBef>
              <a:spcAft>
                <a:spcPts val="0"/>
              </a:spcAft>
              <a:buSzPct val="120000"/>
              <a:buFont typeface="Arial" panose="020B0604020202020204" pitchFamily="34" charset="0"/>
              <a:buChar char="•"/>
            </a:pPr>
            <a:endParaRPr sz="1800" dirty="0"/>
          </a:p>
          <a:p>
            <a:pPr marL="457200" lvl="0" indent="-342900" algn="l" rtl="0">
              <a:spcBef>
                <a:spcPts val="0"/>
              </a:spcBef>
              <a:spcAft>
                <a:spcPts val="0"/>
              </a:spcAft>
              <a:buClr>
                <a:srgbClr val="6AA84F"/>
              </a:buClr>
              <a:buSzPct val="120000"/>
              <a:buFont typeface="Arial" panose="020B0604020202020204" pitchFamily="34" charset="0"/>
              <a:buChar char="•"/>
            </a:pPr>
            <a:r>
              <a:rPr lang="en-US" sz="1800" b="1" dirty="0">
                <a:solidFill>
                  <a:srgbClr val="6AA84F"/>
                </a:solidFill>
              </a:rPr>
              <a:t>Lessons Learned: Be audaciously bold and prototype </a:t>
            </a:r>
            <a:r>
              <a:rPr lang="en-US" sz="1800" b="1" dirty="0" smtClean="0">
                <a:solidFill>
                  <a:srgbClr val="6AA84F"/>
                </a:solidFill>
              </a:rPr>
              <a:t>driven</a:t>
            </a:r>
          </a:p>
          <a:p>
            <a:pPr marL="457200" lvl="0" indent="-342900" algn="l" rtl="0">
              <a:spcBef>
                <a:spcPts val="0"/>
              </a:spcBef>
              <a:spcAft>
                <a:spcPts val="0"/>
              </a:spcAft>
              <a:buClr>
                <a:srgbClr val="6AA84F"/>
              </a:buClr>
              <a:buSzPct val="120000"/>
              <a:buFont typeface="Arial" panose="020B0604020202020204" pitchFamily="34" charset="0"/>
              <a:buChar char="•"/>
            </a:pPr>
            <a:endParaRPr sz="1800" b="1" dirty="0"/>
          </a:p>
        </p:txBody>
      </p:sp>
      <p:pic>
        <p:nvPicPr>
          <p:cNvPr id="181" name="Google Shape;181;p20"/>
          <p:cNvPicPr preferRelativeResize="0"/>
          <p:nvPr/>
        </p:nvPicPr>
        <p:blipFill>
          <a:blip r:embed="rId3">
            <a:alphaModFix/>
          </a:blip>
          <a:stretch>
            <a:fillRect/>
          </a:stretch>
        </p:blipFill>
        <p:spPr>
          <a:xfrm>
            <a:off x="7475725" y="835275"/>
            <a:ext cx="1565826" cy="1957775"/>
          </a:xfrm>
          <a:prstGeom prst="rect">
            <a:avLst/>
          </a:prstGeom>
          <a:noFill/>
          <a:ln>
            <a:noFill/>
          </a:ln>
        </p:spPr>
      </p:pic>
      <p:sp>
        <p:nvSpPr>
          <p:cNvPr id="182" name="Google Shape;182;p20"/>
          <p:cNvSpPr txBox="1"/>
          <p:nvPr/>
        </p:nvSpPr>
        <p:spPr>
          <a:xfrm>
            <a:off x="387925" y="3241964"/>
            <a:ext cx="8626435" cy="5205136"/>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20000"/>
              <a:buFont typeface="Arial" panose="020B0604020202020204" pitchFamily="34" charset="0"/>
              <a:buChar char="•"/>
            </a:pPr>
            <a:r>
              <a:rPr lang="en-US" sz="1600" b="1" dirty="0"/>
              <a:t>Google use three factors as foundations of product development.  </a:t>
            </a:r>
            <a:r>
              <a:rPr lang="en-US" sz="1600" b="1" dirty="0" smtClean="0"/>
              <a:t>Empathize </a:t>
            </a:r>
            <a:r>
              <a:rPr lang="en-US" sz="1600" b="1" dirty="0"/>
              <a:t>with the user, </a:t>
            </a:r>
            <a:r>
              <a:rPr lang="en-US" sz="1600" b="1" dirty="0" smtClean="0"/>
              <a:t>think </a:t>
            </a:r>
            <a:r>
              <a:rPr lang="en-US" sz="1600" b="1" dirty="0"/>
              <a:t>10x, </a:t>
            </a:r>
            <a:r>
              <a:rPr lang="en-US" sz="1600" b="1" dirty="0" smtClean="0"/>
              <a:t>build </a:t>
            </a:r>
            <a:r>
              <a:rPr lang="en-US" sz="1600" b="1" dirty="0"/>
              <a:t>Prototypes.  Google is willing to go the extra mile to understand and build products that people want, challenge the team to go beyond expectations and build prototypes in a collaborative effort.  Be willing to fail and celebrate learning from failure. </a:t>
            </a:r>
            <a:endParaRPr sz="1600" b="1" dirty="0"/>
          </a:p>
          <a:p>
            <a:pPr marL="285750" lvl="0" indent="-285750" algn="l" rtl="0">
              <a:spcBef>
                <a:spcPts val="0"/>
              </a:spcBef>
              <a:spcAft>
                <a:spcPts val="0"/>
              </a:spcAft>
              <a:buSzPct val="120000"/>
              <a:buFont typeface="Arial" panose="020B0604020202020204" pitchFamily="34" charset="0"/>
              <a:buChar char="•"/>
            </a:pPr>
            <a:endParaRPr sz="1600" b="1" dirty="0"/>
          </a:p>
          <a:p>
            <a:pPr marL="457200" lvl="0" indent="-342900" algn="l" rtl="0">
              <a:spcBef>
                <a:spcPts val="0"/>
              </a:spcBef>
              <a:spcAft>
                <a:spcPts val="0"/>
              </a:spcAft>
              <a:buSzPct val="120000"/>
              <a:buFont typeface="Arial" panose="020B0604020202020204" pitchFamily="34" charset="0"/>
              <a:buChar char="•"/>
            </a:pPr>
            <a:r>
              <a:rPr lang="en-US" sz="1600" b="1" dirty="0"/>
              <a:t>I plan to use this experience to improve the culture of my organization.  Emphasizing the same principles will improve speed of delivery but willing to take prudent risk.  Providing my team the tools to improve collaboration with the user is priority </a:t>
            </a:r>
            <a:r>
              <a:rPr lang="en-US" sz="1600" b="1" dirty="0" smtClean="0"/>
              <a:t>#1</a:t>
            </a:r>
            <a:r>
              <a:rPr lang="en-US" sz="1600" b="1" dirty="0"/>
              <a:t>.  Establishing metrics and benchmarks that challenge the team go beyond expectation and rewarding failure/learning with every opportunity.  Challenge industry partners to prototype quickly so users can test and collect data that is meaningful</a:t>
            </a:r>
            <a:r>
              <a:rPr lang="en-US" sz="1800" b="1" dirty="0"/>
              <a:t>.</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dirty="0"/>
          </a:p>
        </p:txBody>
      </p:sp>
      <p:sp>
        <p:nvSpPr>
          <p:cNvPr id="188" name="Google Shape;188;p21"/>
          <p:cNvSpPr txBox="1">
            <a:spLocks noGrp="1"/>
          </p:cNvSpPr>
          <p:nvPr>
            <p:ph type="body" idx="1"/>
          </p:nvPr>
        </p:nvSpPr>
        <p:spPr>
          <a:xfrm>
            <a:off x="397164" y="1219200"/>
            <a:ext cx="8621386" cy="51102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Aft>
                <a:spcPts val="0"/>
              </a:spcAft>
              <a:buClr>
                <a:srgbClr val="000000"/>
              </a:buClr>
              <a:buSzPct val="120000"/>
              <a:buFont typeface="Arial" panose="020B0604020202020204" pitchFamily="34" charset="0"/>
              <a:buChar char="•"/>
            </a:pPr>
            <a:r>
              <a:rPr lang="en-US" sz="1800" dirty="0"/>
              <a:t>Corporate Sponsor: SpaceX</a:t>
            </a:r>
            <a:endParaRPr sz="1800" dirty="0"/>
          </a:p>
          <a:p>
            <a:pPr lvl="0" indent="-342900">
              <a:lnSpc>
                <a:spcPct val="100000"/>
              </a:lnSpc>
              <a:buSzPct val="120000"/>
              <a:buFont typeface="Arial" panose="020B0604020202020204" pitchFamily="34" charset="0"/>
              <a:buChar char="•"/>
            </a:pPr>
            <a:r>
              <a:rPr lang="en-US" sz="1800" dirty="0"/>
              <a:t>Next Assignment: Technical </a:t>
            </a:r>
            <a:r>
              <a:rPr lang="en-US" sz="1800" dirty="0" smtClean="0"/>
              <a:t>Director</a:t>
            </a:r>
          </a:p>
          <a:p>
            <a:pPr lvl="0" indent="0">
              <a:lnSpc>
                <a:spcPct val="100000"/>
              </a:lnSpc>
              <a:spcBef>
                <a:spcPts val="0"/>
              </a:spcBef>
              <a:buSzPct val="120000"/>
              <a:buNone/>
            </a:pPr>
            <a:r>
              <a:rPr lang="en-US" sz="1800" dirty="0"/>
              <a:t>	</a:t>
            </a:r>
            <a:r>
              <a:rPr lang="en-US" sz="1800" dirty="0" smtClean="0"/>
              <a:t>	          National </a:t>
            </a:r>
            <a:r>
              <a:rPr lang="en-US" sz="1800" dirty="0"/>
              <a:t>Communications </a:t>
            </a:r>
            <a:r>
              <a:rPr lang="en-US" sz="1800" dirty="0" smtClean="0"/>
              <a:t>Systems</a:t>
            </a:r>
          </a:p>
          <a:p>
            <a:pPr lvl="0" indent="0">
              <a:lnSpc>
                <a:spcPct val="100000"/>
              </a:lnSpc>
              <a:spcBef>
                <a:spcPts val="0"/>
              </a:spcBef>
              <a:buSzPct val="120000"/>
              <a:buNone/>
            </a:pPr>
            <a:r>
              <a:rPr lang="en-US" sz="1800" dirty="0"/>
              <a:t> </a:t>
            </a:r>
            <a:r>
              <a:rPr lang="en-US" sz="1800" dirty="0" smtClean="0"/>
              <a:t>     		          </a:t>
            </a:r>
            <a:r>
              <a:rPr lang="en-US" sz="1800" dirty="0"/>
              <a:t>National Reconnaissance Office (NRO)</a:t>
            </a:r>
            <a:endParaRPr sz="1800" dirty="0"/>
          </a:p>
          <a:p>
            <a:pPr marL="514350" marR="0" lvl="0" indent="-285750" algn="l" rtl="0">
              <a:lnSpc>
                <a:spcPct val="71000"/>
              </a:lnSpc>
              <a:spcBef>
                <a:spcPts val="600"/>
              </a:spcBef>
              <a:spcAft>
                <a:spcPts val="0"/>
              </a:spcAft>
              <a:buClr>
                <a:srgbClr val="000000"/>
              </a:buClr>
              <a:buSzPct val="120000"/>
              <a:buFont typeface="Arial" panose="020B0604020202020204" pitchFamily="34" charset="0"/>
              <a:buChar char="•"/>
            </a:pPr>
            <a:endParaRPr sz="1800" dirty="0"/>
          </a:p>
          <a:p>
            <a:pPr marL="457200" marR="0" lvl="0" indent="-342900" algn="l" rtl="0">
              <a:lnSpc>
                <a:spcPct val="71000"/>
              </a:lnSpc>
              <a:spcBef>
                <a:spcPts val="600"/>
              </a:spcBef>
              <a:spcAft>
                <a:spcPts val="0"/>
              </a:spcAft>
              <a:buClr>
                <a:srgbClr val="6AA84F"/>
              </a:buClr>
              <a:buSzPct val="120000"/>
              <a:buFont typeface="Arial" panose="020B0604020202020204" pitchFamily="34" charset="0"/>
              <a:buChar char="•"/>
            </a:pPr>
            <a:r>
              <a:rPr lang="en-US" sz="1800" dirty="0">
                <a:solidFill>
                  <a:srgbClr val="6AA84F"/>
                </a:solidFill>
              </a:rPr>
              <a:t>Lesson Learned: Reduce Requirements &amp; Iterate</a:t>
            </a:r>
            <a:endParaRPr sz="1800" dirty="0">
              <a:solidFill>
                <a:srgbClr val="6AA84F"/>
              </a:solidFill>
            </a:endParaRPr>
          </a:p>
          <a:p>
            <a:pPr marL="228600" marR="0" lvl="0" indent="0" algn="l" rtl="0">
              <a:lnSpc>
                <a:spcPct val="71000"/>
              </a:lnSpc>
              <a:spcBef>
                <a:spcPts val="600"/>
              </a:spcBef>
              <a:spcAft>
                <a:spcPts val="0"/>
              </a:spcAft>
              <a:buClr>
                <a:srgbClr val="000000"/>
              </a:buClr>
              <a:buSzPct val="120000"/>
              <a:buNone/>
            </a:pPr>
            <a:endParaRPr sz="1800" dirty="0"/>
          </a:p>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SpaceX demonstrated this lesson by trading away some initial Starlink capabilities in order to accelerate schedule.  By also taking calculated risks, SpaceX was able to get a minimum viable product tested and monetized before any of its competitors. </a:t>
            </a:r>
            <a:endParaRPr sz="1800" dirty="0"/>
          </a:p>
          <a:p>
            <a:pPr marL="514350" marR="0" lvl="0" indent="-285750" algn="l" rtl="0">
              <a:lnSpc>
                <a:spcPct val="71000"/>
              </a:lnSpc>
              <a:spcBef>
                <a:spcPts val="600"/>
              </a:spcBef>
              <a:spcAft>
                <a:spcPts val="0"/>
              </a:spcAft>
              <a:buClr>
                <a:srgbClr val="000000"/>
              </a:buClr>
              <a:buSzPct val="120000"/>
              <a:buFont typeface="Arial" panose="020B0604020202020204" pitchFamily="34" charset="0"/>
              <a:buChar char="•"/>
            </a:pPr>
            <a:endParaRPr sz="1800" dirty="0"/>
          </a:p>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I plan to incorporate this lesson in the same fashion during my next assignment. Emphasize urgency to get viable capability to users as quickly as possible.  Seek deferments or waivers for requirements that threaten this strategy.  Leverage commercial products to the maximum extent possible.</a:t>
            </a:r>
            <a:endParaRPr sz="1800" dirty="0"/>
          </a:p>
        </p:txBody>
      </p:sp>
      <p:sp>
        <p:nvSpPr>
          <p:cNvPr id="189" name="Google Shape;189;p21"/>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t>Jeremy Mucha, USN CIV</a:t>
            </a:r>
            <a:endParaRPr dirty="0"/>
          </a:p>
        </p:txBody>
      </p:sp>
      <p:pic>
        <p:nvPicPr>
          <p:cNvPr id="190" name="Google Shape;190;p21"/>
          <p:cNvPicPr preferRelativeResize="0"/>
          <p:nvPr/>
        </p:nvPicPr>
        <p:blipFill rotWithShape="1">
          <a:blip r:embed="rId3">
            <a:alphaModFix/>
          </a:blip>
          <a:srcRect/>
          <a:stretch/>
        </p:blipFill>
        <p:spPr>
          <a:xfrm>
            <a:off x="7464176" y="811050"/>
            <a:ext cx="1554475" cy="14994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22"/>
          <p:cNvSpPr txBox="1">
            <a:spLocks noGrp="1"/>
          </p:cNvSpPr>
          <p:nvPr>
            <p:ph type="sldNum" idx="12"/>
          </p:nvPr>
        </p:nvSpPr>
        <p:spPr/>
        <p:txBody>
          <a:bodyPr/>
          <a:lstStyle/>
          <a:p>
            <a:pPr lvl="0"/>
            <a:fld id="{00000000-1234-1234-1234-123412341234}" type="slidenum">
              <a:rPr lang="en-US" smtClean="0"/>
              <a:pPr lvl="0"/>
              <a:t>12</a:t>
            </a:fld>
            <a:endParaRPr lang="en-US" dirty="0"/>
          </a:p>
        </p:txBody>
      </p:sp>
      <p:sp>
        <p:nvSpPr>
          <p:cNvPr id="4" name="Text Placeholder 3"/>
          <p:cNvSpPr>
            <a:spLocks noGrp="1"/>
          </p:cNvSpPr>
          <p:nvPr>
            <p:ph type="body" idx="1"/>
          </p:nvPr>
        </p:nvSpPr>
        <p:spPr>
          <a:xfrm>
            <a:off x="415636" y="1219200"/>
            <a:ext cx="8728372" cy="5110200"/>
          </a:xfrm>
        </p:spPr>
        <p:txBody>
          <a:bodyPr/>
          <a:lstStyle/>
          <a:p>
            <a:pPr>
              <a:lnSpc>
                <a:spcPct val="100000"/>
              </a:lnSpc>
              <a:buSzPct val="120000"/>
              <a:buFont typeface="Arial" panose="020B0604020202020204" pitchFamily="34" charset="0"/>
              <a:buChar char="•"/>
            </a:pPr>
            <a:r>
              <a:rPr lang="en-US" sz="1800" dirty="0" smtClean="0"/>
              <a:t>Corporate Sponsor: Cisco Systems</a:t>
            </a:r>
          </a:p>
          <a:p>
            <a:pPr>
              <a:lnSpc>
                <a:spcPct val="100000"/>
              </a:lnSpc>
              <a:buSzPct val="120000"/>
              <a:buFont typeface="Arial" panose="020B0604020202020204" pitchFamily="34" charset="0"/>
              <a:buChar char="•"/>
            </a:pPr>
            <a:r>
              <a:rPr lang="en-US" sz="1800" dirty="0" smtClean="0"/>
              <a:t>Next Assignment:  APM Submarine Comms Program Office</a:t>
            </a:r>
          </a:p>
          <a:p>
            <a:pPr>
              <a:lnSpc>
                <a:spcPct val="100000"/>
              </a:lnSpc>
              <a:buSzPct val="120000"/>
              <a:buFont typeface="Arial" panose="020B0604020202020204" pitchFamily="34" charset="0"/>
              <a:buChar char="•"/>
            </a:pPr>
            <a:endParaRPr lang="en-US" sz="1800" dirty="0"/>
          </a:p>
          <a:p>
            <a:pPr>
              <a:lnSpc>
                <a:spcPct val="100000"/>
              </a:lnSpc>
              <a:buClr>
                <a:srgbClr val="00B050"/>
              </a:buClr>
              <a:buSzPct val="120000"/>
              <a:buFont typeface="Arial" panose="020B0604020202020204" pitchFamily="34" charset="0"/>
              <a:buChar char="•"/>
            </a:pPr>
            <a:r>
              <a:rPr lang="en-US" sz="1800" dirty="0" smtClean="0">
                <a:solidFill>
                  <a:srgbClr val="00B050"/>
                </a:solidFill>
              </a:rPr>
              <a:t>Lesson Learned:  Everything I need to know I learned in</a:t>
            </a:r>
          </a:p>
          <a:p>
            <a:pPr indent="0">
              <a:lnSpc>
                <a:spcPct val="100000"/>
              </a:lnSpc>
              <a:buSzPct val="120000"/>
              <a:buNone/>
            </a:pPr>
            <a:r>
              <a:rPr lang="en-US" sz="1800" dirty="0" smtClean="0">
                <a:solidFill>
                  <a:srgbClr val="00B050"/>
                </a:solidFill>
              </a:rPr>
              <a:t>Bootcamp</a:t>
            </a:r>
          </a:p>
          <a:p>
            <a:pPr marL="742950" indent="-285750">
              <a:lnSpc>
                <a:spcPct val="100000"/>
              </a:lnSpc>
              <a:buClr>
                <a:srgbClr val="00B050"/>
              </a:buClr>
              <a:buSzPct val="120000"/>
              <a:buFont typeface="Arial" panose="020B0604020202020204" pitchFamily="34" charset="0"/>
              <a:buChar char="‒"/>
            </a:pPr>
            <a:r>
              <a:rPr lang="en-US" sz="1600" dirty="0" smtClean="0">
                <a:solidFill>
                  <a:srgbClr val="00B050"/>
                </a:solidFill>
              </a:rPr>
              <a:t>The Golden rule is as relevant in Corporate America as it is in the military</a:t>
            </a:r>
          </a:p>
          <a:p>
            <a:pPr marL="742950" indent="-285750">
              <a:lnSpc>
                <a:spcPct val="100000"/>
              </a:lnSpc>
              <a:buClr>
                <a:srgbClr val="00B050"/>
              </a:buClr>
              <a:buSzPct val="120000"/>
              <a:buFont typeface="Arial" panose="020B0604020202020204" pitchFamily="34" charset="0"/>
              <a:buChar char="‒"/>
            </a:pPr>
            <a:r>
              <a:rPr lang="en-US" sz="1600" dirty="0" smtClean="0">
                <a:solidFill>
                  <a:srgbClr val="00B050"/>
                </a:solidFill>
              </a:rPr>
              <a:t>If you are not failing, you are not trying hard enough (</a:t>
            </a:r>
            <a:r>
              <a:rPr lang="en-US" sz="1600" dirty="0">
                <a:solidFill>
                  <a:srgbClr val="00B050"/>
                </a:solidFill>
              </a:rPr>
              <a:t>A</a:t>
            </a:r>
            <a:r>
              <a:rPr lang="en-US" sz="1600" dirty="0" smtClean="0">
                <a:solidFill>
                  <a:srgbClr val="00B050"/>
                </a:solidFill>
              </a:rPr>
              <a:t>ccepting Failure)</a:t>
            </a:r>
          </a:p>
          <a:p>
            <a:pPr marL="742950" indent="-285750">
              <a:lnSpc>
                <a:spcPct val="100000"/>
              </a:lnSpc>
              <a:buClr>
                <a:srgbClr val="00B050"/>
              </a:buClr>
              <a:buSzPct val="120000"/>
              <a:buFont typeface="Arial" panose="020B0604020202020204" pitchFamily="34" charset="0"/>
              <a:buChar char="‒"/>
            </a:pPr>
            <a:r>
              <a:rPr lang="en-US" sz="1600" dirty="0" smtClean="0">
                <a:solidFill>
                  <a:srgbClr val="00B050"/>
                </a:solidFill>
              </a:rPr>
              <a:t>Small course changes deliver more value than large rudder swings (Agile Development)</a:t>
            </a:r>
          </a:p>
          <a:p>
            <a:pPr marL="742950" indent="-285750">
              <a:lnSpc>
                <a:spcPct val="100000"/>
              </a:lnSpc>
              <a:buClr>
                <a:srgbClr val="00B050"/>
              </a:buClr>
              <a:buSzPct val="120000"/>
              <a:buFont typeface="Arial" panose="020B0604020202020204" pitchFamily="34" charset="0"/>
              <a:buChar char="‒"/>
            </a:pPr>
            <a:r>
              <a:rPr lang="en-US" sz="1600" dirty="0" smtClean="0">
                <a:solidFill>
                  <a:srgbClr val="00B050"/>
                </a:solidFill>
              </a:rPr>
              <a:t>Life is tough or you are not playing hard enough, everything gets better after X</a:t>
            </a:r>
          </a:p>
          <a:p>
            <a:pPr marL="742950" indent="-285750">
              <a:lnSpc>
                <a:spcPct val="100000"/>
              </a:lnSpc>
              <a:spcBef>
                <a:spcPts val="0"/>
              </a:spcBef>
              <a:buClr>
                <a:srgbClr val="00B050"/>
              </a:buClr>
              <a:buSzPct val="100000"/>
              <a:buFont typeface="Arial" panose="020B0604020202020204" pitchFamily="34" charset="0"/>
              <a:buChar char="‒"/>
            </a:pPr>
            <a:endParaRPr lang="en-US" sz="1800" dirty="0">
              <a:solidFill>
                <a:srgbClr val="00B050"/>
              </a:solidFill>
            </a:endParaRPr>
          </a:p>
        </p:txBody>
      </p:sp>
      <p:sp>
        <p:nvSpPr>
          <p:cNvPr id="197" name="Google Shape;197;p22"/>
          <p:cNvSpPr txBox="1">
            <a:spLocks noGrp="1"/>
          </p:cNvSpPr>
          <p:nvPr>
            <p:ph type="title"/>
          </p:nvPr>
        </p:nvSpPr>
        <p:spPr/>
        <p:txBody>
          <a:bodyPr/>
          <a:lstStyle/>
          <a:p>
            <a:pPr lvl="0"/>
            <a:r>
              <a:rPr lang="en-US" dirty="0" smtClean="0"/>
              <a:t>CAPT Paul Pampuro, USN</a:t>
            </a:r>
            <a:endParaRPr lang="en-US" dirty="0"/>
          </a:p>
        </p:txBody>
      </p:sp>
      <p:pic>
        <p:nvPicPr>
          <p:cNvPr id="198" name="Google Shape;198;p22"/>
          <p:cNvPicPr preferRelativeResize="0"/>
          <p:nvPr/>
        </p:nvPicPr>
        <p:blipFill>
          <a:blip r:embed="rId3">
            <a:alphaModFix/>
          </a:blip>
          <a:stretch>
            <a:fillRect/>
          </a:stretch>
        </p:blipFill>
        <p:spPr>
          <a:xfrm>
            <a:off x="7464175" y="811050"/>
            <a:ext cx="1564325" cy="1955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13</a:t>
            </a:fld>
            <a:endParaRPr dirty="0"/>
          </a:p>
        </p:txBody>
      </p:sp>
      <p:sp>
        <p:nvSpPr>
          <p:cNvPr id="206" name="Google Shape;206;p23"/>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COL Nelson So, USA</a:t>
            </a:r>
            <a:endParaRPr dirty="0"/>
          </a:p>
        </p:txBody>
      </p:sp>
      <p:sp>
        <p:nvSpPr>
          <p:cNvPr id="207" name="Google Shape;207;p23"/>
          <p:cNvSpPr txBox="1"/>
          <p:nvPr/>
        </p:nvSpPr>
        <p:spPr>
          <a:xfrm>
            <a:off x="350982" y="1219200"/>
            <a:ext cx="7113268" cy="1420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ct val="120000"/>
              <a:buFont typeface="Arial" panose="020B0604020202020204" pitchFamily="34" charset="0"/>
              <a:buChar char="•"/>
            </a:pPr>
            <a:r>
              <a:rPr lang="en-US" sz="1600" b="1" dirty="0"/>
              <a:t>Corporate Sponsor: </a:t>
            </a:r>
            <a:r>
              <a:rPr lang="en-US" sz="1600" b="1" dirty="0" smtClean="0"/>
              <a:t> Merck </a:t>
            </a:r>
            <a:r>
              <a:rPr lang="en-US" sz="1600" b="1" dirty="0"/>
              <a:t>and Co.</a:t>
            </a:r>
            <a:endParaRPr sz="1600" b="1" dirty="0"/>
          </a:p>
          <a:p>
            <a:pPr marL="742950" lvl="0" indent="-285750" algn="l" rtl="0">
              <a:spcBef>
                <a:spcPts val="0"/>
              </a:spcBef>
              <a:spcAft>
                <a:spcPts val="0"/>
              </a:spcAft>
              <a:buSzPct val="120000"/>
              <a:buFont typeface="Arial" panose="020B0604020202020204" pitchFamily="34" charset="0"/>
              <a:buChar char="•"/>
            </a:pPr>
            <a:endParaRPr sz="1600" b="1" dirty="0"/>
          </a:p>
          <a:p>
            <a:pPr marL="457200" lvl="0" indent="-317500" algn="l" rtl="0">
              <a:spcBef>
                <a:spcPts val="0"/>
              </a:spcBef>
              <a:spcAft>
                <a:spcPts val="0"/>
              </a:spcAft>
              <a:buSzPct val="120000"/>
              <a:buFont typeface="Arial" panose="020B0604020202020204" pitchFamily="34" charset="0"/>
              <a:buChar char="•"/>
            </a:pPr>
            <a:r>
              <a:rPr lang="en-US" sz="1600" b="1" dirty="0"/>
              <a:t>Next Assignment: Military Health System Transition Lead,</a:t>
            </a:r>
            <a:endParaRPr sz="1600" b="1" dirty="0"/>
          </a:p>
          <a:p>
            <a:pPr marL="457200" lvl="0" algn="l" rtl="0">
              <a:spcBef>
                <a:spcPts val="0"/>
              </a:spcBef>
              <a:spcAft>
                <a:spcPts val="0"/>
              </a:spcAft>
              <a:buSzPct val="120000"/>
            </a:pPr>
            <a:r>
              <a:rPr lang="en-US" sz="1600" b="1" dirty="0"/>
              <a:t>		 </a:t>
            </a:r>
            <a:r>
              <a:rPr lang="en-US" sz="1600" b="1" dirty="0" smtClean="0"/>
              <a:t>      Regional </a:t>
            </a:r>
            <a:r>
              <a:rPr lang="en-US" sz="1600" b="1" dirty="0"/>
              <a:t>Health Command - Pacific</a:t>
            </a:r>
            <a:endParaRPr sz="1600" b="1" dirty="0"/>
          </a:p>
          <a:p>
            <a:pPr marL="285750" lvl="0" indent="-285750" algn="l" rtl="0">
              <a:spcBef>
                <a:spcPts val="0"/>
              </a:spcBef>
              <a:spcAft>
                <a:spcPts val="0"/>
              </a:spcAft>
              <a:buSzPct val="120000"/>
              <a:buFont typeface="Arial" panose="020B0604020202020204" pitchFamily="34" charset="0"/>
              <a:buChar char="•"/>
            </a:pPr>
            <a:endParaRPr sz="1600" b="1" dirty="0"/>
          </a:p>
          <a:p>
            <a:pPr marL="457200" lvl="0" indent="-317500" algn="l" rtl="0">
              <a:spcBef>
                <a:spcPts val="0"/>
              </a:spcBef>
              <a:spcAft>
                <a:spcPts val="0"/>
              </a:spcAft>
              <a:buClr>
                <a:srgbClr val="6AA84F"/>
              </a:buClr>
              <a:buSzPct val="120000"/>
              <a:buFont typeface="Arial" panose="020B0604020202020204" pitchFamily="34" charset="0"/>
              <a:buChar char="•"/>
            </a:pPr>
            <a:r>
              <a:rPr lang="en-US" sz="1600" b="1" dirty="0">
                <a:solidFill>
                  <a:srgbClr val="6AA84F"/>
                </a:solidFill>
              </a:rPr>
              <a:t>Lessons Learned: Agility, Digital Transformation, </a:t>
            </a:r>
            <a:r>
              <a:rPr lang="en-US" sz="1600" b="1" dirty="0" smtClean="0">
                <a:solidFill>
                  <a:srgbClr val="6AA84F"/>
                </a:solidFill>
              </a:rPr>
              <a:t>Talent </a:t>
            </a:r>
            <a:r>
              <a:rPr lang="en-US" sz="1600" b="1" dirty="0">
                <a:solidFill>
                  <a:srgbClr val="6AA84F"/>
                </a:solidFill>
              </a:rPr>
              <a:t>Management </a:t>
            </a:r>
            <a:endParaRPr sz="1600" b="1" dirty="0"/>
          </a:p>
        </p:txBody>
      </p:sp>
      <p:pic>
        <p:nvPicPr>
          <p:cNvPr id="208" name="Google Shape;208;p23"/>
          <p:cNvPicPr preferRelativeResize="0"/>
          <p:nvPr/>
        </p:nvPicPr>
        <p:blipFill>
          <a:blip r:embed="rId3">
            <a:alphaModFix/>
          </a:blip>
          <a:stretch>
            <a:fillRect/>
          </a:stretch>
        </p:blipFill>
        <p:spPr>
          <a:xfrm>
            <a:off x="7464175" y="811050"/>
            <a:ext cx="1554475" cy="1943088"/>
          </a:xfrm>
          <a:prstGeom prst="rect">
            <a:avLst/>
          </a:prstGeom>
          <a:noFill/>
          <a:ln>
            <a:noFill/>
          </a:ln>
        </p:spPr>
      </p:pic>
      <p:sp>
        <p:nvSpPr>
          <p:cNvPr id="209" name="Google Shape;209;p23"/>
          <p:cNvSpPr txBox="1"/>
          <p:nvPr/>
        </p:nvSpPr>
        <p:spPr>
          <a:xfrm>
            <a:off x="350982" y="3047850"/>
            <a:ext cx="8682168" cy="381015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ct val="120000"/>
              <a:buFont typeface="Arial" panose="020B0604020202020204" pitchFamily="34" charset="0"/>
              <a:buChar char="•"/>
            </a:pPr>
            <a:r>
              <a:rPr lang="en-US" b="1" dirty="0"/>
              <a:t>The transformation of Merck in the last decade has been astounding.  In 2009, Merck, which prides itself as a research-driven company, had a barren pipeline.  However, since then Merck has revitalized its research pipeline and transformed the company into a global oncology and vaccines leader.  Despite reasserting itself as a leader in the pharmaceutical industry, global pressures on access and pricing are forcing the company to reinvent itself again.  </a:t>
            </a:r>
            <a:endParaRPr b="1" dirty="0"/>
          </a:p>
          <a:p>
            <a:pPr marL="914400" lvl="1" indent="-317500" algn="l" rtl="0">
              <a:lnSpc>
                <a:spcPct val="115000"/>
              </a:lnSpc>
              <a:spcBef>
                <a:spcPts val="0"/>
              </a:spcBef>
              <a:spcAft>
                <a:spcPts val="0"/>
              </a:spcAft>
              <a:buSzPct val="100000"/>
              <a:buFont typeface="Arial" panose="020B0604020202020204" pitchFamily="34" charset="0"/>
              <a:buChar char="‒"/>
            </a:pPr>
            <a:r>
              <a:rPr lang="en-US" sz="1200" b="1" dirty="0"/>
              <a:t>Agility: Merck is striving to become more agile in product development and marketing</a:t>
            </a:r>
            <a:endParaRPr sz="1200" b="1" dirty="0"/>
          </a:p>
          <a:p>
            <a:pPr marL="914400" lvl="1" indent="-317500" algn="l" rtl="0">
              <a:lnSpc>
                <a:spcPct val="115000"/>
              </a:lnSpc>
              <a:spcBef>
                <a:spcPts val="0"/>
              </a:spcBef>
              <a:spcAft>
                <a:spcPts val="0"/>
              </a:spcAft>
              <a:buSzPct val="100000"/>
              <a:buFont typeface="Arial" panose="020B0604020202020204" pitchFamily="34" charset="0"/>
              <a:buChar char="‒"/>
            </a:pPr>
            <a:r>
              <a:rPr lang="en-US" sz="1200" b="1" dirty="0"/>
              <a:t>Digital Transformation: Merck captures lots of research, manufacturing, and marketing data but is lagging in how it leverages this data to gain insights, iterate quicker, and to be more responsive to customers (governments, </a:t>
            </a:r>
            <a:r>
              <a:rPr lang="en-US" sz="1200" b="1" dirty="0" smtClean="0"/>
              <a:t>payers, </a:t>
            </a:r>
            <a:r>
              <a:rPr lang="en-US" sz="1200" b="1" dirty="0"/>
              <a:t>providers, and patients).</a:t>
            </a:r>
            <a:endParaRPr sz="1200" b="1" dirty="0"/>
          </a:p>
          <a:p>
            <a:pPr marL="914400" lvl="1" indent="-317500" algn="l" rtl="0">
              <a:lnSpc>
                <a:spcPct val="115000"/>
              </a:lnSpc>
              <a:spcBef>
                <a:spcPts val="0"/>
              </a:spcBef>
              <a:spcAft>
                <a:spcPts val="0"/>
              </a:spcAft>
              <a:buSzPct val="100000"/>
              <a:buFont typeface="Arial" panose="020B0604020202020204" pitchFamily="34" charset="0"/>
              <a:buChar char="‒"/>
            </a:pPr>
            <a:r>
              <a:rPr lang="en-US" sz="1200" b="1" dirty="0"/>
              <a:t>Talent Management:  The competition for talent across in the pharmaceutical industry is extremely fierce.  Merck is trying to improve its processes for recruiting, retention, talent management, and leader development.</a:t>
            </a:r>
            <a:endParaRPr sz="1200" b="1" dirty="0"/>
          </a:p>
          <a:p>
            <a:pPr marL="742950" lvl="0" indent="-285750" algn="l" rtl="0">
              <a:lnSpc>
                <a:spcPct val="115000"/>
              </a:lnSpc>
              <a:spcBef>
                <a:spcPts val="0"/>
              </a:spcBef>
              <a:spcAft>
                <a:spcPts val="0"/>
              </a:spcAft>
              <a:buSzPct val="120000"/>
              <a:buFont typeface="Arial" panose="020B0604020202020204" pitchFamily="34" charset="0"/>
              <a:buChar char="•"/>
            </a:pPr>
            <a:endParaRPr b="1" dirty="0"/>
          </a:p>
          <a:p>
            <a:pPr marL="457200" lvl="0" indent="-317500" algn="l" rtl="0">
              <a:lnSpc>
                <a:spcPct val="115000"/>
              </a:lnSpc>
              <a:spcBef>
                <a:spcPts val="0"/>
              </a:spcBef>
              <a:spcAft>
                <a:spcPts val="0"/>
              </a:spcAft>
              <a:buSzPct val="120000"/>
              <a:buFont typeface="Arial" panose="020B0604020202020204" pitchFamily="34" charset="0"/>
              <a:buChar char="•"/>
            </a:pPr>
            <a:r>
              <a:rPr lang="en-US" b="1" dirty="0"/>
              <a:t>I plan to incorporate these lessons learned in my next position as I help to lead Army MHS transformation efforts in the Pacific region.</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14</a:t>
            </a:fld>
            <a:endParaRPr dirty="0"/>
          </a:p>
        </p:txBody>
      </p:sp>
      <p:sp>
        <p:nvSpPr>
          <p:cNvPr id="215" name="Google Shape;215;p24"/>
          <p:cNvSpPr txBox="1">
            <a:spLocks noGrp="1"/>
          </p:cNvSpPr>
          <p:nvPr>
            <p:ph type="title"/>
          </p:nvPr>
        </p:nvSpPr>
        <p:spPr>
          <a:xfrm>
            <a:off x="1018700" y="7620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RDML Richard Timme, USCG</a:t>
            </a:r>
            <a:endParaRPr dirty="0"/>
          </a:p>
        </p:txBody>
      </p:sp>
      <p:sp>
        <p:nvSpPr>
          <p:cNvPr id="216" name="Google Shape;216;p24"/>
          <p:cNvSpPr txBox="1"/>
          <p:nvPr/>
        </p:nvSpPr>
        <p:spPr>
          <a:xfrm>
            <a:off x="406400" y="1219200"/>
            <a:ext cx="7057850" cy="1752600"/>
          </a:xfrm>
          <a:prstGeom prst="rect">
            <a:avLst/>
          </a:prstGeom>
          <a:noFill/>
          <a:ln>
            <a:noFill/>
          </a:ln>
        </p:spPr>
        <p:txBody>
          <a:bodyPr spcFirstLastPara="1" wrap="square" lIns="91425" tIns="91425" rIns="91425" bIns="91425" anchor="t" anchorCtr="0">
            <a:noAutofit/>
          </a:bodyPr>
          <a:lstStyle/>
          <a:p>
            <a:pPr marL="457200" lvl="0" indent="-330200" algn="l" rtl="0">
              <a:spcBef>
                <a:spcPts val="600"/>
              </a:spcBef>
              <a:spcAft>
                <a:spcPts val="0"/>
              </a:spcAft>
              <a:buSzPct val="120000"/>
              <a:buFont typeface="Arial" panose="020B0604020202020204" pitchFamily="34" charset="0"/>
              <a:buChar char="•"/>
            </a:pPr>
            <a:r>
              <a:rPr lang="en-US" sz="1600" b="1" dirty="0"/>
              <a:t>Corporate Sponsor: McKinsey &amp; Company</a:t>
            </a:r>
            <a:endParaRPr sz="1600" b="1" dirty="0"/>
          </a:p>
          <a:p>
            <a:pPr marL="457200" lvl="0" indent="-330200" algn="l" rtl="0">
              <a:spcBef>
                <a:spcPts val="600"/>
              </a:spcBef>
              <a:spcAft>
                <a:spcPts val="0"/>
              </a:spcAft>
              <a:buSzPct val="120000"/>
              <a:buFont typeface="Arial" panose="020B0604020202020204" pitchFamily="34" charset="0"/>
              <a:buChar char="•"/>
            </a:pPr>
            <a:r>
              <a:rPr lang="en-US" sz="1600" b="1" dirty="0"/>
              <a:t>Next Assignment: Assistant Commandant for Prevention Policy   </a:t>
            </a:r>
            <a:r>
              <a:rPr lang="en-US" sz="1600" b="1" dirty="0" smtClean="0"/>
              <a:t>		       (</a:t>
            </a:r>
            <a:r>
              <a:rPr lang="en-US" sz="1600" b="1" dirty="0"/>
              <a:t>CG-5P)</a:t>
            </a:r>
            <a:endParaRPr sz="1600" b="1" dirty="0"/>
          </a:p>
          <a:p>
            <a:pPr marL="285750" lvl="0" indent="-285750" algn="l" rtl="0">
              <a:spcBef>
                <a:spcPts val="0"/>
              </a:spcBef>
              <a:spcAft>
                <a:spcPts val="0"/>
              </a:spcAft>
              <a:buSzPct val="120000"/>
              <a:buFont typeface="Arial" panose="020B0604020202020204" pitchFamily="34" charset="0"/>
              <a:buChar char="•"/>
            </a:pPr>
            <a:endParaRPr sz="1600" dirty="0"/>
          </a:p>
          <a:p>
            <a:pPr marL="457200" lvl="0" indent="-330200" algn="l" rtl="0">
              <a:spcBef>
                <a:spcPts val="0"/>
              </a:spcBef>
              <a:spcAft>
                <a:spcPts val="0"/>
              </a:spcAft>
              <a:buClr>
                <a:srgbClr val="6AA84F"/>
              </a:buClr>
              <a:buSzPct val="120000"/>
              <a:buFont typeface="Arial" panose="020B0604020202020204" pitchFamily="34" charset="0"/>
              <a:buChar char="•"/>
            </a:pPr>
            <a:r>
              <a:rPr lang="en-US" sz="1600" b="1" dirty="0">
                <a:solidFill>
                  <a:srgbClr val="6AA84F"/>
                </a:solidFill>
              </a:rPr>
              <a:t>Lessons Learned: Rapid iteration drives decision making; treating knowledge as a strategic asset drives top down behaviors. </a:t>
            </a:r>
            <a:endParaRPr sz="1600" b="1" dirty="0"/>
          </a:p>
        </p:txBody>
      </p:sp>
      <p:pic>
        <p:nvPicPr>
          <p:cNvPr id="217" name="Google Shape;217;p24"/>
          <p:cNvPicPr preferRelativeResize="0"/>
          <p:nvPr/>
        </p:nvPicPr>
        <p:blipFill rotWithShape="1">
          <a:blip r:embed="rId3">
            <a:alphaModFix/>
          </a:blip>
          <a:srcRect l="3566" r="3566" b="6200"/>
          <a:stretch/>
        </p:blipFill>
        <p:spPr>
          <a:xfrm>
            <a:off x="7464175" y="811050"/>
            <a:ext cx="1545451" cy="2136802"/>
          </a:xfrm>
          <a:prstGeom prst="rect">
            <a:avLst/>
          </a:prstGeom>
          <a:noFill/>
          <a:ln>
            <a:noFill/>
          </a:ln>
        </p:spPr>
      </p:pic>
      <p:sp>
        <p:nvSpPr>
          <p:cNvPr id="218" name="Google Shape;218;p24"/>
          <p:cNvSpPr txBox="1"/>
          <p:nvPr/>
        </p:nvSpPr>
        <p:spPr>
          <a:xfrm>
            <a:off x="406399" y="3168072"/>
            <a:ext cx="8607961" cy="5117027"/>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ct val="120000"/>
              <a:buFont typeface="Arial" panose="020B0604020202020204" pitchFamily="34" charset="0"/>
              <a:buChar char="•"/>
            </a:pPr>
            <a:r>
              <a:rPr lang="en-US" sz="1600" b="1" dirty="0"/>
              <a:t>McKinsey standard approach to problem solving includes the expectation</a:t>
            </a:r>
            <a:br>
              <a:rPr lang="en-US" sz="1600" b="1" dirty="0"/>
            </a:br>
            <a:r>
              <a:rPr lang="en-US" sz="1600" b="1" dirty="0"/>
              <a:t>of a hypothesis to solve to the clients problem by the end of the first day </a:t>
            </a:r>
            <a:br>
              <a:rPr lang="en-US" sz="1600" b="1" dirty="0"/>
            </a:br>
            <a:r>
              <a:rPr lang="en-US" sz="1600" b="1" dirty="0"/>
              <a:t>of engagement. Rapid, constant iteration through a collaborative process drives successful solutions that are transparent to all. </a:t>
            </a:r>
            <a:endParaRPr sz="1600" b="1" dirty="0"/>
          </a:p>
          <a:p>
            <a:pPr marL="285750" lvl="0" indent="-285750" algn="l" rtl="0">
              <a:spcBef>
                <a:spcPts val="0"/>
              </a:spcBef>
              <a:spcAft>
                <a:spcPts val="0"/>
              </a:spcAft>
              <a:buSzPct val="120000"/>
              <a:buFont typeface="Arial" panose="020B0604020202020204" pitchFamily="34" charset="0"/>
              <a:buChar char="•"/>
            </a:pPr>
            <a:endParaRPr sz="1600" b="1" dirty="0"/>
          </a:p>
          <a:p>
            <a:pPr marL="457200" lvl="0" indent="-330200" algn="l" rtl="0">
              <a:spcBef>
                <a:spcPts val="0"/>
              </a:spcBef>
              <a:spcAft>
                <a:spcPts val="0"/>
              </a:spcAft>
              <a:buSzPct val="120000"/>
              <a:buFont typeface="Arial" panose="020B0604020202020204" pitchFamily="34" charset="0"/>
              <a:buChar char="•"/>
            </a:pPr>
            <a:r>
              <a:rPr lang="en-US" sz="1600" b="1" dirty="0"/>
              <a:t>McKinsey doesn’t make widgets; their product is their expertise and knowledge. That knowledge is made available firm-wide. The most junior associate is EXPECTED to reach out to the most senior Partner globally, if that is where the knowledge resides. The Partner is EXPECTED to respond without further justification beyond name of the partner running the associate team.</a:t>
            </a:r>
            <a:endParaRPr sz="1600" b="1" dirty="0"/>
          </a:p>
          <a:p>
            <a:pPr marL="742950" lvl="0" indent="-285750" algn="l" rtl="0">
              <a:spcBef>
                <a:spcPts val="0"/>
              </a:spcBef>
              <a:spcAft>
                <a:spcPts val="0"/>
              </a:spcAft>
              <a:buSzPct val="120000"/>
              <a:buFont typeface="Arial" panose="020B0604020202020204" pitchFamily="34" charset="0"/>
              <a:buChar char="•"/>
            </a:pPr>
            <a:endParaRPr sz="1600" b="1" dirty="0"/>
          </a:p>
          <a:p>
            <a:pPr marL="457200" lvl="0" indent="-330200" algn="l" rtl="0">
              <a:spcBef>
                <a:spcPts val="0"/>
              </a:spcBef>
              <a:spcAft>
                <a:spcPts val="0"/>
              </a:spcAft>
              <a:buSzPct val="120000"/>
              <a:buFont typeface="Arial" panose="020B0604020202020204" pitchFamily="34" charset="0"/>
              <a:buChar char="•"/>
            </a:pPr>
            <a:r>
              <a:rPr lang="en-US" sz="1600" b="1" dirty="0"/>
              <a:t>I will model behaviors that reflects the urgency of rapid iteration with my senior staff; and model a behavior of knowledge-sharing with my mid-grade and junior staff. </a:t>
            </a:r>
            <a:endParaRPr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15</a:t>
            </a:fld>
            <a:endParaRPr dirty="0"/>
          </a:p>
        </p:txBody>
      </p:sp>
      <p:sp>
        <p:nvSpPr>
          <p:cNvPr id="224" name="Google Shape;224;p25"/>
          <p:cNvSpPr txBox="1">
            <a:spLocks noGrp="1"/>
          </p:cNvSpPr>
          <p:nvPr>
            <p:ph type="title"/>
          </p:nvPr>
        </p:nvSpPr>
        <p:spPr>
          <a:xfrm>
            <a:off x="699975" y="1810327"/>
            <a:ext cx="8086500" cy="2283223"/>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sz="4000" i="0" dirty="0"/>
              <a:t>LEADERSHIP &amp; </a:t>
            </a:r>
            <a:r>
              <a:rPr lang="en-US" sz="4000" i="0" dirty="0" smtClean="0"/>
              <a:t>CULTURE</a:t>
            </a:r>
            <a:br>
              <a:rPr lang="en-US" sz="4000" i="0" dirty="0" smtClean="0"/>
            </a:br>
            <a:r>
              <a:rPr lang="en-US" sz="4000" i="0" dirty="0" smtClean="0"/>
              <a:t> </a:t>
            </a:r>
            <a:endParaRPr sz="4000" i="0" dirty="0"/>
          </a:p>
          <a:p>
            <a:pPr marL="0" lvl="0" indent="0" algn="ctr" rtl="0">
              <a:spcBef>
                <a:spcPts val="0"/>
              </a:spcBef>
              <a:spcAft>
                <a:spcPts val="0"/>
              </a:spcAft>
              <a:buNone/>
            </a:pPr>
            <a:r>
              <a:rPr lang="en-US" sz="4000" i="0" dirty="0"/>
              <a:t>Value &amp; Empower People</a:t>
            </a:r>
            <a:endParaRPr sz="4000" i="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dirty="0"/>
          </a:p>
        </p:txBody>
      </p:sp>
      <p:sp>
        <p:nvSpPr>
          <p:cNvPr id="230" name="Google Shape;230;p26"/>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LTC BJ Bennett, USA</a:t>
            </a:r>
            <a:endParaRPr dirty="0"/>
          </a:p>
        </p:txBody>
      </p:sp>
      <p:sp>
        <p:nvSpPr>
          <p:cNvPr id="231" name="Google Shape;231;p26"/>
          <p:cNvSpPr txBox="1"/>
          <p:nvPr/>
        </p:nvSpPr>
        <p:spPr>
          <a:xfrm>
            <a:off x="424872" y="1219200"/>
            <a:ext cx="7039377" cy="1626000"/>
          </a:xfrm>
          <a:prstGeom prst="rect">
            <a:avLst/>
          </a:prstGeom>
          <a:noFill/>
          <a:ln>
            <a:noFill/>
          </a:ln>
        </p:spPr>
        <p:txBody>
          <a:bodyPr spcFirstLastPara="1" wrap="square" lIns="91425" tIns="91425" rIns="91425" bIns="91425" anchor="t" anchorCtr="0">
            <a:noAutofit/>
          </a:bodyPr>
          <a:lstStyle/>
          <a:p>
            <a:pPr marL="457200" lvl="0" indent="-365760" algn="l" rtl="0">
              <a:spcBef>
                <a:spcPts val="600"/>
              </a:spcBef>
              <a:spcAft>
                <a:spcPts val="0"/>
              </a:spcAft>
              <a:buSzPct val="120000"/>
              <a:buFont typeface="Arial" panose="020B0604020202020204" pitchFamily="34" charset="0"/>
              <a:buChar char="•"/>
            </a:pPr>
            <a:r>
              <a:rPr lang="en-US" sz="1800" b="1" dirty="0"/>
              <a:t>Corporate Sponsor: McAfee LLC</a:t>
            </a:r>
            <a:endParaRPr sz="1800" b="1" dirty="0"/>
          </a:p>
          <a:p>
            <a:pPr marL="457200" lvl="0" indent="-365760" algn="l" rtl="0">
              <a:spcAft>
                <a:spcPts val="0"/>
              </a:spcAft>
              <a:buSzPct val="120000"/>
              <a:buFont typeface="Arial" panose="020B0604020202020204" pitchFamily="34" charset="0"/>
              <a:buChar char="•"/>
            </a:pPr>
            <a:r>
              <a:rPr lang="en-US" sz="1800" b="1" dirty="0"/>
              <a:t>Next Assignment: </a:t>
            </a:r>
            <a:r>
              <a:rPr lang="en-US" sz="1800" b="1" dirty="0" smtClean="0"/>
              <a:t>Assistant COS/G-3</a:t>
            </a:r>
          </a:p>
          <a:p>
            <a:pPr marL="91440" lvl="4">
              <a:buSzPct val="120000"/>
            </a:pPr>
            <a:r>
              <a:rPr lang="en-US" sz="1800" b="1" dirty="0" smtClean="0"/>
              <a:t>		          32nd Air &amp; Missile Defense Command</a:t>
            </a:r>
            <a:endParaRPr sz="1800" b="1" dirty="0"/>
          </a:p>
          <a:p>
            <a:pPr marL="742950" lvl="0" indent="-365760" algn="l" rtl="0">
              <a:spcBef>
                <a:spcPts val="600"/>
              </a:spcBef>
              <a:spcAft>
                <a:spcPts val="0"/>
              </a:spcAft>
              <a:buSzPct val="120000"/>
              <a:buFont typeface="Arial" panose="020B0604020202020204" pitchFamily="34" charset="0"/>
              <a:buChar char="•"/>
            </a:pPr>
            <a:endParaRPr sz="1800" dirty="0"/>
          </a:p>
          <a:p>
            <a:pPr marL="457200" lvl="0" indent="-365760" algn="l" rtl="0">
              <a:spcBef>
                <a:spcPts val="0"/>
              </a:spcBef>
              <a:spcAft>
                <a:spcPts val="0"/>
              </a:spcAft>
              <a:buClr>
                <a:srgbClr val="6AA84F"/>
              </a:buClr>
              <a:buSzPct val="120000"/>
              <a:buFont typeface="Arial" panose="020B0604020202020204" pitchFamily="34" charset="0"/>
              <a:buChar char="•"/>
            </a:pPr>
            <a:r>
              <a:rPr lang="en-US" sz="1800" b="1" dirty="0">
                <a:solidFill>
                  <a:srgbClr val="6AA84F"/>
                </a:solidFill>
              </a:rPr>
              <a:t>Lessons Learned: Culture, Recruiting, Cross Functional Business Units</a:t>
            </a:r>
            <a:r>
              <a:rPr lang="en-US" sz="1800" b="1" dirty="0" smtClean="0">
                <a:solidFill>
                  <a:srgbClr val="6AA84F"/>
                </a:solidFill>
              </a:rPr>
              <a:t>, Balancing </a:t>
            </a:r>
            <a:r>
              <a:rPr lang="en-US" sz="1800" b="1" dirty="0">
                <a:solidFill>
                  <a:srgbClr val="6AA84F"/>
                </a:solidFill>
              </a:rPr>
              <a:t>Risk </a:t>
            </a:r>
            <a:endParaRPr sz="1800" b="1" dirty="0"/>
          </a:p>
          <a:p>
            <a:pPr marL="742950" lvl="0" indent="-285750" algn="l" rtl="0">
              <a:spcBef>
                <a:spcPts val="0"/>
              </a:spcBef>
              <a:spcAft>
                <a:spcPts val="0"/>
              </a:spcAft>
              <a:buSzPct val="120000"/>
              <a:buFont typeface="Arial" panose="020B0604020202020204" pitchFamily="34" charset="0"/>
              <a:buChar char="•"/>
            </a:pPr>
            <a:endParaRPr sz="1800" b="1" dirty="0"/>
          </a:p>
          <a:p>
            <a:pPr marL="285750" lvl="0" indent="-285750" algn="l" rtl="0">
              <a:spcBef>
                <a:spcPts val="0"/>
              </a:spcBef>
              <a:spcAft>
                <a:spcPts val="0"/>
              </a:spcAft>
              <a:buSzPct val="120000"/>
              <a:buFont typeface="Arial" panose="020B0604020202020204" pitchFamily="34" charset="0"/>
              <a:buChar char="•"/>
            </a:pPr>
            <a:endParaRPr b="1" dirty="0"/>
          </a:p>
          <a:p>
            <a:pPr marL="285750" lvl="0" indent="-285750" algn="l" rtl="0">
              <a:spcBef>
                <a:spcPts val="0"/>
              </a:spcBef>
              <a:spcAft>
                <a:spcPts val="0"/>
              </a:spcAft>
              <a:buSzPct val="120000"/>
              <a:buFont typeface="Arial" panose="020B0604020202020204" pitchFamily="34" charset="0"/>
              <a:buChar char="•"/>
            </a:pPr>
            <a:endParaRPr b="1" dirty="0"/>
          </a:p>
        </p:txBody>
      </p:sp>
      <p:pic>
        <p:nvPicPr>
          <p:cNvPr id="232" name="Google Shape;232;p26"/>
          <p:cNvPicPr preferRelativeResize="0"/>
          <p:nvPr/>
        </p:nvPicPr>
        <p:blipFill>
          <a:blip r:embed="rId3">
            <a:alphaModFix/>
          </a:blip>
          <a:stretch>
            <a:fillRect/>
          </a:stretch>
        </p:blipFill>
        <p:spPr>
          <a:xfrm>
            <a:off x="7464175" y="811050"/>
            <a:ext cx="1588775" cy="1934161"/>
          </a:xfrm>
          <a:prstGeom prst="rect">
            <a:avLst/>
          </a:prstGeom>
          <a:noFill/>
          <a:ln>
            <a:noFill/>
          </a:ln>
        </p:spPr>
      </p:pic>
      <p:sp>
        <p:nvSpPr>
          <p:cNvPr id="233" name="Google Shape;233;p26"/>
          <p:cNvSpPr txBox="1"/>
          <p:nvPr/>
        </p:nvSpPr>
        <p:spPr>
          <a:xfrm>
            <a:off x="424872" y="2971800"/>
            <a:ext cx="8608278" cy="4901700"/>
          </a:xfrm>
          <a:prstGeom prst="rect">
            <a:avLst/>
          </a:prstGeom>
          <a:noFill/>
          <a:ln>
            <a:noFill/>
          </a:ln>
        </p:spPr>
        <p:txBody>
          <a:bodyPr spcFirstLastPara="1" wrap="square" lIns="91425" tIns="91425" rIns="91425" bIns="91425" anchor="t" anchorCtr="0">
            <a:noAutofit/>
          </a:bodyPr>
          <a:lstStyle/>
          <a:p>
            <a:pPr marL="0" lvl="0" indent="-365760" algn="l" rtl="0">
              <a:spcBef>
                <a:spcPts val="0"/>
              </a:spcBef>
              <a:spcAft>
                <a:spcPts val="0"/>
              </a:spcAft>
              <a:buNone/>
            </a:pPr>
            <a:endParaRPr sz="1800" b="1" dirty="0">
              <a:solidFill>
                <a:schemeClr val="dk1"/>
              </a:solidFill>
            </a:endParaRPr>
          </a:p>
          <a:p>
            <a:pPr marL="457200" lvl="0" indent="-365760" algn="l" rtl="0">
              <a:spcBef>
                <a:spcPts val="0"/>
              </a:spcBef>
              <a:spcAft>
                <a:spcPts val="0"/>
              </a:spcAft>
              <a:buClr>
                <a:schemeClr val="dk1"/>
              </a:buClr>
              <a:buSzPct val="120000"/>
              <a:buFont typeface="Arial" panose="020B0604020202020204" pitchFamily="34" charset="0"/>
              <a:buChar char="•"/>
            </a:pPr>
            <a:r>
              <a:rPr lang="en-US" sz="1800" b="1" dirty="0">
                <a:solidFill>
                  <a:schemeClr val="dk1"/>
                </a:solidFill>
              </a:rPr>
              <a:t>The company continues to refining its systems and processes in order to facilitate profit</a:t>
            </a:r>
            <a:endParaRPr sz="1800" b="1" dirty="0">
              <a:solidFill>
                <a:schemeClr val="dk1"/>
              </a:solidFill>
            </a:endParaRPr>
          </a:p>
          <a:p>
            <a:pPr marL="457200" lvl="0" indent="-365760" algn="l" rtl="0">
              <a:spcBef>
                <a:spcPts val="0"/>
              </a:spcBef>
              <a:spcAft>
                <a:spcPts val="0"/>
              </a:spcAft>
              <a:buClr>
                <a:schemeClr val="dk1"/>
              </a:buClr>
              <a:buSzPct val="120000"/>
              <a:buFont typeface="Arial" panose="020B0604020202020204" pitchFamily="34" charset="0"/>
              <a:buChar char="•"/>
            </a:pPr>
            <a:r>
              <a:rPr lang="en-US" sz="1800" b="1" dirty="0">
                <a:solidFill>
                  <a:schemeClr val="dk1"/>
                </a:solidFill>
              </a:rPr>
              <a:t>Fosters a culture of cross functional thinking and collaboration through business partners</a:t>
            </a:r>
            <a:endParaRPr sz="1800" b="1" dirty="0">
              <a:solidFill>
                <a:schemeClr val="dk1"/>
              </a:solidFill>
            </a:endParaRPr>
          </a:p>
          <a:p>
            <a:pPr marL="457200" lvl="0" indent="-365760" algn="l" rtl="0">
              <a:spcBef>
                <a:spcPts val="0"/>
              </a:spcBef>
              <a:spcAft>
                <a:spcPts val="0"/>
              </a:spcAft>
              <a:buClr>
                <a:schemeClr val="dk1"/>
              </a:buClr>
              <a:buSzPct val="120000"/>
              <a:buFont typeface="Arial" panose="020B0604020202020204" pitchFamily="34" charset="0"/>
              <a:buChar char="•"/>
            </a:pPr>
            <a:r>
              <a:rPr lang="en-US" sz="1800" b="1" dirty="0">
                <a:solidFill>
                  <a:schemeClr val="dk1"/>
                </a:solidFill>
              </a:rPr>
              <a:t>Executes risk management boards</a:t>
            </a:r>
            <a:endParaRPr sz="1800" b="1" dirty="0">
              <a:solidFill>
                <a:schemeClr val="dk1"/>
              </a:solidFill>
            </a:endParaRPr>
          </a:p>
          <a:p>
            <a:pPr marL="742950" lvl="0" indent="-285750" algn="l" rtl="0">
              <a:spcBef>
                <a:spcPts val="0"/>
              </a:spcBef>
              <a:spcAft>
                <a:spcPts val="0"/>
              </a:spcAft>
              <a:buSzPct val="120000"/>
              <a:buFont typeface="Arial" panose="020B0604020202020204" pitchFamily="34" charset="0"/>
              <a:buChar char="•"/>
            </a:pPr>
            <a:endParaRPr sz="1800" b="1" dirty="0">
              <a:solidFill>
                <a:schemeClr val="dk1"/>
              </a:solidFill>
            </a:endParaRPr>
          </a:p>
          <a:p>
            <a:pPr marL="457200" lvl="0" indent="-365760" algn="l" rtl="0">
              <a:spcBef>
                <a:spcPts val="0"/>
              </a:spcBef>
              <a:spcAft>
                <a:spcPts val="0"/>
              </a:spcAft>
              <a:buSzPct val="120000"/>
              <a:buFont typeface="Arial" panose="020B0604020202020204" pitchFamily="34" charset="0"/>
              <a:buChar char="•"/>
            </a:pPr>
            <a:r>
              <a:rPr lang="en-US" sz="1800" b="1" dirty="0">
                <a:solidFill>
                  <a:schemeClr val="dk1"/>
                </a:solidFill>
              </a:rPr>
              <a:t>In my next assignment</a:t>
            </a:r>
            <a:endParaRPr sz="1800" b="1" dirty="0">
              <a:solidFill>
                <a:schemeClr val="dk1"/>
              </a:solidFill>
            </a:endParaRPr>
          </a:p>
          <a:p>
            <a:pPr marL="914400" lvl="5" indent="-365760">
              <a:buClr>
                <a:schemeClr val="dk1"/>
              </a:buClr>
              <a:buSzPct val="84000"/>
              <a:buFont typeface="Arial" panose="020B0604020202020204" pitchFamily="34" charset="0"/>
              <a:buChar char="‒"/>
            </a:pPr>
            <a:r>
              <a:rPr lang="en-US" sz="1600" dirty="0" smtClean="0">
                <a:solidFill>
                  <a:schemeClr val="dk1"/>
                </a:solidFill>
              </a:rPr>
              <a:t>People </a:t>
            </a:r>
            <a:r>
              <a:rPr lang="en-US" sz="1600" dirty="0">
                <a:solidFill>
                  <a:schemeClr val="dk1"/>
                </a:solidFill>
              </a:rPr>
              <a:t>first</a:t>
            </a:r>
            <a:endParaRPr sz="1600" dirty="0">
              <a:solidFill>
                <a:schemeClr val="dk1"/>
              </a:solidFill>
            </a:endParaRPr>
          </a:p>
          <a:p>
            <a:pPr marL="914400" lvl="3" indent="-365760">
              <a:buClr>
                <a:schemeClr val="dk1"/>
              </a:buClr>
              <a:buSzPct val="84000"/>
              <a:buFont typeface="Arial" panose="020B0604020202020204" pitchFamily="34" charset="0"/>
              <a:buChar char="‒"/>
            </a:pPr>
            <a:r>
              <a:rPr lang="en-US" sz="1600" dirty="0">
                <a:solidFill>
                  <a:schemeClr val="dk1"/>
                </a:solidFill>
              </a:rPr>
              <a:t>Facilitate cross functional teams in garrison</a:t>
            </a:r>
            <a:endParaRPr sz="1600" dirty="0">
              <a:solidFill>
                <a:schemeClr val="dk1"/>
              </a:solidFill>
            </a:endParaRPr>
          </a:p>
          <a:p>
            <a:pPr marL="914400" lvl="3" indent="-365760">
              <a:buClr>
                <a:schemeClr val="dk1"/>
              </a:buClr>
              <a:buSzPct val="84000"/>
              <a:buFont typeface="Arial" panose="020B0604020202020204" pitchFamily="34" charset="0"/>
              <a:buChar char="‒"/>
            </a:pPr>
            <a:r>
              <a:rPr lang="en-US" sz="1600" dirty="0">
                <a:solidFill>
                  <a:schemeClr val="dk1"/>
                </a:solidFill>
              </a:rPr>
              <a:t>Make risk management a team effort</a:t>
            </a:r>
            <a:endParaRPr sz="1600" dirty="0">
              <a:solidFill>
                <a:schemeClr val="dk1"/>
              </a:solidFill>
            </a:endParaRPr>
          </a:p>
          <a:p>
            <a:pPr marL="914400" lvl="3" indent="-365760">
              <a:buClr>
                <a:schemeClr val="dk1"/>
              </a:buClr>
              <a:buSzPct val="84000"/>
              <a:buFont typeface="Arial" panose="020B0604020202020204" pitchFamily="34" charset="0"/>
              <a:buChar char="‒"/>
            </a:pPr>
            <a:r>
              <a:rPr lang="en-US" sz="1600" dirty="0">
                <a:solidFill>
                  <a:schemeClr val="dk1"/>
                </a:solidFill>
              </a:rPr>
              <a:t>Seek ways to improve systems and processes</a:t>
            </a:r>
            <a:endParaRPr sz="1600" dirty="0">
              <a:solidFill>
                <a:schemeClr val="dk1"/>
              </a:solidFill>
            </a:endParaRPr>
          </a:p>
          <a:p>
            <a:pPr marL="914400" lvl="0" indent="-285750" algn="l" rtl="0">
              <a:spcBef>
                <a:spcPts val="0"/>
              </a:spcBef>
              <a:spcAft>
                <a:spcPts val="0"/>
              </a:spcAft>
              <a:buSzPct val="84000"/>
              <a:buFont typeface="Arial" panose="020B0604020202020204" pitchFamily="34" charset="0"/>
              <a:buChar char="‒"/>
            </a:pPr>
            <a:endParaRPr sz="1600" dirty="0">
              <a:solidFill>
                <a:schemeClr val="dk1"/>
              </a:solidFill>
            </a:endParaRPr>
          </a:p>
          <a:p>
            <a:pPr marL="0" lvl="0" indent="0" algn="l" rtl="0">
              <a:spcBef>
                <a:spcPts val="0"/>
              </a:spcBef>
              <a:spcAft>
                <a:spcPts val="0"/>
              </a:spcAft>
              <a:buNone/>
            </a:pPr>
            <a:endParaRPr sz="1800" b="1" dirty="0">
              <a:solidFill>
                <a:schemeClr val="dk1"/>
              </a:solidFill>
            </a:endParaRPr>
          </a:p>
          <a:p>
            <a:pPr marL="457200" lvl="0" indent="0" algn="l" rtl="0">
              <a:spcBef>
                <a:spcPts val="0"/>
              </a:spcBef>
              <a:spcAft>
                <a:spcPts val="0"/>
              </a:spcAft>
              <a:buNone/>
            </a:pPr>
            <a:endParaRPr sz="1800" b="1" dirty="0"/>
          </a:p>
          <a:p>
            <a:pPr marL="457200" lvl="0" indent="0" algn="l" rtl="0">
              <a:spcBef>
                <a:spcPts val="0"/>
              </a:spcBef>
              <a:spcAft>
                <a:spcPts val="0"/>
              </a:spcAft>
              <a:buNone/>
            </a:pPr>
            <a:endParaRPr sz="1800"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dirty="0"/>
          </a:p>
        </p:txBody>
      </p:sp>
      <p:sp>
        <p:nvSpPr>
          <p:cNvPr id="239" name="Google Shape;239;p27"/>
          <p:cNvSpPr txBox="1">
            <a:spLocks noGrp="1"/>
          </p:cNvSpPr>
          <p:nvPr>
            <p:ph type="body" idx="1"/>
          </p:nvPr>
        </p:nvSpPr>
        <p:spPr>
          <a:xfrm>
            <a:off x="387927" y="1219200"/>
            <a:ext cx="7076398" cy="1752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Clr>
                <a:srgbClr val="000000"/>
              </a:buClr>
              <a:buSzPts val="1800"/>
              <a:buChar char="•"/>
            </a:pPr>
            <a:r>
              <a:rPr lang="en-US" sz="1800" dirty="0"/>
              <a:t>Corporate Sponsor: Textron Systems</a:t>
            </a:r>
            <a:endParaRPr sz="1800" dirty="0"/>
          </a:p>
          <a:p>
            <a:pPr lvl="0" indent="-342900">
              <a:lnSpc>
                <a:spcPct val="100000"/>
              </a:lnSpc>
              <a:buSzPts val="1800"/>
            </a:pPr>
            <a:r>
              <a:rPr lang="en-US" sz="1800" dirty="0"/>
              <a:t>Next Assignment: Vice </a:t>
            </a:r>
            <a:r>
              <a:rPr lang="en-US" sz="1800" dirty="0" smtClean="0"/>
              <a:t>Commander, 104</a:t>
            </a:r>
            <a:r>
              <a:rPr lang="en-US" sz="1800" baseline="30000" dirty="0" smtClean="0"/>
              <a:t>th</a:t>
            </a:r>
            <a:r>
              <a:rPr lang="en-US" sz="1800" dirty="0" smtClean="0"/>
              <a:t> </a:t>
            </a:r>
            <a:r>
              <a:rPr lang="en-US" sz="1800" dirty="0"/>
              <a:t>Fighter </a:t>
            </a:r>
            <a:r>
              <a:rPr lang="en-US" sz="1800" dirty="0" smtClean="0"/>
              <a:t>Wing</a:t>
            </a:r>
            <a:endParaRPr sz="1800" dirty="0"/>
          </a:p>
          <a:p>
            <a:pPr marL="76200" lvl="0" indent="0" algn="l" rtl="0">
              <a:lnSpc>
                <a:spcPct val="71000"/>
              </a:lnSpc>
              <a:spcBef>
                <a:spcPts val="600"/>
              </a:spcBef>
              <a:spcAft>
                <a:spcPts val="0"/>
              </a:spcAft>
              <a:buSzPts val="2400"/>
              <a:buNone/>
            </a:pPr>
            <a:endParaRPr sz="1800" dirty="0"/>
          </a:p>
          <a:p>
            <a:pPr marL="457200" marR="0" lvl="0" indent="-342900" algn="l" rtl="0">
              <a:lnSpc>
                <a:spcPct val="100000"/>
              </a:lnSpc>
              <a:spcBef>
                <a:spcPts val="600"/>
              </a:spcBef>
              <a:spcAft>
                <a:spcPts val="0"/>
              </a:spcAft>
              <a:buClr>
                <a:srgbClr val="6AA84F"/>
              </a:buClr>
              <a:buSzPts val="1800"/>
              <a:buChar char="•"/>
            </a:pPr>
            <a:r>
              <a:rPr lang="en-US" sz="1800" dirty="0">
                <a:solidFill>
                  <a:srgbClr val="6AA84F"/>
                </a:solidFill>
              </a:rPr>
              <a:t>Lesson Learned: People-oriented value systems with disciplined alignment yields phenomenal results</a:t>
            </a:r>
            <a:endParaRPr sz="1800" dirty="0">
              <a:solidFill>
                <a:srgbClr val="6AA84F"/>
              </a:solidFill>
            </a:endParaRPr>
          </a:p>
          <a:p>
            <a:pPr marL="457200" marR="0" lvl="0" indent="-228600" algn="l" rtl="0">
              <a:lnSpc>
                <a:spcPct val="71000"/>
              </a:lnSpc>
              <a:spcBef>
                <a:spcPts val="600"/>
              </a:spcBef>
              <a:spcAft>
                <a:spcPts val="0"/>
              </a:spcAft>
              <a:buClr>
                <a:srgbClr val="000000"/>
              </a:buClr>
              <a:buSzPts val="2400"/>
              <a:buNone/>
            </a:pPr>
            <a:endParaRPr sz="1800" dirty="0"/>
          </a:p>
          <a:p>
            <a:pPr marL="457200" marR="0" lvl="0" indent="0" algn="l" rtl="0">
              <a:lnSpc>
                <a:spcPct val="71000"/>
              </a:lnSpc>
              <a:spcBef>
                <a:spcPts val="600"/>
              </a:spcBef>
              <a:spcAft>
                <a:spcPts val="0"/>
              </a:spcAft>
              <a:buNone/>
            </a:pPr>
            <a:endParaRPr sz="1800" dirty="0"/>
          </a:p>
        </p:txBody>
      </p:sp>
      <p:sp>
        <p:nvSpPr>
          <p:cNvPr id="240" name="Google Shape;240;p27"/>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t>Col Tom Bladen, MA ANG</a:t>
            </a:r>
            <a:endParaRPr dirty="0"/>
          </a:p>
        </p:txBody>
      </p:sp>
      <p:pic>
        <p:nvPicPr>
          <p:cNvPr id="241" name="Google Shape;241;p27"/>
          <p:cNvPicPr preferRelativeResize="0"/>
          <p:nvPr/>
        </p:nvPicPr>
        <p:blipFill rotWithShape="1">
          <a:blip r:embed="rId3">
            <a:alphaModFix/>
          </a:blip>
          <a:srcRect/>
          <a:stretch/>
        </p:blipFill>
        <p:spPr>
          <a:xfrm>
            <a:off x="7464179" y="811041"/>
            <a:ext cx="1438365" cy="1901755"/>
          </a:xfrm>
          <a:prstGeom prst="rect">
            <a:avLst/>
          </a:prstGeom>
          <a:noFill/>
          <a:ln>
            <a:noFill/>
          </a:ln>
        </p:spPr>
      </p:pic>
      <p:sp>
        <p:nvSpPr>
          <p:cNvPr id="242" name="Google Shape;242;p27"/>
          <p:cNvSpPr txBox="1">
            <a:spLocks noGrp="1"/>
          </p:cNvSpPr>
          <p:nvPr>
            <p:ph type="body" idx="1"/>
          </p:nvPr>
        </p:nvSpPr>
        <p:spPr>
          <a:xfrm>
            <a:off x="387926" y="2971800"/>
            <a:ext cx="8640301" cy="5834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Clr>
                <a:srgbClr val="000000"/>
              </a:buClr>
              <a:buSzPts val="1800"/>
              <a:buChar char="•"/>
            </a:pPr>
            <a:r>
              <a:rPr lang="en-US" sz="1800" dirty="0"/>
              <a:t>Several companies tangibly demonstrated this concept by prioritizing their people over their revenue. “Philanthropic paid time off,” campus-like environments, community support work centers, telework policies, evaluation systems, delegation of decisions, etc. create costs but also create net income by attracting talent, retaining talent, and allowing creative solutions to unfold.</a:t>
            </a:r>
            <a:endParaRPr sz="1800" dirty="0"/>
          </a:p>
          <a:p>
            <a:pPr marL="457200" marR="0" lvl="0" indent="-228600" algn="l" rtl="0">
              <a:lnSpc>
                <a:spcPct val="100000"/>
              </a:lnSpc>
              <a:spcBef>
                <a:spcPts val="600"/>
              </a:spcBef>
              <a:spcAft>
                <a:spcPts val="0"/>
              </a:spcAft>
              <a:buClr>
                <a:srgbClr val="000000"/>
              </a:buClr>
              <a:buSzPts val="2400"/>
              <a:buNone/>
            </a:pPr>
            <a:endParaRPr sz="1800" dirty="0"/>
          </a:p>
          <a:p>
            <a:pPr marL="457200" marR="0" lvl="0" indent="-342900" algn="l" rtl="0">
              <a:lnSpc>
                <a:spcPct val="100000"/>
              </a:lnSpc>
              <a:spcBef>
                <a:spcPts val="600"/>
              </a:spcBef>
              <a:spcAft>
                <a:spcPts val="0"/>
              </a:spcAft>
              <a:buClr>
                <a:srgbClr val="000000"/>
              </a:buClr>
              <a:buSzPts val="1800"/>
              <a:buChar char="•"/>
            </a:pPr>
            <a:r>
              <a:rPr lang="en-US" sz="1800" dirty="0"/>
              <a:t>I plan to incorporate this lesson at my wing by modifying our strategic planning process, propagating a more egalitarian mindset (where it makes sense), seeking ways to be more empathetic and trusting in our policies whenever possible.</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8"/>
          <p:cNvPicPr preferRelativeResize="0"/>
          <p:nvPr/>
        </p:nvPicPr>
        <p:blipFill>
          <a:blip r:embed="rId3">
            <a:alphaModFix/>
          </a:blip>
          <a:stretch>
            <a:fillRect/>
          </a:stretch>
        </p:blipFill>
        <p:spPr>
          <a:xfrm>
            <a:off x="7475725" y="835525"/>
            <a:ext cx="1565825" cy="1957281"/>
          </a:xfrm>
          <a:prstGeom prst="rect">
            <a:avLst/>
          </a:prstGeom>
          <a:noFill/>
          <a:ln>
            <a:noFill/>
          </a:ln>
        </p:spPr>
      </p:pic>
      <p:sp>
        <p:nvSpPr>
          <p:cNvPr id="248" name="Google Shape;248;p28"/>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18</a:t>
            </a:fld>
            <a:endParaRPr dirty="0"/>
          </a:p>
        </p:txBody>
      </p:sp>
      <p:sp>
        <p:nvSpPr>
          <p:cNvPr id="249" name="Google Shape;249;p28"/>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Lt Col Dustin Ireland, USAF</a:t>
            </a:r>
            <a:endParaRPr dirty="0"/>
          </a:p>
        </p:txBody>
      </p:sp>
      <p:sp>
        <p:nvSpPr>
          <p:cNvPr id="250" name="Google Shape;250;p28"/>
          <p:cNvSpPr txBox="1"/>
          <p:nvPr/>
        </p:nvSpPr>
        <p:spPr>
          <a:xfrm>
            <a:off x="332508" y="1219200"/>
            <a:ext cx="8686041" cy="5638800"/>
          </a:xfrm>
          <a:prstGeom prst="rect">
            <a:avLst/>
          </a:prstGeom>
          <a:noFill/>
          <a:ln>
            <a:noFill/>
          </a:ln>
        </p:spPr>
        <p:txBody>
          <a:bodyPr spcFirstLastPara="1" wrap="square" lIns="91425" tIns="91425" rIns="91425" bIns="91425" anchor="t" anchorCtr="0">
            <a:noAutofit/>
          </a:bodyPr>
          <a:lstStyle/>
          <a:p>
            <a:pPr marL="457200" lvl="0" indent="-330200" algn="l" rtl="0">
              <a:spcBef>
                <a:spcPts val="600"/>
              </a:spcBef>
              <a:spcAft>
                <a:spcPts val="0"/>
              </a:spcAft>
              <a:buSzPct val="120000"/>
              <a:buFont typeface="Arial" panose="020B0604020202020204" pitchFamily="34" charset="0"/>
              <a:buChar char="•"/>
            </a:pPr>
            <a:r>
              <a:rPr lang="en-US" sz="1600" b="1" dirty="0"/>
              <a:t>Corporate Sponsor: Pratt &amp; Whitney</a:t>
            </a:r>
            <a:endParaRPr sz="1600" b="1" dirty="0"/>
          </a:p>
          <a:p>
            <a:pPr marL="412750" lvl="0" indent="-285750" algn="l" rtl="0">
              <a:spcAft>
                <a:spcPts val="0"/>
              </a:spcAft>
              <a:buSzPct val="120000"/>
              <a:buFont typeface="Arial" panose="020B0604020202020204" pitchFamily="34" charset="0"/>
              <a:buChar char="•"/>
            </a:pPr>
            <a:r>
              <a:rPr lang="en-US" sz="1600" b="1" dirty="0"/>
              <a:t>Next Assignment: AF Life Cycle Management </a:t>
            </a:r>
            <a:r>
              <a:rPr lang="en-US" sz="1600" b="1" dirty="0" smtClean="0"/>
              <a:t>Center</a:t>
            </a:r>
          </a:p>
          <a:p>
            <a:pPr marL="127000" lvl="0" algn="l" rtl="0">
              <a:spcAft>
                <a:spcPts val="0"/>
              </a:spcAft>
              <a:buSzPct val="120000"/>
            </a:pPr>
            <a:r>
              <a:rPr lang="en-US" sz="1600" b="1" dirty="0"/>
              <a:t>	</a:t>
            </a:r>
            <a:r>
              <a:rPr lang="en-US" sz="1600" b="1" dirty="0" smtClean="0"/>
              <a:t>	      F-22 </a:t>
            </a:r>
            <a:r>
              <a:rPr lang="en-US" sz="1600" b="1" dirty="0"/>
              <a:t>Program </a:t>
            </a:r>
            <a:r>
              <a:rPr lang="en-US" sz="1600" b="1" dirty="0" smtClean="0"/>
              <a:t>Office</a:t>
            </a:r>
            <a:endParaRPr sz="1600" b="1" dirty="0"/>
          </a:p>
          <a:p>
            <a:pPr marL="285750" lvl="0" indent="-285750" algn="l" rtl="0">
              <a:spcAft>
                <a:spcPts val="0"/>
              </a:spcAft>
              <a:buSzPct val="120000"/>
              <a:buFont typeface="Arial" panose="020B0604020202020204" pitchFamily="34" charset="0"/>
              <a:buChar char="•"/>
            </a:pPr>
            <a:endParaRPr sz="1600" dirty="0"/>
          </a:p>
          <a:p>
            <a:pPr marL="457200" lvl="0" indent="-330200" algn="l" rtl="0">
              <a:spcBef>
                <a:spcPts val="0"/>
              </a:spcBef>
              <a:spcAft>
                <a:spcPts val="0"/>
              </a:spcAft>
              <a:buClr>
                <a:srgbClr val="6AA84F"/>
              </a:buClr>
              <a:buSzPct val="120000"/>
              <a:buFont typeface="Arial" panose="020B0604020202020204" pitchFamily="34" charset="0"/>
              <a:buChar char="•"/>
            </a:pPr>
            <a:r>
              <a:rPr lang="en-US" sz="1600" b="1" dirty="0">
                <a:solidFill>
                  <a:srgbClr val="6AA84F"/>
                </a:solidFill>
              </a:rPr>
              <a:t>Lessons Learned: The best leaders remove barriers that restrain                    employees. Whether these barriers are perceived or real, the best                       leaders do not hesitate to do the little things that make the big things possible.</a:t>
            </a:r>
            <a:endParaRPr sz="1600" b="1" dirty="0">
              <a:solidFill>
                <a:srgbClr val="6AA84F"/>
              </a:solidFill>
            </a:endParaRPr>
          </a:p>
          <a:p>
            <a:pPr marL="457200" lvl="0" algn="l" rtl="0">
              <a:spcBef>
                <a:spcPts val="0"/>
              </a:spcBef>
              <a:spcAft>
                <a:spcPts val="0"/>
              </a:spcAft>
              <a:buSzPct val="120000"/>
            </a:pPr>
            <a:r>
              <a:rPr lang="en-US" sz="1600" b="1" dirty="0">
                <a:solidFill>
                  <a:srgbClr val="6AA84F"/>
                </a:solidFill>
              </a:rPr>
              <a:t> </a:t>
            </a:r>
            <a:endParaRPr sz="1600" dirty="0"/>
          </a:p>
          <a:p>
            <a:pPr marL="457200" lvl="0" indent="-330200" algn="l" rtl="0">
              <a:spcBef>
                <a:spcPts val="0"/>
              </a:spcBef>
              <a:spcAft>
                <a:spcPts val="0"/>
              </a:spcAft>
              <a:buSzPct val="120000"/>
              <a:buFont typeface="Arial" panose="020B0604020202020204" pitchFamily="34" charset="0"/>
              <a:buChar char="•"/>
            </a:pPr>
            <a:r>
              <a:rPr lang="en-US" sz="1600" b="1" dirty="0"/>
              <a:t>P&amp;W began a cultural transformation in 2016. The P&amp;W culture focuses on empowering employees by providing a military style - “Commander’s Intent” which P&amp;W describes as their “Leader’s Intent.” This concept is flourishing on the commercial side of P&amp;W yet is slow to take route on the military side of the business. The military side of P&amp;W is heavy on prior military members. I perceive the prior military experience of these employees forces a process driven, “barrier focused” mindset.   </a:t>
            </a:r>
            <a:endParaRPr sz="1600" b="1" dirty="0"/>
          </a:p>
          <a:p>
            <a:pPr marL="285750" lvl="0" indent="-285750" algn="l" rtl="0">
              <a:spcBef>
                <a:spcPts val="0"/>
              </a:spcBef>
              <a:spcAft>
                <a:spcPts val="0"/>
              </a:spcAft>
              <a:buSzPct val="120000"/>
              <a:buFont typeface="Arial" panose="020B0604020202020204" pitchFamily="34" charset="0"/>
              <a:buChar char="•"/>
            </a:pPr>
            <a:endParaRPr sz="1600" b="1" dirty="0"/>
          </a:p>
          <a:p>
            <a:pPr marL="457200" lvl="0" indent="-317500" algn="l" rtl="0">
              <a:spcBef>
                <a:spcPts val="0"/>
              </a:spcBef>
              <a:spcAft>
                <a:spcPts val="0"/>
              </a:spcAft>
              <a:buSzPct val="120000"/>
              <a:buFont typeface="Arial" panose="020B0604020202020204" pitchFamily="34" charset="0"/>
              <a:buChar char="•"/>
            </a:pPr>
            <a:r>
              <a:rPr lang="en-US" sz="1600" b="1" dirty="0"/>
              <a:t>I plan to use my experience at P&amp;W to strengthen my leadership style. I will seek to provide my next team with challenging goals and then step back, allowing leaders space and resources to execute. When barriers arise I will quickly remove those barriers or help mentor the team to adjust their perspectives to dissolve perceived barriers. Ultimately, my goal is to strip away perceived detractors and barriers to allow empowerment to flourish.</a:t>
            </a:r>
            <a:r>
              <a:rPr lang="en-US" sz="1800" b="1" dirty="0"/>
              <a:t>  </a:t>
            </a:r>
            <a:r>
              <a:rPr lang="en-US" b="1" dirty="0"/>
              <a:t> </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19</a:t>
            </a:fld>
            <a:endParaRPr dirty="0"/>
          </a:p>
        </p:txBody>
      </p:sp>
      <p:sp>
        <p:nvSpPr>
          <p:cNvPr id="256" name="Google Shape;256;p29"/>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highlight>
                  <a:srgbClr val="FFFFFF"/>
                </a:highlight>
              </a:rPr>
              <a:t>Col Jaron Roux, USAF</a:t>
            </a:r>
            <a:endParaRPr dirty="0">
              <a:highlight>
                <a:srgbClr val="FFFFFF"/>
              </a:highlight>
            </a:endParaRPr>
          </a:p>
        </p:txBody>
      </p:sp>
      <p:sp>
        <p:nvSpPr>
          <p:cNvPr id="257" name="Google Shape;257;p29"/>
          <p:cNvSpPr txBox="1"/>
          <p:nvPr/>
        </p:nvSpPr>
        <p:spPr>
          <a:xfrm>
            <a:off x="369455" y="1043709"/>
            <a:ext cx="7301194" cy="1805391"/>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ct val="120000"/>
              <a:buFont typeface="Arial" panose="020B0604020202020204" pitchFamily="34" charset="0"/>
              <a:buChar char="•"/>
            </a:pPr>
            <a:r>
              <a:rPr lang="en-US" sz="1800" b="1" dirty="0">
                <a:solidFill>
                  <a:schemeClr val="dk1"/>
                </a:solidFill>
              </a:rPr>
              <a:t>Corporate Sponsor: Accenture </a:t>
            </a:r>
            <a:r>
              <a:rPr lang="en-US" sz="1800" b="1" dirty="0" smtClean="0">
                <a:solidFill>
                  <a:schemeClr val="dk1"/>
                </a:solidFill>
              </a:rPr>
              <a:t>Federal Services</a:t>
            </a:r>
            <a:endParaRPr sz="1800" b="1" dirty="0">
              <a:solidFill>
                <a:schemeClr val="dk1"/>
              </a:solidFill>
            </a:endParaRPr>
          </a:p>
          <a:p>
            <a:pPr marL="457200" lvl="0" indent="-342900">
              <a:spcBef>
                <a:spcPts val="600"/>
              </a:spcBef>
              <a:buClr>
                <a:schemeClr val="dk1"/>
              </a:buClr>
              <a:buSzPct val="120000"/>
              <a:buFont typeface="Arial" panose="020B0604020202020204" pitchFamily="34" charset="0"/>
              <a:buChar char="•"/>
            </a:pPr>
            <a:r>
              <a:rPr lang="en-US" sz="1800" b="1" dirty="0">
                <a:solidFill>
                  <a:schemeClr val="dk1"/>
                </a:solidFill>
              </a:rPr>
              <a:t>Next Assignment: Vice </a:t>
            </a:r>
            <a:r>
              <a:rPr lang="en-US" sz="1800" b="1" dirty="0" smtClean="0">
                <a:solidFill>
                  <a:schemeClr val="dk1"/>
                </a:solidFill>
              </a:rPr>
              <a:t>Commander</a:t>
            </a:r>
          </a:p>
          <a:p>
            <a:pPr marL="114300" lvl="0">
              <a:buClr>
                <a:schemeClr val="dk1"/>
              </a:buClr>
              <a:buSzPct val="120000"/>
            </a:pPr>
            <a:r>
              <a:rPr lang="en-US" sz="1800" b="1" dirty="0" smtClean="0">
                <a:solidFill>
                  <a:schemeClr val="dk1"/>
                </a:solidFill>
              </a:rPr>
              <a:t> 		          380th </a:t>
            </a:r>
            <a:r>
              <a:rPr lang="en-US" sz="1800" b="1" dirty="0">
                <a:solidFill>
                  <a:schemeClr val="dk1"/>
                </a:solidFill>
              </a:rPr>
              <a:t>Air Expeditionary </a:t>
            </a:r>
            <a:r>
              <a:rPr lang="en-US" sz="1800" b="1" dirty="0" smtClean="0">
                <a:solidFill>
                  <a:schemeClr val="dk1"/>
                </a:solidFill>
              </a:rPr>
              <a:t>Wing</a:t>
            </a:r>
            <a:endParaRPr lang="en-US" sz="1800" b="1" dirty="0">
              <a:solidFill>
                <a:schemeClr val="dk1"/>
              </a:solidFill>
            </a:endParaRPr>
          </a:p>
          <a:p>
            <a:pPr marL="114300" lvl="0">
              <a:buClr>
                <a:schemeClr val="dk1"/>
              </a:buClr>
              <a:buSzPct val="120000"/>
            </a:pPr>
            <a:r>
              <a:rPr lang="en-US" sz="1800" b="1" dirty="0" smtClean="0">
                <a:solidFill>
                  <a:schemeClr val="dk1"/>
                </a:solidFill>
              </a:rPr>
              <a:t>		          Al Dhafra AB, UAE</a:t>
            </a:r>
            <a:endParaRPr dirty="0"/>
          </a:p>
        </p:txBody>
      </p:sp>
      <p:pic>
        <p:nvPicPr>
          <p:cNvPr id="258" name="Google Shape;258;p29"/>
          <p:cNvPicPr preferRelativeResize="0"/>
          <p:nvPr/>
        </p:nvPicPr>
        <p:blipFill>
          <a:blip r:embed="rId3">
            <a:alphaModFix/>
          </a:blip>
          <a:stretch>
            <a:fillRect/>
          </a:stretch>
        </p:blipFill>
        <p:spPr>
          <a:xfrm>
            <a:off x="7066805" y="811050"/>
            <a:ext cx="1924795" cy="2160749"/>
          </a:xfrm>
          <a:prstGeom prst="rect">
            <a:avLst/>
          </a:prstGeom>
          <a:noFill/>
          <a:ln>
            <a:noFill/>
          </a:ln>
        </p:spPr>
      </p:pic>
      <p:sp>
        <p:nvSpPr>
          <p:cNvPr id="259" name="Google Shape;259;p29"/>
          <p:cNvSpPr txBox="1"/>
          <p:nvPr/>
        </p:nvSpPr>
        <p:spPr>
          <a:xfrm>
            <a:off x="369454" y="2558473"/>
            <a:ext cx="8870845" cy="4299527"/>
          </a:xfrm>
          <a:prstGeom prst="rect">
            <a:avLst/>
          </a:prstGeom>
          <a:noFill/>
          <a:ln>
            <a:noFill/>
          </a:ln>
        </p:spPr>
        <p:txBody>
          <a:bodyPr spcFirstLastPara="1" wrap="square" lIns="91425" tIns="91425" rIns="91425" bIns="91425" anchor="t" anchorCtr="0">
            <a:noAutofit/>
          </a:bodyPr>
          <a:lstStyle/>
          <a:p>
            <a:pPr marL="457200" lvl="0" indent="-342900" algn="l" rtl="0">
              <a:spcAft>
                <a:spcPts val="0"/>
              </a:spcAft>
              <a:buClr>
                <a:srgbClr val="6AA84F"/>
              </a:buClr>
              <a:buSzPts val="1800"/>
              <a:buChar char="•"/>
            </a:pPr>
            <a:r>
              <a:rPr lang="en-US" sz="1800" b="1" dirty="0">
                <a:solidFill>
                  <a:srgbClr val="6AA84F"/>
                </a:solidFill>
              </a:rPr>
              <a:t>Lesson Learned:  Know your value &amp; articulate people's </a:t>
            </a:r>
          </a:p>
          <a:p>
            <a:pPr marL="457200" lvl="0" algn="l" rtl="0">
              <a:spcAft>
                <a:spcPts val="0"/>
              </a:spcAft>
              <a:buClr>
                <a:srgbClr val="6AA84F"/>
              </a:buClr>
              <a:buSzPts val="1800"/>
            </a:pPr>
            <a:r>
              <a:rPr lang="en-US" sz="1800" b="1" dirty="0" smtClean="0">
                <a:solidFill>
                  <a:srgbClr val="6AA84F"/>
                </a:solidFill>
              </a:rPr>
              <a:t>value </a:t>
            </a:r>
            <a:r>
              <a:rPr lang="en-US" sz="1800" b="1" dirty="0">
                <a:solidFill>
                  <a:srgbClr val="6AA84F"/>
                </a:solidFill>
              </a:rPr>
              <a:t>to your organization back to them.</a:t>
            </a:r>
            <a:endParaRPr sz="1800" b="1" dirty="0">
              <a:solidFill>
                <a:srgbClr val="6AA84F"/>
              </a:solidFill>
            </a:endParaRPr>
          </a:p>
          <a:p>
            <a:pPr marL="457200" lvl="0" indent="-228600" algn="l" rtl="0">
              <a:lnSpc>
                <a:spcPct val="81000"/>
              </a:lnSpc>
              <a:spcBef>
                <a:spcPts val="600"/>
              </a:spcBef>
              <a:spcAft>
                <a:spcPts val="0"/>
              </a:spcAft>
              <a:buNone/>
            </a:pPr>
            <a:endParaRPr sz="1800" b="1" dirty="0">
              <a:solidFill>
                <a:schemeClr val="dk1"/>
              </a:solidFill>
            </a:endParaRPr>
          </a:p>
          <a:p>
            <a:pPr marL="457200" lvl="0" indent="-342900" algn="l" rtl="0">
              <a:spcBef>
                <a:spcPts val="600"/>
              </a:spcBef>
              <a:spcAft>
                <a:spcPts val="0"/>
              </a:spcAft>
              <a:buClr>
                <a:schemeClr val="dk1"/>
              </a:buClr>
              <a:buSzPts val="1800"/>
              <a:buChar char="•"/>
            </a:pPr>
            <a:r>
              <a:rPr lang="en-US" sz="1800" b="1" dirty="0">
                <a:solidFill>
                  <a:schemeClr val="dk1"/>
                </a:solidFill>
              </a:rPr>
              <a:t>Accenture has found a way to separate promotion from compensation.  They have adopted a “performance achievement” model vs a “performance management” model. </a:t>
            </a:r>
            <a:endParaRPr sz="1800" b="1" dirty="0">
              <a:solidFill>
                <a:schemeClr val="dk1"/>
              </a:solidFill>
            </a:endParaRPr>
          </a:p>
          <a:p>
            <a:pPr marL="914400" lvl="1" indent="-342900" algn="l" rtl="0">
              <a:spcBef>
                <a:spcPts val="600"/>
              </a:spcBef>
              <a:spcAft>
                <a:spcPts val="0"/>
              </a:spcAft>
              <a:buClr>
                <a:schemeClr val="dk1"/>
              </a:buClr>
              <a:buSzPts val="1800"/>
              <a:buFont typeface="Arial" panose="020B0604020202020204" pitchFamily="34" charset="0"/>
              <a:buChar char="‒"/>
            </a:pPr>
            <a:r>
              <a:rPr lang="en-US" sz="1600" b="1" dirty="0">
                <a:solidFill>
                  <a:schemeClr val="dk1"/>
                </a:solidFill>
              </a:rPr>
              <a:t>How do we spend millions of dollars training people, who can do their jobs to the level we train them to, but yet tell them they are below average</a:t>
            </a:r>
            <a:r>
              <a:rPr lang="en-US" sz="1600" b="1" dirty="0" smtClean="0">
                <a:solidFill>
                  <a:schemeClr val="dk1"/>
                </a:solidFill>
              </a:rPr>
              <a:t>?</a:t>
            </a:r>
          </a:p>
          <a:p>
            <a:pPr marL="914400" lvl="1" indent="-342900" algn="l" rtl="0">
              <a:spcBef>
                <a:spcPts val="600"/>
              </a:spcBef>
              <a:spcAft>
                <a:spcPts val="0"/>
              </a:spcAft>
              <a:buClr>
                <a:schemeClr val="dk1"/>
              </a:buClr>
              <a:buSzPts val="1800"/>
              <a:buFont typeface="Arial" panose="020B0604020202020204" pitchFamily="34" charset="0"/>
              <a:buChar char="‒"/>
            </a:pPr>
            <a:endParaRPr sz="1600" b="1" dirty="0">
              <a:solidFill>
                <a:schemeClr val="dk1"/>
              </a:solidFill>
            </a:endParaRPr>
          </a:p>
          <a:p>
            <a:pPr marL="457200" lvl="0" indent="-342900" algn="l" rtl="0">
              <a:spcBef>
                <a:spcPts val="600"/>
              </a:spcBef>
              <a:spcAft>
                <a:spcPts val="0"/>
              </a:spcAft>
              <a:buClr>
                <a:schemeClr val="dk1"/>
              </a:buClr>
              <a:buSzPts val="1800"/>
              <a:buChar char="•"/>
            </a:pPr>
            <a:r>
              <a:rPr lang="en-US" sz="1800" b="1" dirty="0">
                <a:solidFill>
                  <a:schemeClr val="dk1"/>
                </a:solidFill>
              </a:rPr>
              <a:t>As the 380th AEW Vice Commander, I intend to focus my efforts on ensuring every person in the 380th knows how valuable they are to the combat mission in our AOR.  </a:t>
            </a:r>
            <a:endParaRPr sz="1800" b="1"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a:defRPr sz="1600" b="1">
                <a:solidFill>
                  <a:schemeClr val="bg2"/>
                </a:solidFill>
                <a:latin typeface="Arial" panose="020B0604020202020204" pitchFamily="34" charset="0"/>
              </a:defRPr>
            </a:lvl1pPr>
            <a:lvl2pPr marL="742950" indent="-285750">
              <a:defRPr sz="1600" b="1">
                <a:solidFill>
                  <a:schemeClr val="bg2"/>
                </a:solidFill>
                <a:latin typeface="Arial" panose="020B0604020202020204" pitchFamily="34" charset="0"/>
              </a:defRPr>
            </a:lvl2pPr>
            <a:lvl3pPr marL="1143000" indent="-228600">
              <a:defRPr sz="1600" b="1">
                <a:solidFill>
                  <a:schemeClr val="bg2"/>
                </a:solidFill>
                <a:latin typeface="Arial" panose="020B0604020202020204" pitchFamily="34" charset="0"/>
              </a:defRPr>
            </a:lvl3pPr>
            <a:lvl4pPr marL="1600200" indent="-228600">
              <a:defRPr sz="1600" b="1">
                <a:solidFill>
                  <a:schemeClr val="bg2"/>
                </a:solidFill>
                <a:latin typeface="Arial" panose="020B0604020202020204" pitchFamily="34" charset="0"/>
              </a:defRPr>
            </a:lvl4pPr>
            <a:lvl5pPr marL="2057400" indent="-228600">
              <a:defRPr sz="1600" b="1">
                <a:solidFill>
                  <a:schemeClr val="bg2"/>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9pPr>
          </a:lstStyle>
          <a:p>
            <a:fld id="{76FB329A-604A-46D7-A8F1-02079497640B}" type="slidenum">
              <a:rPr lang="en-US" altLang="en-US" sz="1400" b="0">
                <a:solidFill>
                  <a:schemeClr val="tx1"/>
                </a:solidFill>
                <a:latin typeface="Times New Roman" panose="02020603050405020304" pitchFamily="18" charset="0"/>
              </a:rPr>
              <a:pPr/>
              <a:t>2</a:t>
            </a:fld>
            <a:endParaRPr lang="en-US" altLang="en-US" sz="1400" b="0" dirty="0">
              <a:solidFill>
                <a:schemeClr val="tx1"/>
              </a:solidFill>
              <a:latin typeface="Times New Roman" panose="02020603050405020304" pitchFamily="18" charset="0"/>
            </a:endParaRPr>
          </a:p>
        </p:txBody>
      </p:sp>
      <p:sp>
        <p:nvSpPr>
          <p:cNvPr id="48130" name="Rectangle 2"/>
          <p:cNvSpPr>
            <a:spLocks noGrp="1" noChangeArrowheads="1"/>
          </p:cNvSpPr>
          <p:nvPr>
            <p:ph type="title"/>
          </p:nvPr>
        </p:nvSpPr>
        <p:spPr>
          <a:xfrm>
            <a:off x="736600" y="1"/>
            <a:ext cx="7810500" cy="624253"/>
          </a:xfrm>
          <a:extLst>
            <a:ext uri="{91240B29-F687-4F45-9708-019B960494DF}">
              <a14:hiddenLine xmlns:a14="http://schemas.microsoft.com/office/drawing/2010/main" w="50800" cap="flat" cmpd="sng">
                <a:solidFill>
                  <a:schemeClr val="bg2"/>
                </a:solidFill>
                <a:prstDash val="solid"/>
                <a:miter lim="800000"/>
                <a:headEnd/>
                <a:tailEnd/>
              </a14:hiddenLine>
            </a:ext>
          </a:extLst>
        </p:spPr>
        <p:txBody>
          <a:bodyPr/>
          <a:lstStyle/>
          <a:p>
            <a:pPr>
              <a:defRPr/>
            </a:pPr>
            <a:r>
              <a:rPr lang="en-US" sz="3200" dirty="0" smtClean="0"/>
              <a:t>The Why…</a:t>
            </a:r>
          </a:p>
        </p:txBody>
      </p:sp>
      <p:sp>
        <p:nvSpPr>
          <p:cNvPr id="3076" name="Rectangle 3"/>
          <p:cNvSpPr>
            <a:spLocks noGrp="1" noChangeArrowheads="1"/>
          </p:cNvSpPr>
          <p:nvPr>
            <p:ph type="body" idx="1"/>
          </p:nvPr>
        </p:nvSpPr>
        <p:spPr bwMode="auto">
          <a:xfrm>
            <a:off x="482885" y="1279082"/>
            <a:ext cx="8215066" cy="5442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a:spcBef>
                <a:spcPts val="400"/>
              </a:spcBef>
            </a:pPr>
            <a:r>
              <a:rPr lang="en-US" altLang="en-US" sz="2200" dirty="0" smtClean="0"/>
              <a:t>Established by SECDEF Perry as a long-term investment in transforming DoD forces and capabilities</a:t>
            </a:r>
          </a:p>
          <a:p>
            <a:pPr>
              <a:spcBef>
                <a:spcPts val="1200"/>
              </a:spcBef>
              <a:buFont typeface="Arial" panose="020B0604020202020204" pitchFamily="34" charset="0"/>
              <a:buChar char="•"/>
            </a:pPr>
            <a:r>
              <a:rPr lang="en-US" altLang="en-US" sz="2200" dirty="0" smtClean="0"/>
              <a:t>Opportunity for DoD to gain </a:t>
            </a:r>
            <a:r>
              <a:rPr lang="en-US" altLang="en-US" sz="2200" dirty="0"/>
              <a:t>access to </a:t>
            </a:r>
            <a:r>
              <a:rPr lang="en-US" altLang="en-US" sz="2200" dirty="0" smtClean="0"/>
              <a:t>executive </a:t>
            </a:r>
            <a:r>
              <a:rPr lang="en-US" altLang="en-US" sz="2200" dirty="0"/>
              <a:t>level business practices </a:t>
            </a:r>
            <a:r>
              <a:rPr lang="en-US" altLang="en-US" sz="2200" dirty="0" smtClean="0"/>
              <a:t>inside highly successful corporations</a:t>
            </a:r>
            <a:endParaRPr lang="en-US" altLang="en-US" sz="2200" dirty="0"/>
          </a:p>
          <a:p>
            <a:pPr lvl="1" defTabSz="914400">
              <a:spcBef>
                <a:spcPts val="400"/>
              </a:spcBef>
              <a:buSzPct val="75000"/>
              <a:buFont typeface="Arial" panose="020B0604020202020204" pitchFamily="34" charset="0"/>
              <a:buChar char="‒"/>
            </a:pPr>
            <a:r>
              <a:rPr lang="en-US" altLang="en-US" b="0" dirty="0"/>
              <a:t>Strategic </a:t>
            </a:r>
            <a:r>
              <a:rPr lang="en-US" altLang="en-US" b="0" dirty="0" smtClean="0"/>
              <a:t>Planning		- Organizational Structures	</a:t>
            </a:r>
            <a:endParaRPr lang="en-US" altLang="en-US" b="0" dirty="0"/>
          </a:p>
          <a:p>
            <a:pPr lvl="1" defTabSz="914400">
              <a:spcBef>
                <a:spcPts val="400"/>
              </a:spcBef>
              <a:buSzPct val="75000"/>
              <a:buFont typeface="Arial" panose="020B0604020202020204" pitchFamily="34" charset="0"/>
              <a:buChar char="‒"/>
            </a:pPr>
            <a:r>
              <a:rPr lang="en-US" altLang="en-US" b="0" dirty="0"/>
              <a:t>Change </a:t>
            </a:r>
            <a:r>
              <a:rPr lang="en-US" altLang="en-US" b="0" dirty="0" smtClean="0"/>
              <a:t>Management		- Human </a:t>
            </a:r>
            <a:r>
              <a:rPr lang="en-US" altLang="en-US" b="0" dirty="0"/>
              <a:t>Resources</a:t>
            </a:r>
          </a:p>
          <a:p>
            <a:pPr lvl="1" defTabSz="914400">
              <a:spcBef>
                <a:spcPts val="400"/>
              </a:spcBef>
              <a:buSzPct val="75000"/>
              <a:buFont typeface="Arial" panose="020B0604020202020204" pitchFamily="34" charset="0"/>
              <a:buChar char="‒"/>
            </a:pPr>
            <a:r>
              <a:rPr lang="en-US" altLang="en-US" b="0" dirty="0"/>
              <a:t>Information </a:t>
            </a:r>
            <a:r>
              <a:rPr lang="en-US" altLang="en-US" b="0" dirty="0" smtClean="0"/>
              <a:t>Technology		- Supply Chain</a:t>
            </a:r>
            <a:endParaRPr lang="en-US" altLang="en-US" b="0" dirty="0"/>
          </a:p>
          <a:p>
            <a:pPr>
              <a:spcBef>
                <a:spcPts val="1200"/>
              </a:spcBef>
            </a:pPr>
            <a:r>
              <a:rPr lang="en-US" altLang="en-US" sz="2200" dirty="0" smtClean="0"/>
              <a:t>Businesses outside DoD successful in:</a:t>
            </a:r>
          </a:p>
          <a:p>
            <a:pPr lvl="1">
              <a:spcBef>
                <a:spcPts val="400"/>
              </a:spcBef>
              <a:buSzPct val="75000"/>
              <a:buFont typeface="Arial" panose="020B0604020202020204" pitchFamily="34" charset="0"/>
              <a:buChar char="‒"/>
            </a:pPr>
            <a:r>
              <a:rPr lang="en-US" altLang="en-US" b="0" dirty="0" smtClean="0"/>
              <a:t>Adapting to changing global environment</a:t>
            </a:r>
          </a:p>
          <a:p>
            <a:pPr lvl="1">
              <a:spcBef>
                <a:spcPts val="400"/>
              </a:spcBef>
              <a:buSzPct val="75000"/>
              <a:buFont typeface="Arial" panose="020B0604020202020204" pitchFamily="34" charset="0"/>
              <a:buChar char="‒"/>
            </a:pPr>
            <a:r>
              <a:rPr lang="en-US" altLang="en-US" b="0" dirty="0" smtClean="0"/>
              <a:t>Exploiting information revolution</a:t>
            </a:r>
          </a:p>
          <a:p>
            <a:pPr lvl="1">
              <a:spcBef>
                <a:spcPts val="400"/>
              </a:spcBef>
              <a:buSzPct val="75000"/>
              <a:buFont typeface="Arial" panose="020B0604020202020204" pitchFamily="34" charset="0"/>
              <a:buChar char="‒"/>
            </a:pPr>
            <a:r>
              <a:rPr lang="en-US" altLang="en-US" b="0" dirty="0" smtClean="0"/>
              <a:t>Structural reshaping/reorganizing</a:t>
            </a:r>
          </a:p>
          <a:p>
            <a:pPr lvl="1" defTabSz="914400">
              <a:spcBef>
                <a:spcPts val="400"/>
              </a:spcBef>
              <a:buSzPct val="75000"/>
              <a:buFont typeface="Arial" panose="020B0604020202020204" pitchFamily="34" charset="0"/>
              <a:buChar char="‒"/>
            </a:pPr>
            <a:r>
              <a:rPr lang="en-US" altLang="en-US" b="0" dirty="0" smtClean="0"/>
              <a:t>Developing innovative processes</a:t>
            </a:r>
            <a:endParaRPr lang="en-US" altLang="en-US" sz="1800" dirty="0" smtClean="0"/>
          </a:p>
          <a:p>
            <a:pPr>
              <a:spcBef>
                <a:spcPts val="1200"/>
              </a:spcBef>
            </a:pPr>
            <a:r>
              <a:rPr lang="en-US" altLang="en-US" sz="2200" dirty="0" smtClean="0"/>
              <a:t>Reforms </a:t>
            </a:r>
            <a:r>
              <a:rPr lang="en-US" dirty="0"/>
              <a:t>for better performance, accountability, </a:t>
            </a:r>
            <a:r>
              <a:rPr lang="en-US" dirty="0" smtClean="0"/>
              <a:t>affordability</a:t>
            </a:r>
            <a:endParaRPr lang="en-US" altLang="en-US" sz="2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sldNum" idx="12"/>
          </p:nvPr>
        </p:nvSpPr>
        <p:spPr>
          <a:xfrm>
            <a:off x="8794083" y="7314297"/>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20</a:t>
            </a:fld>
            <a:endParaRPr dirty="0"/>
          </a:p>
        </p:txBody>
      </p:sp>
      <p:sp>
        <p:nvSpPr>
          <p:cNvPr id="265" name="Google Shape;265;p30"/>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Col Tim Spaulding, USAF</a:t>
            </a:r>
            <a:endParaRPr dirty="0"/>
          </a:p>
        </p:txBody>
      </p:sp>
      <p:sp>
        <p:nvSpPr>
          <p:cNvPr id="266" name="Google Shape;266;p30"/>
          <p:cNvSpPr txBox="1"/>
          <p:nvPr/>
        </p:nvSpPr>
        <p:spPr>
          <a:xfrm>
            <a:off x="350981" y="1216325"/>
            <a:ext cx="7113293" cy="17940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ct val="120000"/>
              <a:buFont typeface="Arial" panose="020B0604020202020204" pitchFamily="34" charset="0"/>
              <a:buChar char="•"/>
            </a:pPr>
            <a:r>
              <a:rPr lang="en-US" sz="1800" b="1" dirty="0"/>
              <a:t>Corporate Sponsor: Autodesk</a:t>
            </a:r>
            <a:endParaRPr sz="1800" b="1" dirty="0"/>
          </a:p>
          <a:p>
            <a:pPr marL="457200" lvl="0" indent="-342900" algn="l" rtl="0">
              <a:spcBef>
                <a:spcPts val="600"/>
              </a:spcBef>
              <a:spcAft>
                <a:spcPts val="0"/>
              </a:spcAft>
              <a:buSzPct val="120000"/>
              <a:buFont typeface="Arial" panose="020B0604020202020204" pitchFamily="34" charset="0"/>
              <a:buChar char="•"/>
            </a:pPr>
            <a:r>
              <a:rPr lang="en-US" sz="1800" b="1" dirty="0"/>
              <a:t>Next Assignment: Commander, 412th Operations </a:t>
            </a:r>
            <a:r>
              <a:rPr lang="en-US" sz="1800" b="1" dirty="0" smtClean="0"/>
              <a:t>Group 		          Edwards </a:t>
            </a:r>
            <a:r>
              <a:rPr lang="en-US" sz="1800" b="1" dirty="0"/>
              <a:t>AFB</a:t>
            </a:r>
            <a:endParaRPr sz="1800" b="1" dirty="0"/>
          </a:p>
          <a:p>
            <a:pPr marL="285750" lvl="0" indent="-285750" algn="l" rtl="0">
              <a:spcBef>
                <a:spcPts val="0"/>
              </a:spcBef>
              <a:spcAft>
                <a:spcPts val="0"/>
              </a:spcAft>
              <a:buSzPct val="120000"/>
              <a:buFont typeface="Arial" panose="020B0604020202020204" pitchFamily="34" charset="0"/>
              <a:buChar char="•"/>
            </a:pPr>
            <a:endParaRPr sz="1800" b="1" dirty="0"/>
          </a:p>
          <a:p>
            <a:pPr marL="457200" lvl="0" indent="-342900" algn="l" rtl="0">
              <a:spcBef>
                <a:spcPts val="0"/>
              </a:spcBef>
              <a:spcAft>
                <a:spcPts val="0"/>
              </a:spcAft>
              <a:buClr>
                <a:srgbClr val="93C47D"/>
              </a:buClr>
              <a:buSzPct val="120000"/>
              <a:buFont typeface="Arial" panose="020B0604020202020204" pitchFamily="34" charset="0"/>
              <a:buChar char="•"/>
            </a:pPr>
            <a:r>
              <a:rPr lang="en-US" sz="1800" b="1" dirty="0">
                <a:solidFill>
                  <a:srgbClr val="6AA84F"/>
                </a:solidFill>
              </a:rPr>
              <a:t>Lessons Learned: Our strengths and weaknesses as an organization.</a:t>
            </a:r>
            <a:endParaRPr sz="1800" b="1" dirty="0">
              <a:solidFill>
                <a:srgbClr val="6AA84F"/>
              </a:solidFill>
            </a:endParaRPr>
          </a:p>
        </p:txBody>
      </p:sp>
      <p:pic>
        <p:nvPicPr>
          <p:cNvPr id="267" name="Google Shape;267;p30"/>
          <p:cNvPicPr preferRelativeResize="0"/>
          <p:nvPr/>
        </p:nvPicPr>
        <p:blipFill>
          <a:blip r:embed="rId3">
            <a:alphaModFix/>
          </a:blip>
          <a:stretch>
            <a:fillRect/>
          </a:stretch>
        </p:blipFill>
        <p:spPr>
          <a:xfrm>
            <a:off x="7443300" y="839300"/>
            <a:ext cx="1504750" cy="1889825"/>
          </a:xfrm>
          <a:prstGeom prst="rect">
            <a:avLst/>
          </a:prstGeom>
          <a:noFill/>
          <a:ln>
            <a:noFill/>
          </a:ln>
        </p:spPr>
      </p:pic>
      <p:pic>
        <p:nvPicPr>
          <p:cNvPr id="268" name="Google Shape;268;p30"/>
          <p:cNvPicPr preferRelativeResize="0"/>
          <p:nvPr/>
        </p:nvPicPr>
        <p:blipFill>
          <a:blip r:embed="rId4">
            <a:alphaModFix/>
          </a:blip>
          <a:stretch>
            <a:fillRect/>
          </a:stretch>
        </p:blipFill>
        <p:spPr>
          <a:xfrm>
            <a:off x="450956" y="3429000"/>
            <a:ext cx="2236218" cy="2856949"/>
          </a:xfrm>
          <a:prstGeom prst="rect">
            <a:avLst/>
          </a:prstGeom>
          <a:noFill/>
          <a:ln>
            <a:noFill/>
          </a:ln>
        </p:spPr>
      </p:pic>
      <p:pic>
        <p:nvPicPr>
          <p:cNvPr id="269" name="Google Shape;269;p30"/>
          <p:cNvPicPr preferRelativeResize="0"/>
          <p:nvPr/>
        </p:nvPicPr>
        <p:blipFill>
          <a:blip r:embed="rId5">
            <a:alphaModFix/>
          </a:blip>
          <a:stretch>
            <a:fillRect/>
          </a:stretch>
        </p:blipFill>
        <p:spPr>
          <a:xfrm>
            <a:off x="2559939" y="3777813"/>
            <a:ext cx="3207812" cy="2487801"/>
          </a:xfrm>
          <a:prstGeom prst="rect">
            <a:avLst/>
          </a:prstGeom>
          <a:noFill/>
          <a:ln>
            <a:noFill/>
          </a:ln>
        </p:spPr>
      </p:pic>
      <p:pic>
        <p:nvPicPr>
          <p:cNvPr id="270" name="Google Shape;270;p30"/>
          <p:cNvPicPr preferRelativeResize="0"/>
          <p:nvPr/>
        </p:nvPicPr>
        <p:blipFill>
          <a:blip r:embed="rId6">
            <a:alphaModFix/>
          </a:blip>
          <a:stretch>
            <a:fillRect/>
          </a:stretch>
        </p:blipFill>
        <p:spPr>
          <a:xfrm>
            <a:off x="5644826" y="3514975"/>
            <a:ext cx="3395376" cy="3013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sldNum" idx="12"/>
          </p:nvPr>
        </p:nvSpPr>
        <p:spPr>
          <a:xfrm>
            <a:off x="8794083" y="7314297"/>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21</a:t>
            </a:fld>
            <a:endParaRPr dirty="0"/>
          </a:p>
        </p:txBody>
      </p:sp>
      <p:sp>
        <p:nvSpPr>
          <p:cNvPr id="276" name="Google Shape;276;p31"/>
          <p:cNvSpPr txBox="1">
            <a:spLocks noGrp="1"/>
          </p:cNvSpPr>
          <p:nvPr>
            <p:ph type="title"/>
          </p:nvPr>
        </p:nvSpPr>
        <p:spPr>
          <a:xfrm>
            <a:off x="61865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CDR Benjamin Van Buskirk, USN</a:t>
            </a:r>
            <a:endParaRPr dirty="0"/>
          </a:p>
        </p:txBody>
      </p:sp>
      <p:sp>
        <p:nvSpPr>
          <p:cNvPr id="277" name="Google Shape;277;p31"/>
          <p:cNvSpPr txBox="1"/>
          <p:nvPr/>
        </p:nvSpPr>
        <p:spPr>
          <a:xfrm>
            <a:off x="369455" y="1219200"/>
            <a:ext cx="8649095" cy="3811200"/>
          </a:xfrm>
          <a:prstGeom prst="rect">
            <a:avLst/>
          </a:prstGeom>
          <a:noFill/>
          <a:ln>
            <a:noFill/>
          </a:ln>
        </p:spPr>
        <p:txBody>
          <a:bodyPr spcFirstLastPara="1" wrap="square" lIns="91425" tIns="91425" rIns="91425" bIns="91425" anchor="t" anchorCtr="0">
            <a:noAutofit/>
          </a:bodyPr>
          <a:lstStyle/>
          <a:p>
            <a:pPr marL="457200" lvl="0" indent="-365760" algn="l" rtl="0">
              <a:spcBef>
                <a:spcPts val="600"/>
              </a:spcBef>
              <a:spcAft>
                <a:spcPts val="0"/>
              </a:spcAft>
              <a:buSzPct val="120000"/>
              <a:buFont typeface="Arial" panose="020B0604020202020204" pitchFamily="34" charset="0"/>
              <a:buChar char="•"/>
            </a:pPr>
            <a:r>
              <a:rPr lang="en-US" sz="1800" b="1" dirty="0"/>
              <a:t>Corporate Sponsor:  </a:t>
            </a:r>
            <a:r>
              <a:rPr lang="en-US" sz="1800" b="1" dirty="0" smtClean="0"/>
              <a:t>VMware, </a:t>
            </a:r>
            <a:r>
              <a:rPr lang="en-US" sz="1800" b="1" dirty="0"/>
              <a:t>Inc. </a:t>
            </a:r>
            <a:endParaRPr sz="1800" b="1" dirty="0"/>
          </a:p>
          <a:p>
            <a:pPr marL="457200" lvl="0" indent="-365760" algn="l" rtl="0">
              <a:spcBef>
                <a:spcPts val="600"/>
              </a:spcBef>
              <a:spcAft>
                <a:spcPts val="0"/>
              </a:spcAft>
              <a:buSzPct val="120000"/>
              <a:buFont typeface="Arial" panose="020B0604020202020204" pitchFamily="34" charset="0"/>
              <a:buChar char="•"/>
            </a:pPr>
            <a:r>
              <a:rPr lang="en-US" sz="1800" b="1" dirty="0"/>
              <a:t>Next Assignment: TBD (N7 or USSOCOM Chief Data Officer)</a:t>
            </a:r>
            <a:endParaRPr sz="1800" b="1" dirty="0"/>
          </a:p>
          <a:p>
            <a:pPr marL="285750" lvl="0" indent="-285750" algn="l" rtl="0">
              <a:spcBef>
                <a:spcPts val="0"/>
              </a:spcBef>
              <a:spcAft>
                <a:spcPts val="0"/>
              </a:spcAft>
              <a:buSzPct val="120000"/>
              <a:buFont typeface="Arial" panose="020B0604020202020204" pitchFamily="34" charset="0"/>
              <a:buChar char="•"/>
            </a:pPr>
            <a:endParaRPr sz="1800" b="1" dirty="0"/>
          </a:p>
          <a:p>
            <a:pPr marL="457200" lvl="0" indent="-365760" algn="l" rtl="0">
              <a:spcBef>
                <a:spcPts val="0"/>
              </a:spcBef>
              <a:spcAft>
                <a:spcPts val="0"/>
              </a:spcAft>
              <a:buSzPct val="120000"/>
              <a:buFont typeface="Arial" panose="020B0604020202020204" pitchFamily="34" charset="0"/>
              <a:buChar char="•"/>
            </a:pPr>
            <a:r>
              <a:rPr lang="en-US" sz="1800" b="1" dirty="0">
                <a:solidFill>
                  <a:srgbClr val="6AA84F"/>
                </a:solidFill>
              </a:rPr>
              <a:t>Lessons Learned:  </a:t>
            </a:r>
            <a:r>
              <a:rPr lang="en-US" sz="1800" b="1" dirty="0" smtClean="0">
                <a:solidFill>
                  <a:srgbClr val="6AA84F"/>
                </a:solidFill>
              </a:rPr>
              <a:t>Our </a:t>
            </a:r>
            <a:r>
              <a:rPr lang="en-US" sz="1800" b="1" dirty="0">
                <a:solidFill>
                  <a:srgbClr val="6AA84F"/>
                </a:solidFill>
              </a:rPr>
              <a:t>people are our customers/end </a:t>
            </a:r>
            <a:endParaRPr lang="en-US" sz="1800" b="1" dirty="0" smtClean="0">
              <a:solidFill>
                <a:srgbClr val="6AA84F"/>
              </a:solidFill>
            </a:endParaRPr>
          </a:p>
          <a:p>
            <a:pPr marL="457200" lvl="0" algn="l" rtl="0">
              <a:spcBef>
                <a:spcPts val="0"/>
              </a:spcBef>
              <a:spcAft>
                <a:spcPts val="0"/>
              </a:spcAft>
              <a:buSzPct val="120000"/>
            </a:pPr>
            <a:r>
              <a:rPr lang="en-US" sz="1800" b="1" dirty="0" smtClean="0">
                <a:solidFill>
                  <a:srgbClr val="6AA84F"/>
                </a:solidFill>
              </a:rPr>
              <a:t>users.  Adjust </a:t>
            </a:r>
            <a:r>
              <a:rPr lang="en-US" sz="1800" b="1" dirty="0">
                <a:solidFill>
                  <a:srgbClr val="6AA84F"/>
                </a:solidFill>
              </a:rPr>
              <a:t>technology to the end </a:t>
            </a:r>
            <a:r>
              <a:rPr lang="en-US" sz="1800" b="1" dirty="0" smtClean="0">
                <a:solidFill>
                  <a:srgbClr val="6AA84F"/>
                </a:solidFill>
              </a:rPr>
              <a:t>user </a:t>
            </a:r>
            <a:r>
              <a:rPr lang="en-US" sz="1800" b="1" dirty="0">
                <a:solidFill>
                  <a:srgbClr val="6AA84F"/>
                </a:solidFill>
              </a:rPr>
              <a:t>vice the end </a:t>
            </a:r>
            <a:endParaRPr lang="en-US" sz="1800" b="1" dirty="0" smtClean="0">
              <a:solidFill>
                <a:srgbClr val="6AA84F"/>
              </a:solidFill>
            </a:endParaRPr>
          </a:p>
          <a:p>
            <a:pPr marL="457200" lvl="0" algn="l" rtl="0">
              <a:spcBef>
                <a:spcPts val="0"/>
              </a:spcBef>
              <a:spcAft>
                <a:spcPts val="0"/>
              </a:spcAft>
              <a:buSzPct val="120000"/>
            </a:pPr>
            <a:r>
              <a:rPr lang="en-US" sz="1800" b="1" dirty="0" smtClean="0">
                <a:solidFill>
                  <a:srgbClr val="6AA84F"/>
                </a:solidFill>
              </a:rPr>
              <a:t>user adjusting to </a:t>
            </a:r>
            <a:r>
              <a:rPr lang="en-US" sz="1800" b="1" dirty="0">
                <a:solidFill>
                  <a:srgbClr val="6AA84F"/>
                </a:solidFill>
              </a:rPr>
              <a:t>the technology.  Empathy critical</a:t>
            </a:r>
            <a:r>
              <a:rPr lang="en-US" sz="1800" b="1" dirty="0" smtClean="0">
                <a:solidFill>
                  <a:srgbClr val="6AA84F"/>
                </a:solidFill>
              </a:rPr>
              <a:t>. Trust </a:t>
            </a:r>
          </a:p>
          <a:p>
            <a:pPr marL="457200" lvl="0" algn="l" rtl="0">
              <a:spcBef>
                <a:spcPts val="0"/>
              </a:spcBef>
              <a:spcAft>
                <a:spcPts val="0"/>
              </a:spcAft>
              <a:buSzPct val="120000"/>
            </a:pPr>
            <a:r>
              <a:rPr lang="en-US" sz="1800" b="1" dirty="0" smtClean="0">
                <a:solidFill>
                  <a:srgbClr val="6AA84F"/>
                </a:solidFill>
              </a:rPr>
              <a:t>&amp; </a:t>
            </a:r>
            <a:r>
              <a:rPr lang="en-US" sz="1800" b="1" dirty="0">
                <a:solidFill>
                  <a:srgbClr val="6AA84F"/>
                </a:solidFill>
              </a:rPr>
              <a:t>empower </a:t>
            </a:r>
            <a:r>
              <a:rPr lang="en-US" sz="1800" b="1" dirty="0" smtClean="0">
                <a:solidFill>
                  <a:srgbClr val="6AA84F"/>
                </a:solidFill>
              </a:rPr>
              <a:t>through 	bold </a:t>
            </a:r>
            <a:r>
              <a:rPr lang="en-US" sz="1800" b="1" dirty="0">
                <a:solidFill>
                  <a:srgbClr val="6AA84F"/>
                </a:solidFill>
              </a:rPr>
              <a:t>and fearless leadership.  Will need to break </a:t>
            </a:r>
            <a:r>
              <a:rPr lang="en-US" sz="1800" b="1" dirty="0" smtClean="0">
                <a:solidFill>
                  <a:srgbClr val="6AA84F"/>
                </a:solidFill>
              </a:rPr>
              <a:t>glass and challenge </a:t>
            </a:r>
            <a:r>
              <a:rPr lang="en-US" sz="1800" b="1" dirty="0">
                <a:solidFill>
                  <a:srgbClr val="6AA84F"/>
                </a:solidFill>
              </a:rPr>
              <a:t>the status quo at the core to be effective.</a:t>
            </a:r>
            <a:endParaRPr sz="1800" b="1" dirty="0">
              <a:solidFill>
                <a:srgbClr val="6AA84F"/>
              </a:solidFill>
            </a:endParaRPr>
          </a:p>
          <a:p>
            <a:pPr marL="0" lvl="0" indent="0" algn="l" rtl="0">
              <a:spcBef>
                <a:spcPts val="0"/>
              </a:spcBef>
              <a:spcAft>
                <a:spcPts val="0"/>
              </a:spcAft>
              <a:buNone/>
            </a:pPr>
            <a:endParaRPr b="1" dirty="0">
              <a:solidFill>
                <a:srgbClr val="6AA84F"/>
              </a:solidFill>
            </a:endParaRPr>
          </a:p>
        </p:txBody>
      </p:sp>
      <p:pic>
        <p:nvPicPr>
          <p:cNvPr id="278" name="Google Shape;278;p31"/>
          <p:cNvPicPr preferRelativeResize="0"/>
          <p:nvPr/>
        </p:nvPicPr>
        <p:blipFill>
          <a:blip r:embed="rId3">
            <a:alphaModFix/>
          </a:blip>
          <a:stretch>
            <a:fillRect/>
          </a:stretch>
        </p:blipFill>
        <p:spPr>
          <a:xfrm>
            <a:off x="7464175" y="811050"/>
            <a:ext cx="1554475" cy="1939391"/>
          </a:xfrm>
          <a:prstGeom prst="rect">
            <a:avLst/>
          </a:prstGeom>
          <a:noFill/>
          <a:ln>
            <a:noFill/>
          </a:ln>
        </p:spPr>
      </p:pic>
      <p:pic>
        <p:nvPicPr>
          <p:cNvPr id="279" name="Google Shape;279;p31"/>
          <p:cNvPicPr preferRelativeResize="0"/>
          <p:nvPr/>
        </p:nvPicPr>
        <p:blipFill>
          <a:blip r:embed="rId4">
            <a:alphaModFix/>
          </a:blip>
          <a:stretch>
            <a:fillRect/>
          </a:stretch>
        </p:blipFill>
        <p:spPr>
          <a:xfrm>
            <a:off x="2644400" y="3807575"/>
            <a:ext cx="4204025" cy="286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22</a:t>
            </a:fld>
            <a:endParaRPr dirty="0"/>
          </a:p>
        </p:txBody>
      </p:sp>
      <p:sp>
        <p:nvSpPr>
          <p:cNvPr id="285" name="Google Shape;285;p32"/>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LtCol Kevin Wierschke, USAF</a:t>
            </a:r>
            <a:endParaRPr dirty="0"/>
          </a:p>
        </p:txBody>
      </p:sp>
      <p:sp>
        <p:nvSpPr>
          <p:cNvPr id="286" name="Google Shape;286;p32"/>
          <p:cNvSpPr txBox="1"/>
          <p:nvPr/>
        </p:nvSpPr>
        <p:spPr>
          <a:xfrm>
            <a:off x="323272" y="1219200"/>
            <a:ext cx="7140978" cy="16047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ct val="120000"/>
              <a:buFont typeface="Arial" panose="020B0604020202020204" pitchFamily="34" charset="0"/>
              <a:buChar char="•"/>
            </a:pPr>
            <a:r>
              <a:rPr lang="en-US" sz="1800" b="1" dirty="0"/>
              <a:t>Corporate Sponsor: </a:t>
            </a:r>
            <a:r>
              <a:rPr lang="en-US" sz="1800" b="1" dirty="0" smtClean="0"/>
              <a:t>Amazon Web Services</a:t>
            </a:r>
            <a:endParaRPr sz="1800" b="1" dirty="0"/>
          </a:p>
          <a:p>
            <a:pPr marL="457200" lvl="0" indent="-342900" algn="l" rtl="0">
              <a:spcBef>
                <a:spcPts val="600"/>
              </a:spcBef>
              <a:spcAft>
                <a:spcPts val="0"/>
              </a:spcAft>
              <a:buSzPct val="120000"/>
              <a:buFont typeface="Arial" panose="020B0604020202020204" pitchFamily="34" charset="0"/>
              <a:buChar char="•"/>
            </a:pPr>
            <a:r>
              <a:rPr lang="en-US" sz="1800" b="1" dirty="0"/>
              <a:t>Next Assignment: J82, Joint Warfare Analysis Center</a:t>
            </a:r>
            <a:endParaRPr sz="1800" b="1" dirty="0"/>
          </a:p>
          <a:p>
            <a:pPr marL="285750" lvl="0" indent="-285750" algn="l" rtl="0">
              <a:spcBef>
                <a:spcPts val="0"/>
              </a:spcBef>
              <a:spcAft>
                <a:spcPts val="0"/>
              </a:spcAft>
              <a:buSzPct val="120000"/>
              <a:buFont typeface="Arial" panose="020B0604020202020204" pitchFamily="34" charset="0"/>
              <a:buChar char="•"/>
            </a:pPr>
            <a:endParaRPr sz="1800" dirty="0"/>
          </a:p>
          <a:p>
            <a:pPr marL="457200" lvl="0" indent="-342900" algn="l" rtl="0">
              <a:spcBef>
                <a:spcPts val="0"/>
              </a:spcBef>
              <a:spcAft>
                <a:spcPts val="0"/>
              </a:spcAft>
              <a:buClr>
                <a:srgbClr val="6AA84F"/>
              </a:buClr>
              <a:buSzPct val="120000"/>
              <a:buFont typeface="Arial" panose="020B0604020202020204" pitchFamily="34" charset="0"/>
              <a:buChar char="•"/>
            </a:pPr>
            <a:r>
              <a:rPr lang="en-US" sz="1800" b="1" dirty="0">
                <a:solidFill>
                  <a:srgbClr val="6AA84F"/>
                </a:solidFill>
              </a:rPr>
              <a:t>Lessons Learned: Customer Obsession, Ownership, and Data Driven Decision Making</a:t>
            </a:r>
            <a:endParaRPr sz="1800" b="1" dirty="0"/>
          </a:p>
        </p:txBody>
      </p:sp>
      <p:pic>
        <p:nvPicPr>
          <p:cNvPr id="287" name="Google Shape;287;p32"/>
          <p:cNvPicPr preferRelativeResize="0"/>
          <p:nvPr/>
        </p:nvPicPr>
        <p:blipFill>
          <a:blip r:embed="rId3">
            <a:alphaModFix/>
          </a:blip>
          <a:stretch>
            <a:fillRect/>
          </a:stretch>
        </p:blipFill>
        <p:spPr>
          <a:xfrm>
            <a:off x="7464175" y="811050"/>
            <a:ext cx="1554473" cy="2331324"/>
          </a:xfrm>
          <a:prstGeom prst="rect">
            <a:avLst/>
          </a:prstGeom>
          <a:noFill/>
          <a:ln>
            <a:noFill/>
          </a:ln>
        </p:spPr>
      </p:pic>
      <p:sp>
        <p:nvSpPr>
          <p:cNvPr id="288" name="Google Shape;288;p32"/>
          <p:cNvSpPr txBox="1"/>
          <p:nvPr/>
        </p:nvSpPr>
        <p:spPr>
          <a:xfrm>
            <a:off x="323272" y="2971800"/>
            <a:ext cx="8709877" cy="5532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20000"/>
              <a:buFont typeface="Arial" panose="020B0604020202020204" pitchFamily="34" charset="0"/>
              <a:buChar char="•"/>
            </a:pPr>
            <a:r>
              <a:rPr lang="en-US" sz="1800" b="1" dirty="0"/>
              <a:t>Amazon obsesses over their customers.  They study their                  problems and work backward to develop solutions. They challenge assertions by diving deep into the data.  Problems are owned by small teams that are empowered to do what is necessary to deliver these solutions.  Systems are “loosely” coupled to enable this empowerment. </a:t>
            </a:r>
            <a:endParaRPr sz="1800" b="1" dirty="0"/>
          </a:p>
          <a:p>
            <a:pPr marL="285750" lvl="0" indent="-285750" algn="l" rtl="0">
              <a:spcBef>
                <a:spcPts val="0"/>
              </a:spcBef>
              <a:spcAft>
                <a:spcPts val="0"/>
              </a:spcAft>
              <a:buSzPct val="120000"/>
              <a:buFont typeface="Arial" panose="020B0604020202020204" pitchFamily="34" charset="0"/>
              <a:buChar char="•"/>
            </a:pPr>
            <a:endParaRPr sz="1800" b="1" dirty="0"/>
          </a:p>
          <a:p>
            <a:pPr marL="457200" lvl="0" indent="-342900" algn="l" rtl="0">
              <a:spcBef>
                <a:spcPts val="0"/>
              </a:spcBef>
              <a:spcAft>
                <a:spcPts val="0"/>
              </a:spcAft>
              <a:buSzPct val="120000"/>
              <a:buFont typeface="Arial" panose="020B0604020202020204" pitchFamily="34" charset="0"/>
              <a:buChar char="•"/>
            </a:pPr>
            <a:r>
              <a:rPr lang="en-US" sz="1800" b="1" dirty="0"/>
              <a:t>I plan to use these experiences to improve my new organization and my leadership style.  Priority 1: ensuring work is divided to create an “ownable” customer problem.  Next, I plan to set the stage for true empowerment by working to align incentives across the functionals, eliminating gatekeepers where ever possible, and enhancing data collection and analysis capabilities to ensure we have the data to drive our decisions.</a:t>
            </a:r>
            <a:endParaRPr sz="1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23</a:t>
            </a:fld>
            <a:endParaRPr dirty="0"/>
          </a:p>
        </p:txBody>
      </p:sp>
      <p:sp>
        <p:nvSpPr>
          <p:cNvPr id="294" name="Google Shape;294;p33"/>
          <p:cNvSpPr txBox="1">
            <a:spLocks noGrp="1"/>
          </p:cNvSpPr>
          <p:nvPr>
            <p:ph type="title"/>
          </p:nvPr>
        </p:nvSpPr>
        <p:spPr>
          <a:xfrm>
            <a:off x="0" y="1699491"/>
            <a:ext cx="9144000" cy="2373745"/>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sz="4000" i="0" dirty="0"/>
              <a:t>LEADERSHIP </a:t>
            </a:r>
            <a:endParaRPr sz="4000" i="0" dirty="0"/>
          </a:p>
          <a:p>
            <a:pPr marL="0" lvl="0" indent="0" algn="ctr" rtl="0">
              <a:spcBef>
                <a:spcPts val="0"/>
              </a:spcBef>
              <a:spcAft>
                <a:spcPts val="0"/>
              </a:spcAft>
              <a:buNone/>
            </a:pPr>
            <a:r>
              <a:rPr lang="en-US" sz="4000" i="0" dirty="0"/>
              <a:t>Common &amp; Compelling Vision</a:t>
            </a:r>
            <a:endParaRPr sz="4000" i="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dirty="0"/>
          </a:p>
        </p:txBody>
      </p:sp>
      <p:sp>
        <p:nvSpPr>
          <p:cNvPr id="300" name="Google Shape;300;p34"/>
          <p:cNvSpPr txBox="1">
            <a:spLocks noGrp="1"/>
          </p:cNvSpPr>
          <p:nvPr>
            <p:ph type="body" idx="1"/>
          </p:nvPr>
        </p:nvSpPr>
        <p:spPr>
          <a:xfrm>
            <a:off x="434108" y="1219200"/>
            <a:ext cx="6308437" cy="19212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Aft>
                <a:spcPts val="0"/>
              </a:spcAft>
              <a:buClr>
                <a:srgbClr val="000000"/>
              </a:buClr>
              <a:buSzPts val="1800"/>
              <a:buChar char="•"/>
            </a:pPr>
            <a:r>
              <a:rPr lang="en-US" sz="1800" dirty="0"/>
              <a:t>Corporate Sponsor: Johnson &amp; Johnson</a:t>
            </a:r>
            <a:endParaRPr sz="1800" dirty="0"/>
          </a:p>
          <a:p>
            <a:pPr marL="457200" marR="0" lvl="0" indent="-342900" algn="l" rtl="0">
              <a:lnSpc>
                <a:spcPct val="100000"/>
              </a:lnSpc>
              <a:spcAft>
                <a:spcPts val="0"/>
              </a:spcAft>
              <a:buClr>
                <a:srgbClr val="000000"/>
              </a:buClr>
              <a:buSzPts val="1800"/>
              <a:buChar char="•"/>
            </a:pPr>
            <a:r>
              <a:rPr lang="en-US" sz="1800" dirty="0"/>
              <a:t>Next Assignment: 1st </a:t>
            </a:r>
            <a:r>
              <a:rPr lang="en-US" sz="1800" dirty="0" smtClean="0"/>
              <a:t>Marine Air Wing</a:t>
            </a:r>
          </a:p>
          <a:p>
            <a:pPr marL="114300" marR="0" lvl="0" indent="0" algn="l" rtl="0">
              <a:lnSpc>
                <a:spcPct val="100000"/>
              </a:lnSpc>
              <a:spcBef>
                <a:spcPts val="0"/>
              </a:spcBef>
              <a:spcAft>
                <a:spcPts val="0"/>
              </a:spcAft>
              <a:buClr>
                <a:srgbClr val="000000"/>
              </a:buClr>
              <a:buSzPts val="1800"/>
              <a:buNone/>
            </a:pPr>
            <a:r>
              <a:rPr lang="en-US" sz="1800" dirty="0" smtClean="0"/>
              <a:t>		         </a:t>
            </a:r>
            <a:r>
              <a:rPr lang="en-US" sz="1800" dirty="0"/>
              <a:t> III </a:t>
            </a:r>
            <a:r>
              <a:rPr lang="en-US" sz="1800" dirty="0" smtClean="0"/>
              <a:t>Marine Expeditionary Force</a:t>
            </a:r>
          </a:p>
          <a:p>
            <a:pPr marL="114300" marR="0" lvl="0" indent="0" algn="l" rtl="0">
              <a:lnSpc>
                <a:spcPct val="100000"/>
              </a:lnSpc>
              <a:spcBef>
                <a:spcPts val="0"/>
              </a:spcBef>
              <a:spcAft>
                <a:spcPts val="0"/>
              </a:spcAft>
              <a:buClr>
                <a:srgbClr val="000000"/>
              </a:buClr>
              <a:buSzPts val="1800"/>
              <a:buNone/>
            </a:pPr>
            <a:endParaRPr sz="1800" dirty="0"/>
          </a:p>
          <a:p>
            <a:pPr marL="457200" marR="0" lvl="0" indent="-342900" algn="l" rtl="0">
              <a:lnSpc>
                <a:spcPct val="100000"/>
              </a:lnSpc>
              <a:spcBef>
                <a:spcPts val="600"/>
              </a:spcBef>
              <a:spcAft>
                <a:spcPts val="0"/>
              </a:spcAft>
              <a:buClr>
                <a:srgbClr val="6AA84F"/>
              </a:buClr>
              <a:buSzPct val="120000"/>
              <a:buChar char="•"/>
            </a:pPr>
            <a:r>
              <a:rPr lang="en-US" sz="1800" dirty="0" smtClean="0">
                <a:solidFill>
                  <a:srgbClr val="6AA84F"/>
                </a:solidFill>
              </a:rPr>
              <a:t>Lesson </a:t>
            </a:r>
            <a:r>
              <a:rPr lang="en-US" sz="1800" dirty="0">
                <a:solidFill>
                  <a:srgbClr val="6AA84F"/>
                </a:solidFill>
              </a:rPr>
              <a:t>Learned: Ensure the entire workforce has a firm grasp on the institutional values and priorities</a:t>
            </a:r>
            <a:endParaRPr sz="1800" dirty="0"/>
          </a:p>
        </p:txBody>
      </p:sp>
      <p:sp>
        <p:nvSpPr>
          <p:cNvPr id="301" name="Google Shape;301;p34"/>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t>LtCol Llonie </a:t>
            </a:r>
            <a:r>
              <a:rPr lang="en-US" dirty="0" smtClean="0"/>
              <a:t>Cobb</a:t>
            </a:r>
            <a:r>
              <a:rPr lang="en-US" dirty="0"/>
              <a:t>, USMC</a:t>
            </a:r>
            <a:endParaRPr dirty="0"/>
          </a:p>
        </p:txBody>
      </p:sp>
      <p:pic>
        <p:nvPicPr>
          <p:cNvPr id="302" name="Google Shape;302;p34" descr="A person wearing a uniform&#10;&#10;Description generated with very high confidence"/>
          <p:cNvPicPr preferRelativeResize="0"/>
          <p:nvPr/>
        </p:nvPicPr>
        <p:blipFill rotWithShape="1">
          <a:blip r:embed="rId3">
            <a:alphaModFix/>
          </a:blip>
          <a:srcRect/>
          <a:stretch/>
        </p:blipFill>
        <p:spPr>
          <a:xfrm>
            <a:off x="7464172" y="811048"/>
            <a:ext cx="1554476" cy="1921331"/>
          </a:xfrm>
          <a:prstGeom prst="rect">
            <a:avLst/>
          </a:prstGeom>
          <a:noFill/>
          <a:ln>
            <a:noFill/>
          </a:ln>
        </p:spPr>
      </p:pic>
      <p:sp>
        <p:nvSpPr>
          <p:cNvPr id="303" name="Google Shape;303;p34"/>
          <p:cNvSpPr txBox="1">
            <a:spLocks noGrp="1"/>
          </p:cNvSpPr>
          <p:nvPr>
            <p:ph type="body" idx="1"/>
          </p:nvPr>
        </p:nvSpPr>
        <p:spPr>
          <a:xfrm>
            <a:off x="434107" y="3454400"/>
            <a:ext cx="8552219" cy="49582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The J&amp;J Credo is the common touchpoint for all employees. It is regularly referenced, it drives all decisions, and it is not obscured by other "principles" or "traits."</a:t>
            </a:r>
            <a:endParaRPr sz="1800" dirty="0"/>
          </a:p>
          <a:p>
            <a:pPr marL="514350" marR="0" lvl="0" indent="-285750" algn="l" rtl="0">
              <a:lnSpc>
                <a:spcPct val="100000"/>
              </a:lnSpc>
              <a:spcBef>
                <a:spcPts val="600"/>
              </a:spcBef>
              <a:spcAft>
                <a:spcPts val="0"/>
              </a:spcAft>
              <a:buClr>
                <a:srgbClr val="000000"/>
              </a:buClr>
              <a:buSzPct val="120000"/>
              <a:buFont typeface="Arial" panose="020B0604020202020204" pitchFamily="34" charset="0"/>
              <a:buChar char="•"/>
            </a:pPr>
            <a:endParaRPr sz="1800" dirty="0"/>
          </a:p>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As the 1st MAW IG, I will assist with ensuring that high optempo and tasking do not obscure Service values and priorities at 1st MAW MSCs. I will also be sensitive lead indicators of deviation.</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solidFill>
                  <a:srgbClr val="595959"/>
                </a:solidFill>
              </a:rPr>
              <a:t>25</a:t>
            </a:fld>
            <a:endParaRPr dirty="0">
              <a:solidFill>
                <a:srgbClr val="595959"/>
              </a:solidFill>
            </a:endParaRPr>
          </a:p>
        </p:txBody>
      </p:sp>
      <p:sp>
        <p:nvSpPr>
          <p:cNvPr id="309" name="Google Shape;309;p35"/>
          <p:cNvSpPr txBox="1">
            <a:spLocks noGrp="1"/>
          </p:cNvSpPr>
          <p:nvPr>
            <p:ph type="body" idx="1"/>
          </p:nvPr>
        </p:nvSpPr>
        <p:spPr>
          <a:xfrm>
            <a:off x="360218" y="1219200"/>
            <a:ext cx="8670332" cy="4199100"/>
          </a:xfrm>
          <a:prstGeom prst="rect">
            <a:avLst/>
          </a:prstGeom>
          <a:noFill/>
          <a:ln>
            <a:noFill/>
          </a:ln>
        </p:spPr>
        <p:txBody>
          <a:bodyPr spcFirstLastPara="1" wrap="square" lIns="91425" tIns="45700" rIns="91425" bIns="45700" anchor="t" anchorCtr="0">
            <a:noAutofit/>
          </a:bodyPr>
          <a:lstStyle/>
          <a:p>
            <a:pPr marL="457200" lvl="0" indent="-342900" algn="l" rtl="0">
              <a:lnSpc>
                <a:spcPct val="81000"/>
              </a:lnSpc>
              <a:spcBef>
                <a:spcPts val="600"/>
              </a:spcBef>
              <a:spcAft>
                <a:spcPts val="0"/>
              </a:spcAft>
              <a:buSzPts val="1800"/>
              <a:buChar char="•"/>
            </a:pPr>
            <a:r>
              <a:rPr lang="en-US" sz="1800" dirty="0"/>
              <a:t>Corporate Sponsor:  Microsoft Corporation</a:t>
            </a:r>
            <a:endParaRPr sz="1800" dirty="0"/>
          </a:p>
          <a:p>
            <a:pPr marL="457200" lvl="0" indent="-342900" algn="l" rtl="0">
              <a:lnSpc>
                <a:spcPct val="81000"/>
              </a:lnSpc>
              <a:spcBef>
                <a:spcPts val="600"/>
              </a:spcBef>
              <a:spcAft>
                <a:spcPts val="0"/>
              </a:spcAft>
              <a:buSzPts val="1800"/>
              <a:buChar char="•"/>
            </a:pPr>
            <a:r>
              <a:rPr lang="en-US" sz="1800" dirty="0"/>
              <a:t>Next Assignment:  </a:t>
            </a:r>
            <a:r>
              <a:rPr lang="en-US" sz="1800" dirty="0" smtClean="0"/>
              <a:t>PM, </a:t>
            </a:r>
            <a:r>
              <a:rPr lang="en-US" sz="1800" dirty="0"/>
              <a:t>Infantry Combat Equipment,                                </a:t>
            </a:r>
            <a:r>
              <a:rPr lang="en-US" sz="1800" dirty="0" smtClean="0"/>
              <a:t>			           Marine </a:t>
            </a:r>
            <a:r>
              <a:rPr lang="en-US" sz="1800" dirty="0"/>
              <a:t>Corps Systems Command</a:t>
            </a:r>
            <a:endParaRPr sz="1800" dirty="0"/>
          </a:p>
          <a:p>
            <a:pPr marL="457200" lvl="0" indent="0" algn="l" rtl="0">
              <a:lnSpc>
                <a:spcPct val="81000"/>
              </a:lnSpc>
              <a:spcBef>
                <a:spcPts val="600"/>
              </a:spcBef>
              <a:spcAft>
                <a:spcPts val="0"/>
              </a:spcAft>
              <a:buNone/>
            </a:pPr>
            <a:endParaRPr sz="1800" dirty="0"/>
          </a:p>
          <a:p>
            <a:pPr marL="457200" lvl="0" indent="-342900" algn="l" rtl="0">
              <a:lnSpc>
                <a:spcPct val="81000"/>
              </a:lnSpc>
              <a:spcBef>
                <a:spcPts val="600"/>
              </a:spcBef>
              <a:spcAft>
                <a:spcPts val="0"/>
              </a:spcAft>
              <a:buClr>
                <a:srgbClr val="6AA84F"/>
              </a:buClr>
              <a:buSzPts val="1800"/>
              <a:buChar char="•"/>
            </a:pPr>
            <a:r>
              <a:rPr lang="en-US" sz="1800" dirty="0">
                <a:solidFill>
                  <a:srgbClr val="6AA84F"/>
                </a:solidFill>
              </a:rPr>
              <a:t>Lesson Learned:  Unity of Purpose</a:t>
            </a:r>
            <a:endParaRPr sz="1800" dirty="0">
              <a:solidFill>
                <a:srgbClr val="6AA84F"/>
              </a:solidFill>
            </a:endParaRPr>
          </a:p>
          <a:p>
            <a:pPr marL="457200" marR="0" lvl="0" indent="-228600" algn="l" rtl="0">
              <a:lnSpc>
                <a:spcPct val="81000"/>
              </a:lnSpc>
              <a:spcBef>
                <a:spcPts val="600"/>
              </a:spcBef>
              <a:spcAft>
                <a:spcPts val="0"/>
              </a:spcAft>
              <a:buClr>
                <a:srgbClr val="000000"/>
              </a:buClr>
              <a:buSzPts val="2400"/>
              <a:buNone/>
            </a:pPr>
            <a:endParaRPr sz="1800" dirty="0"/>
          </a:p>
          <a:p>
            <a:pPr marL="457200" marR="0" lvl="0" indent="-342900" algn="l" rtl="0">
              <a:lnSpc>
                <a:spcPct val="100000"/>
              </a:lnSpc>
              <a:spcBef>
                <a:spcPts val="600"/>
              </a:spcBef>
              <a:spcAft>
                <a:spcPts val="0"/>
              </a:spcAft>
              <a:buClr>
                <a:srgbClr val="000000"/>
              </a:buClr>
              <a:buSzPts val="1800"/>
              <a:buChar char="•"/>
            </a:pPr>
            <a:r>
              <a:rPr lang="en-US" sz="1800" dirty="0"/>
              <a:t>Microsoft embodies their mission “to empower every person and every organization to achieve more”  through their culture and sense of focus. </a:t>
            </a:r>
            <a:endParaRPr lang="en-US" sz="1800" dirty="0" smtClean="0"/>
          </a:p>
          <a:p>
            <a:pPr marL="457200" marR="0" lvl="0" indent="-342900" algn="l" rtl="0">
              <a:lnSpc>
                <a:spcPct val="100000"/>
              </a:lnSpc>
              <a:spcBef>
                <a:spcPts val="600"/>
              </a:spcBef>
              <a:spcAft>
                <a:spcPts val="0"/>
              </a:spcAft>
              <a:buClr>
                <a:srgbClr val="000000"/>
              </a:buClr>
              <a:buSzPts val="1800"/>
              <a:buChar char="•"/>
            </a:pPr>
            <a:endParaRPr sz="1800" dirty="0"/>
          </a:p>
          <a:p>
            <a:pPr marL="457200" marR="0" lvl="0" indent="-342900" algn="l" rtl="0">
              <a:lnSpc>
                <a:spcPct val="100000"/>
              </a:lnSpc>
              <a:spcBef>
                <a:spcPts val="600"/>
              </a:spcBef>
              <a:spcAft>
                <a:spcPts val="0"/>
              </a:spcAft>
              <a:buClr>
                <a:srgbClr val="000000"/>
              </a:buClr>
              <a:buSzPts val="1800"/>
              <a:buChar char="•"/>
            </a:pPr>
            <a:r>
              <a:rPr lang="en-US" sz="1800" dirty="0"/>
              <a:t>As the Program Manager for Infantry Combat Equipment, I intend to orient my team on the mission of equipping the warfighter.  Every action we take is movement to fielding and/or improving capability to either protect our troops or cause harm to the enemy.</a:t>
            </a:r>
            <a:endParaRPr sz="1800" dirty="0"/>
          </a:p>
        </p:txBody>
      </p:sp>
      <p:sp>
        <p:nvSpPr>
          <p:cNvPr id="310" name="Google Shape;310;p35"/>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t>LtCol Andrew Konicki, USMC</a:t>
            </a:r>
            <a:endParaRPr dirty="0"/>
          </a:p>
        </p:txBody>
      </p:sp>
      <p:pic>
        <p:nvPicPr>
          <p:cNvPr id="311" name="Google Shape;311;p35"/>
          <p:cNvPicPr preferRelativeResize="0"/>
          <p:nvPr/>
        </p:nvPicPr>
        <p:blipFill rotWithShape="1">
          <a:blip r:embed="rId3">
            <a:alphaModFix/>
          </a:blip>
          <a:srcRect/>
          <a:stretch/>
        </p:blipFill>
        <p:spPr>
          <a:xfrm>
            <a:off x="7464175" y="811050"/>
            <a:ext cx="1463045"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26</a:t>
            </a:fld>
            <a:endParaRPr dirty="0"/>
          </a:p>
        </p:txBody>
      </p:sp>
      <p:sp>
        <p:nvSpPr>
          <p:cNvPr id="317" name="Google Shape;317;p36"/>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Lt Col Katrine Waterman, USAFR</a:t>
            </a:r>
            <a:endParaRPr dirty="0"/>
          </a:p>
        </p:txBody>
      </p:sp>
      <p:sp>
        <p:nvSpPr>
          <p:cNvPr id="318" name="Google Shape;318;p36"/>
          <p:cNvSpPr txBox="1"/>
          <p:nvPr/>
        </p:nvSpPr>
        <p:spPr>
          <a:xfrm>
            <a:off x="342894" y="1219200"/>
            <a:ext cx="7121355" cy="3058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20000"/>
              <a:buFont typeface="Arial" panose="020B0604020202020204" pitchFamily="34" charset="0"/>
              <a:buChar char="•"/>
            </a:pPr>
            <a:r>
              <a:rPr lang="en-US" sz="1800" b="1" dirty="0"/>
              <a:t>Corporate Sponsor: Boeing</a:t>
            </a:r>
            <a:endParaRPr sz="1800" b="1" dirty="0"/>
          </a:p>
          <a:p>
            <a:pPr marL="457200" lvl="0" indent="-342900" algn="l" rtl="0">
              <a:spcBef>
                <a:spcPts val="0"/>
              </a:spcBef>
              <a:spcAft>
                <a:spcPts val="0"/>
              </a:spcAft>
              <a:buSzPct val="120000"/>
              <a:buFont typeface="Arial" panose="020B0604020202020204" pitchFamily="34" charset="0"/>
              <a:buChar char="•"/>
            </a:pPr>
            <a:r>
              <a:rPr lang="en-US" sz="1800" b="1" dirty="0"/>
              <a:t>Next Assignment: Commander, </a:t>
            </a:r>
            <a:r>
              <a:rPr lang="en-US" sz="1800" b="1" dirty="0">
                <a:solidFill>
                  <a:schemeClr val="dk1"/>
                </a:solidFill>
              </a:rPr>
              <a:t>911th Maintenance </a:t>
            </a:r>
            <a:r>
              <a:rPr lang="en-US" sz="1800" b="1" dirty="0" smtClean="0">
                <a:solidFill>
                  <a:schemeClr val="dk1"/>
                </a:solidFill>
              </a:rPr>
              <a:t>Group </a:t>
            </a:r>
            <a:endParaRPr sz="1800" b="1" dirty="0">
              <a:solidFill>
                <a:schemeClr val="dk1"/>
              </a:solidFill>
            </a:endParaRPr>
          </a:p>
          <a:p>
            <a:pPr marL="457200" lvl="0" algn="l" rtl="0">
              <a:spcBef>
                <a:spcPts val="0"/>
              </a:spcBef>
              <a:spcAft>
                <a:spcPts val="0"/>
              </a:spcAft>
              <a:buSzPct val="120000"/>
            </a:pPr>
            <a:r>
              <a:rPr lang="en-US" sz="1800" b="1" dirty="0" smtClean="0">
                <a:solidFill>
                  <a:schemeClr val="dk1"/>
                </a:solidFill>
              </a:rPr>
              <a:t>		          Pittsburgh </a:t>
            </a:r>
            <a:r>
              <a:rPr lang="en-US" sz="1800" b="1" dirty="0">
                <a:solidFill>
                  <a:schemeClr val="dk1"/>
                </a:solidFill>
              </a:rPr>
              <a:t>ARS, PA</a:t>
            </a:r>
            <a:endParaRPr sz="1800" b="1" dirty="0">
              <a:solidFill>
                <a:schemeClr val="dk1"/>
              </a:solidFill>
            </a:endParaRPr>
          </a:p>
          <a:p>
            <a:pPr marL="742950" lvl="0" indent="-285750" algn="l" rtl="0">
              <a:spcBef>
                <a:spcPts val="0"/>
              </a:spcBef>
              <a:spcAft>
                <a:spcPts val="0"/>
              </a:spcAft>
              <a:buSzPct val="120000"/>
              <a:buFont typeface="Arial" panose="020B0604020202020204" pitchFamily="34" charset="0"/>
              <a:buChar char="•"/>
            </a:pPr>
            <a:endParaRPr sz="1800" b="1" dirty="0"/>
          </a:p>
          <a:p>
            <a:pPr marL="457200" lvl="0" indent="-342900" algn="l" rtl="0">
              <a:spcBef>
                <a:spcPts val="0"/>
              </a:spcBef>
              <a:spcAft>
                <a:spcPts val="0"/>
              </a:spcAft>
              <a:buClr>
                <a:srgbClr val="6AA84F"/>
              </a:buClr>
              <a:buSzPct val="120000"/>
              <a:buFont typeface="Arial" panose="020B0604020202020204" pitchFamily="34" charset="0"/>
              <a:buChar char="•"/>
            </a:pPr>
            <a:r>
              <a:rPr lang="en-US" sz="1800" b="1" dirty="0">
                <a:solidFill>
                  <a:srgbClr val="6AA84F"/>
                </a:solidFill>
              </a:rPr>
              <a:t>Lesson Learned: An enterprise strategy that is compelling, clear and easy for EVERY employee to see how they fit into is paramount.</a:t>
            </a:r>
            <a:endParaRPr sz="1800" b="1" dirty="0"/>
          </a:p>
          <a:p>
            <a:pPr marL="457200" lvl="0" indent="0" algn="l" rtl="0">
              <a:spcBef>
                <a:spcPts val="0"/>
              </a:spcBef>
              <a:spcAft>
                <a:spcPts val="0"/>
              </a:spcAft>
              <a:buNone/>
            </a:pPr>
            <a:endParaRPr b="1" dirty="0"/>
          </a:p>
        </p:txBody>
      </p:sp>
      <p:pic>
        <p:nvPicPr>
          <p:cNvPr id="319" name="Google Shape;319;p36"/>
          <p:cNvPicPr preferRelativeResize="0"/>
          <p:nvPr/>
        </p:nvPicPr>
        <p:blipFill>
          <a:blip r:embed="rId3">
            <a:alphaModFix/>
          </a:blip>
          <a:stretch>
            <a:fillRect/>
          </a:stretch>
        </p:blipFill>
        <p:spPr>
          <a:xfrm>
            <a:off x="7464175" y="811050"/>
            <a:ext cx="1513025" cy="2057850"/>
          </a:xfrm>
          <a:prstGeom prst="rect">
            <a:avLst/>
          </a:prstGeom>
          <a:noFill/>
          <a:ln>
            <a:noFill/>
          </a:ln>
        </p:spPr>
      </p:pic>
      <p:pic>
        <p:nvPicPr>
          <p:cNvPr id="320" name="Google Shape;320;p36"/>
          <p:cNvPicPr preferRelativeResize="0"/>
          <p:nvPr/>
        </p:nvPicPr>
        <p:blipFill rotWithShape="1">
          <a:blip r:embed="rId4">
            <a:alphaModFix/>
          </a:blip>
          <a:srcRect t="10849"/>
          <a:stretch/>
        </p:blipFill>
        <p:spPr>
          <a:xfrm>
            <a:off x="342895" y="3362570"/>
            <a:ext cx="7683800" cy="3240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7"/>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27</a:t>
            </a:fld>
            <a:endParaRPr dirty="0"/>
          </a:p>
        </p:txBody>
      </p:sp>
      <p:sp>
        <p:nvSpPr>
          <p:cNvPr id="326" name="Google Shape;326;p37"/>
          <p:cNvSpPr txBox="1">
            <a:spLocks noGrp="1"/>
          </p:cNvSpPr>
          <p:nvPr>
            <p:ph type="title"/>
          </p:nvPr>
        </p:nvSpPr>
        <p:spPr>
          <a:xfrm>
            <a:off x="-68826" y="1736436"/>
            <a:ext cx="9212826" cy="2357114"/>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sz="4000" i="0" dirty="0"/>
              <a:t>MANAGEMENT </a:t>
            </a:r>
            <a:endParaRPr sz="4000" i="0" dirty="0"/>
          </a:p>
          <a:p>
            <a:pPr marL="0" lvl="0" indent="0" algn="ctr" rtl="0">
              <a:spcBef>
                <a:spcPts val="0"/>
              </a:spcBef>
              <a:spcAft>
                <a:spcPts val="0"/>
              </a:spcAft>
              <a:buNone/>
            </a:pPr>
            <a:r>
              <a:rPr lang="en-US" sz="4000" i="0" dirty="0"/>
              <a:t>Efficiency / Change Management</a:t>
            </a:r>
            <a:endParaRPr sz="4000" i="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8"/>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dirty="0"/>
          </a:p>
        </p:txBody>
      </p:sp>
      <p:sp>
        <p:nvSpPr>
          <p:cNvPr id="332" name="Google Shape;332;p38"/>
          <p:cNvSpPr txBox="1">
            <a:spLocks noGrp="1"/>
          </p:cNvSpPr>
          <p:nvPr>
            <p:ph type="body" idx="1"/>
          </p:nvPr>
        </p:nvSpPr>
        <p:spPr>
          <a:xfrm>
            <a:off x="378691" y="1366982"/>
            <a:ext cx="7174434" cy="1654018"/>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Corporate Sponsor: 3M</a:t>
            </a:r>
            <a:endParaRPr sz="1800" dirty="0"/>
          </a:p>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Next Assignment: </a:t>
            </a:r>
            <a:r>
              <a:rPr lang="en-US" sz="1800" dirty="0" smtClean="0"/>
              <a:t>J33, EUCOM Staff</a:t>
            </a:r>
            <a:endParaRPr sz="1800" dirty="0"/>
          </a:p>
          <a:p>
            <a:pPr marL="285750" marR="0" lvl="0" indent="-285750" algn="l" rtl="0">
              <a:lnSpc>
                <a:spcPct val="71000"/>
              </a:lnSpc>
              <a:spcBef>
                <a:spcPts val="600"/>
              </a:spcBef>
              <a:spcAft>
                <a:spcPts val="0"/>
              </a:spcAft>
              <a:buSzPct val="120000"/>
              <a:buFont typeface="Arial" panose="020B0604020202020204" pitchFamily="34" charset="0"/>
              <a:buChar char="•"/>
            </a:pPr>
            <a:endParaRPr sz="1800" dirty="0"/>
          </a:p>
          <a:p>
            <a:pPr marL="457200" marR="0" lvl="0" indent="-342900" algn="l" rtl="0">
              <a:lnSpc>
                <a:spcPct val="71000"/>
              </a:lnSpc>
              <a:spcBef>
                <a:spcPts val="600"/>
              </a:spcBef>
              <a:spcAft>
                <a:spcPts val="0"/>
              </a:spcAft>
              <a:buClr>
                <a:srgbClr val="6AA84F"/>
              </a:buClr>
              <a:buSzPct val="120000"/>
              <a:buFont typeface="Arial" panose="020B0604020202020204" pitchFamily="34" charset="0"/>
              <a:buChar char="•"/>
            </a:pPr>
            <a:r>
              <a:rPr lang="en-US" sz="1800" dirty="0">
                <a:solidFill>
                  <a:srgbClr val="6AA84F"/>
                </a:solidFill>
              </a:rPr>
              <a:t>Lesson Learned: Change  Management / Lean Six Sigma (LSS) </a:t>
            </a:r>
            <a:endParaRPr sz="1800" dirty="0">
              <a:solidFill>
                <a:srgbClr val="6AA84F"/>
              </a:solidFill>
            </a:endParaRPr>
          </a:p>
          <a:p>
            <a:pPr marL="457200" marR="0" lvl="0" indent="0" algn="l" rtl="0">
              <a:lnSpc>
                <a:spcPct val="71000"/>
              </a:lnSpc>
              <a:spcBef>
                <a:spcPts val="600"/>
              </a:spcBef>
              <a:spcAft>
                <a:spcPts val="0"/>
              </a:spcAft>
              <a:buNone/>
            </a:pPr>
            <a:endParaRPr sz="1800" dirty="0">
              <a:solidFill>
                <a:schemeClr val="dk1"/>
              </a:solidFill>
            </a:endParaRPr>
          </a:p>
          <a:p>
            <a:pPr marL="457200" marR="0" lvl="0" indent="-228600" algn="l" rtl="0">
              <a:lnSpc>
                <a:spcPct val="71000"/>
              </a:lnSpc>
              <a:spcBef>
                <a:spcPts val="600"/>
              </a:spcBef>
              <a:spcAft>
                <a:spcPts val="0"/>
              </a:spcAft>
              <a:buClr>
                <a:srgbClr val="000000"/>
              </a:buClr>
              <a:buSzPts val="2400"/>
              <a:buNone/>
            </a:pPr>
            <a:endParaRPr sz="1800" dirty="0"/>
          </a:p>
        </p:txBody>
      </p:sp>
      <p:sp>
        <p:nvSpPr>
          <p:cNvPr id="333" name="Google Shape;333;p38"/>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solidFill>
                  <a:schemeClr val="dk1"/>
                </a:solidFill>
              </a:rPr>
              <a:t>CDR </a:t>
            </a:r>
            <a:r>
              <a:rPr lang="en-US" dirty="0"/>
              <a:t>Dan delaCruz, USN</a:t>
            </a:r>
            <a:endParaRPr dirty="0"/>
          </a:p>
        </p:txBody>
      </p:sp>
      <p:pic>
        <p:nvPicPr>
          <p:cNvPr id="334" name="Google Shape;334;p38"/>
          <p:cNvPicPr preferRelativeResize="0"/>
          <p:nvPr/>
        </p:nvPicPr>
        <p:blipFill rotWithShape="1">
          <a:blip r:embed="rId3">
            <a:alphaModFix/>
          </a:blip>
          <a:srcRect/>
          <a:stretch/>
        </p:blipFill>
        <p:spPr>
          <a:xfrm>
            <a:off x="7464174" y="811051"/>
            <a:ext cx="1554475" cy="1947185"/>
          </a:xfrm>
          <a:prstGeom prst="rect">
            <a:avLst/>
          </a:prstGeom>
          <a:noFill/>
          <a:ln>
            <a:noFill/>
          </a:ln>
        </p:spPr>
      </p:pic>
      <p:sp>
        <p:nvSpPr>
          <p:cNvPr id="335" name="Google Shape;335;p38"/>
          <p:cNvSpPr txBox="1">
            <a:spLocks noGrp="1"/>
          </p:cNvSpPr>
          <p:nvPr>
            <p:ph type="body" idx="1"/>
          </p:nvPr>
        </p:nvSpPr>
        <p:spPr>
          <a:xfrm>
            <a:off x="378691" y="3314167"/>
            <a:ext cx="8639026" cy="4755708"/>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Clr>
                <a:srgbClr val="000000"/>
              </a:buClr>
              <a:buSzPct val="120000"/>
              <a:buChar char="•"/>
            </a:pPr>
            <a:r>
              <a:rPr lang="en-US" sz="1800" dirty="0">
                <a:solidFill>
                  <a:schemeClr val="dk1"/>
                </a:solidFill>
              </a:rPr>
              <a:t>3M uses LSS as one of three avenues to develop high potential individuals.  LSS not only emphasizes finding efficiencies within a process, but ultimately teaches change management to future leaders</a:t>
            </a:r>
            <a:r>
              <a:rPr lang="en-US" sz="1800" dirty="0" smtClean="0">
                <a:solidFill>
                  <a:schemeClr val="dk1"/>
                </a:solidFill>
              </a:rPr>
              <a:t>.</a:t>
            </a:r>
          </a:p>
          <a:p>
            <a:pPr marL="457200" marR="0" lvl="0" indent="-342900" algn="l" rtl="0">
              <a:lnSpc>
                <a:spcPct val="100000"/>
              </a:lnSpc>
              <a:spcBef>
                <a:spcPts val="600"/>
              </a:spcBef>
              <a:spcAft>
                <a:spcPts val="0"/>
              </a:spcAft>
              <a:buClr>
                <a:srgbClr val="000000"/>
              </a:buClr>
              <a:buSzPct val="120000"/>
              <a:buChar char="•"/>
            </a:pPr>
            <a:endParaRPr sz="1800" dirty="0"/>
          </a:p>
          <a:p>
            <a:pPr marL="457200" marR="0" lvl="0" indent="-342900" algn="l" rtl="0">
              <a:lnSpc>
                <a:spcPct val="100000"/>
              </a:lnSpc>
              <a:spcBef>
                <a:spcPts val="600"/>
              </a:spcBef>
              <a:spcAft>
                <a:spcPts val="0"/>
              </a:spcAft>
              <a:buClr>
                <a:srgbClr val="000000"/>
              </a:buClr>
              <a:buSzPct val="120000"/>
              <a:buChar char="•"/>
            </a:pPr>
            <a:r>
              <a:rPr lang="en-US" sz="1800" dirty="0">
                <a:solidFill>
                  <a:schemeClr val="dk1"/>
                </a:solidFill>
              </a:rPr>
              <a:t>I plan to incorporate these management / leadership techniques during my next assignment.  Through LSS I have found that creating a cross-functional team that collaborates on a goal or project will ultimately facilitate adoption.  Additionally, LSS has given me a process to more effectively prioritize levers I can use to create change.    </a:t>
            </a:r>
            <a:endParaRPr sz="1800" dirty="0"/>
          </a:p>
          <a:p>
            <a:pPr marL="457200" marR="0" lvl="0" indent="-228600" algn="l" rtl="0">
              <a:lnSpc>
                <a:spcPct val="71000"/>
              </a:lnSpc>
              <a:spcBef>
                <a:spcPts val="600"/>
              </a:spcBef>
              <a:spcAft>
                <a:spcPts val="0"/>
              </a:spcAft>
              <a:buClr>
                <a:srgbClr val="000000"/>
              </a:buClr>
              <a:buSzPts val="2400"/>
              <a:buNone/>
            </a:pP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29</a:t>
            </a:fld>
            <a:endParaRPr dirty="0"/>
          </a:p>
        </p:txBody>
      </p:sp>
      <p:sp>
        <p:nvSpPr>
          <p:cNvPr id="341" name="Google Shape;341;p39"/>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t>CDR Young Hong, USN</a:t>
            </a:r>
            <a:endParaRPr dirty="0"/>
          </a:p>
        </p:txBody>
      </p:sp>
      <p:sp>
        <p:nvSpPr>
          <p:cNvPr id="342" name="Google Shape;342;p39"/>
          <p:cNvSpPr txBox="1"/>
          <p:nvPr/>
        </p:nvSpPr>
        <p:spPr>
          <a:xfrm>
            <a:off x="133196" y="1271622"/>
            <a:ext cx="8307300" cy="54105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ct val="120000"/>
              <a:buFont typeface="Arial" panose="020B0604020202020204" pitchFamily="34" charset="0"/>
              <a:buChar char="•"/>
            </a:pPr>
            <a:r>
              <a:rPr lang="en-US" sz="1800" b="1" dirty="0">
                <a:solidFill>
                  <a:schemeClr val="dk1"/>
                </a:solidFill>
              </a:rPr>
              <a:t>Corporate Assignment:  Deutsche Bank, NY</a:t>
            </a:r>
            <a:endParaRPr sz="1800" b="1" dirty="0">
              <a:solidFill>
                <a:schemeClr val="dk1"/>
              </a:solidFill>
            </a:endParaRPr>
          </a:p>
          <a:p>
            <a:pPr marL="457200" lvl="0" indent="-342900" algn="l" rtl="0">
              <a:spcBef>
                <a:spcPts val="600"/>
              </a:spcBef>
              <a:spcAft>
                <a:spcPts val="0"/>
              </a:spcAft>
              <a:buClr>
                <a:schemeClr val="dk1"/>
              </a:buClr>
              <a:buSzPct val="120000"/>
              <a:buFont typeface="Arial" panose="020B0604020202020204" pitchFamily="34" charset="0"/>
              <a:buChar char="•"/>
            </a:pPr>
            <a:r>
              <a:rPr lang="en-US" sz="1800" b="1" dirty="0">
                <a:solidFill>
                  <a:schemeClr val="dk1"/>
                </a:solidFill>
              </a:rPr>
              <a:t>Next Assignment:  </a:t>
            </a:r>
            <a:r>
              <a:rPr lang="en-US" sz="1800" b="1" dirty="0" smtClean="0">
                <a:solidFill>
                  <a:schemeClr val="dk1"/>
                </a:solidFill>
              </a:rPr>
              <a:t>DON </a:t>
            </a:r>
            <a:r>
              <a:rPr lang="en-US" sz="1800" b="1" dirty="0">
                <a:solidFill>
                  <a:schemeClr val="dk1"/>
                </a:solidFill>
              </a:rPr>
              <a:t>Chief Management Office </a:t>
            </a:r>
            <a:endParaRPr sz="1800" b="1" dirty="0">
              <a:solidFill>
                <a:schemeClr val="dk1"/>
              </a:solidFill>
            </a:endParaRPr>
          </a:p>
          <a:p>
            <a:pPr marL="514350" lvl="0" indent="-285750" algn="l" rtl="0">
              <a:lnSpc>
                <a:spcPct val="81000"/>
              </a:lnSpc>
              <a:spcBef>
                <a:spcPts val="600"/>
              </a:spcBef>
              <a:spcAft>
                <a:spcPts val="0"/>
              </a:spcAft>
              <a:buSzPct val="120000"/>
              <a:buFont typeface="Arial" panose="020B0604020202020204" pitchFamily="34" charset="0"/>
              <a:buChar char="•"/>
            </a:pPr>
            <a:endParaRPr sz="1800" b="1" dirty="0">
              <a:solidFill>
                <a:schemeClr val="dk1"/>
              </a:solidFill>
            </a:endParaRPr>
          </a:p>
          <a:p>
            <a:pPr marL="457200" lvl="0" indent="-342900" algn="l" rtl="0">
              <a:lnSpc>
                <a:spcPct val="81000"/>
              </a:lnSpc>
              <a:spcBef>
                <a:spcPts val="600"/>
              </a:spcBef>
              <a:spcAft>
                <a:spcPts val="0"/>
              </a:spcAft>
              <a:buClr>
                <a:schemeClr val="dk1"/>
              </a:buClr>
              <a:buSzPct val="120000"/>
              <a:buFont typeface="Arial" panose="020B0604020202020204" pitchFamily="34" charset="0"/>
              <a:buChar char="•"/>
            </a:pPr>
            <a:r>
              <a:rPr lang="en-US" sz="1800" b="1" dirty="0">
                <a:solidFill>
                  <a:srgbClr val="6AA84F"/>
                </a:solidFill>
              </a:rPr>
              <a:t>Lessons Learned:  Embrace Audits, use it to cultivate change</a:t>
            </a:r>
            <a:r>
              <a:rPr lang="en-US" sz="1800" b="1" dirty="0">
                <a:solidFill>
                  <a:schemeClr val="dk1"/>
                </a:solidFill>
              </a:rPr>
              <a:t> </a:t>
            </a:r>
            <a:endParaRPr sz="1800" b="1" dirty="0">
              <a:solidFill>
                <a:schemeClr val="dk1"/>
              </a:solidFill>
            </a:endParaRPr>
          </a:p>
          <a:p>
            <a:pPr marL="844550" lvl="1" indent="-285750" algn="l" rtl="0">
              <a:lnSpc>
                <a:spcPct val="81000"/>
              </a:lnSpc>
              <a:spcBef>
                <a:spcPts val="500"/>
              </a:spcBef>
              <a:spcAft>
                <a:spcPts val="0"/>
              </a:spcAft>
              <a:buSzPct val="120000"/>
              <a:buFont typeface="Arial" panose="020B0604020202020204" pitchFamily="34" charset="0"/>
              <a:buChar char="•"/>
            </a:pPr>
            <a:endParaRPr sz="1800" dirty="0">
              <a:solidFill>
                <a:schemeClr val="dk1"/>
              </a:solidFill>
            </a:endParaRPr>
          </a:p>
          <a:p>
            <a:pPr marL="457200" lvl="0" indent="-342900" algn="l" rtl="0">
              <a:lnSpc>
                <a:spcPct val="81000"/>
              </a:lnSpc>
              <a:spcBef>
                <a:spcPts val="600"/>
              </a:spcBef>
              <a:spcAft>
                <a:spcPts val="0"/>
              </a:spcAft>
              <a:buClr>
                <a:schemeClr val="dk1"/>
              </a:buClr>
              <a:buSzPct val="120000"/>
              <a:buFont typeface="Arial" panose="020B0604020202020204" pitchFamily="34" charset="0"/>
              <a:buChar char="•"/>
            </a:pPr>
            <a:r>
              <a:rPr lang="en-US" sz="1800" b="1" dirty="0">
                <a:solidFill>
                  <a:schemeClr val="dk1"/>
                </a:solidFill>
              </a:rPr>
              <a:t>At Deutsche Bank, audits and review of businesses occur frequently by comparing internal, third party audits and regulatory standards.  Strategic decisions are made across the businesses for the bank, not for individual businesses. Overall goal is to strengthen the bank, the finance industry. </a:t>
            </a:r>
            <a:endParaRPr sz="1800" b="1" dirty="0">
              <a:solidFill>
                <a:schemeClr val="dk1"/>
              </a:solidFill>
            </a:endParaRPr>
          </a:p>
          <a:p>
            <a:pPr marL="514350" lvl="0" indent="-285750" algn="l" rtl="0">
              <a:lnSpc>
                <a:spcPct val="81000"/>
              </a:lnSpc>
              <a:spcBef>
                <a:spcPts val="600"/>
              </a:spcBef>
              <a:spcAft>
                <a:spcPts val="0"/>
              </a:spcAft>
              <a:buSzPct val="120000"/>
              <a:buFont typeface="Arial" panose="020B0604020202020204" pitchFamily="34" charset="0"/>
              <a:buChar char="•"/>
            </a:pPr>
            <a:endParaRPr sz="1800" b="1" dirty="0">
              <a:solidFill>
                <a:schemeClr val="dk1"/>
              </a:solidFill>
            </a:endParaRPr>
          </a:p>
          <a:p>
            <a:pPr marL="457200" lvl="0" indent="-342900" algn="l" rtl="0">
              <a:lnSpc>
                <a:spcPct val="81000"/>
              </a:lnSpc>
              <a:spcBef>
                <a:spcPts val="600"/>
              </a:spcBef>
              <a:spcAft>
                <a:spcPts val="0"/>
              </a:spcAft>
              <a:buClr>
                <a:schemeClr val="dk1"/>
              </a:buClr>
              <a:buSzPct val="120000"/>
              <a:buFont typeface="Arial" panose="020B0604020202020204" pitchFamily="34" charset="0"/>
              <a:buChar char="•"/>
            </a:pPr>
            <a:r>
              <a:rPr lang="en-US" sz="1800" b="1" dirty="0">
                <a:solidFill>
                  <a:schemeClr val="dk1"/>
                </a:solidFill>
              </a:rPr>
              <a:t>Remove “cheapest bidder” mentality in DoD.  </a:t>
            </a:r>
            <a:endParaRPr sz="1800" b="1" dirty="0">
              <a:solidFill>
                <a:schemeClr val="dk1"/>
              </a:solidFill>
            </a:endParaRPr>
          </a:p>
          <a:p>
            <a:pPr marL="742950" lvl="0" indent="-285750" algn="l" rtl="0">
              <a:lnSpc>
                <a:spcPct val="81000"/>
              </a:lnSpc>
              <a:spcBef>
                <a:spcPts val="600"/>
              </a:spcBef>
              <a:spcAft>
                <a:spcPts val="0"/>
              </a:spcAft>
              <a:buSzPct val="100000"/>
              <a:buFont typeface="Arial" panose="020B0604020202020204" pitchFamily="34" charset="0"/>
              <a:buChar char="‒"/>
            </a:pPr>
            <a:r>
              <a:rPr lang="en-US" sz="1600" dirty="0">
                <a:solidFill>
                  <a:schemeClr val="dk1"/>
                </a:solidFill>
              </a:rPr>
              <a:t>Market our headquarters as a desirable place to work.  </a:t>
            </a:r>
            <a:endParaRPr sz="1600" dirty="0">
              <a:solidFill>
                <a:schemeClr val="dk1"/>
              </a:solidFill>
            </a:endParaRPr>
          </a:p>
          <a:p>
            <a:pPr marL="742950" lvl="0" indent="-285750" algn="l" rtl="0">
              <a:lnSpc>
                <a:spcPct val="81000"/>
              </a:lnSpc>
              <a:spcBef>
                <a:spcPts val="600"/>
              </a:spcBef>
              <a:spcAft>
                <a:spcPts val="0"/>
              </a:spcAft>
              <a:buSzPct val="100000"/>
              <a:buFont typeface="Arial" panose="020B0604020202020204" pitchFamily="34" charset="0"/>
              <a:buChar char="‒"/>
            </a:pPr>
            <a:r>
              <a:rPr lang="en-US" sz="1600" dirty="0">
                <a:solidFill>
                  <a:schemeClr val="dk1"/>
                </a:solidFill>
              </a:rPr>
              <a:t>Identify </a:t>
            </a:r>
            <a:r>
              <a:rPr lang="en-US" sz="1800" dirty="0">
                <a:solidFill>
                  <a:schemeClr val="dk1"/>
                </a:solidFill>
              </a:rPr>
              <a:t>and remove excess to strengthen “our industry.”</a:t>
            </a:r>
            <a:endParaRPr sz="1800" dirty="0"/>
          </a:p>
        </p:txBody>
      </p:sp>
      <p:pic>
        <p:nvPicPr>
          <p:cNvPr id="343" name="Google Shape;343;p39"/>
          <p:cNvPicPr preferRelativeResize="0"/>
          <p:nvPr/>
        </p:nvPicPr>
        <p:blipFill rotWithShape="1">
          <a:blip r:embed="rId3">
            <a:alphaModFix/>
          </a:blip>
          <a:srcRect/>
          <a:stretch/>
        </p:blipFill>
        <p:spPr>
          <a:xfrm>
            <a:off x="7551202" y="811050"/>
            <a:ext cx="1467451" cy="189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1600" b="1">
                <a:solidFill>
                  <a:schemeClr val="bg2"/>
                </a:solidFill>
                <a:latin typeface="Arial" panose="020B0604020202020204" pitchFamily="34" charset="0"/>
              </a:defRPr>
            </a:lvl1pPr>
            <a:lvl2pPr marL="742950" indent="-285750">
              <a:defRPr sz="1600" b="1">
                <a:solidFill>
                  <a:schemeClr val="bg2"/>
                </a:solidFill>
                <a:latin typeface="Arial" panose="020B0604020202020204" pitchFamily="34" charset="0"/>
              </a:defRPr>
            </a:lvl2pPr>
            <a:lvl3pPr marL="1143000" indent="-228600">
              <a:defRPr sz="1600" b="1">
                <a:solidFill>
                  <a:schemeClr val="bg2"/>
                </a:solidFill>
                <a:latin typeface="Arial" panose="020B0604020202020204" pitchFamily="34" charset="0"/>
              </a:defRPr>
            </a:lvl3pPr>
            <a:lvl4pPr marL="1600200" indent="-228600">
              <a:defRPr sz="1600" b="1">
                <a:solidFill>
                  <a:schemeClr val="bg2"/>
                </a:solidFill>
                <a:latin typeface="Arial" panose="020B0604020202020204" pitchFamily="34" charset="0"/>
              </a:defRPr>
            </a:lvl4pPr>
            <a:lvl5pPr marL="2057400" indent="-228600">
              <a:defRPr sz="1600" b="1">
                <a:solidFill>
                  <a:schemeClr val="bg2"/>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bg2"/>
              </a:buClr>
              <a:buSzPct val="50000"/>
              <a:buFont typeface="Algerian" pitchFamily="82" charset="0"/>
              <a:buChar char="–"/>
              <a:defRPr sz="1600" b="1">
                <a:solidFill>
                  <a:schemeClr val="bg2"/>
                </a:solidFill>
                <a:latin typeface="Arial" panose="020B0604020202020204" pitchFamily="34" charset="0"/>
              </a:defRPr>
            </a:lvl9pPr>
          </a:lstStyle>
          <a:p>
            <a:fld id="{2098EC6B-BA7A-435A-8EB2-0191B060C5BA}" type="slidenum">
              <a:rPr lang="en-US" altLang="en-US" sz="1400" b="0">
                <a:solidFill>
                  <a:schemeClr val="tx1"/>
                </a:solidFill>
                <a:latin typeface="Times New Roman" panose="02020603050405020304" pitchFamily="18" charset="0"/>
              </a:rPr>
              <a:pPr/>
              <a:t>3</a:t>
            </a:fld>
            <a:endParaRPr lang="en-US" altLang="en-US" sz="1400" b="0" dirty="0">
              <a:solidFill>
                <a:schemeClr val="tx1"/>
              </a:solidFill>
              <a:latin typeface="Times New Roman" panose="02020603050405020304" pitchFamily="18" charset="0"/>
            </a:endParaRPr>
          </a:p>
        </p:txBody>
      </p:sp>
      <p:sp>
        <p:nvSpPr>
          <p:cNvPr id="5124" name="Rectangle 3"/>
          <p:cNvSpPr>
            <a:spLocks noGrp="1" noChangeArrowheads="1"/>
          </p:cNvSpPr>
          <p:nvPr>
            <p:ph type="body" idx="1"/>
          </p:nvPr>
        </p:nvSpPr>
        <p:spPr bwMode="auto">
          <a:xfrm>
            <a:off x="485081" y="1202135"/>
            <a:ext cx="8212869" cy="56558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a:spcBef>
                <a:spcPts val="400"/>
              </a:spcBef>
              <a:spcAft>
                <a:spcPts val="0"/>
              </a:spcAft>
            </a:pPr>
            <a:r>
              <a:rPr lang="en-US" altLang="en-US" sz="2200" dirty="0" smtClean="0"/>
              <a:t>Twenty Fellows from all Services, including Coast Guard</a:t>
            </a:r>
          </a:p>
          <a:p>
            <a:pPr lvl="1">
              <a:spcBef>
                <a:spcPts val="200"/>
              </a:spcBef>
              <a:spcAft>
                <a:spcPts val="0"/>
              </a:spcAft>
              <a:buSzPct val="75000"/>
              <a:buFont typeface="Calibri" panose="020F0502020204030204" pitchFamily="34" charset="0"/>
              <a:buChar char="–"/>
            </a:pPr>
            <a:r>
              <a:rPr lang="en-US" altLang="en-US" dirty="0" smtClean="0"/>
              <a:t>O-5/6 or GS-14/15</a:t>
            </a:r>
          </a:p>
          <a:p>
            <a:pPr lvl="1">
              <a:spcBef>
                <a:spcPts val="200"/>
              </a:spcBef>
              <a:spcAft>
                <a:spcPts val="0"/>
              </a:spcAft>
              <a:buSzPct val="75000"/>
              <a:buFont typeface="Calibri" panose="020F0502020204030204" pitchFamily="34" charset="0"/>
              <a:buChar char="–"/>
            </a:pPr>
            <a:r>
              <a:rPr lang="en-US" altLang="en-US" dirty="0" smtClean="0"/>
              <a:t>Flag/General </a:t>
            </a:r>
            <a:r>
              <a:rPr lang="en-US" altLang="en-US" dirty="0"/>
              <a:t>O</a:t>
            </a:r>
            <a:r>
              <a:rPr lang="en-US" altLang="en-US" dirty="0" smtClean="0"/>
              <a:t>fficer or Senior Executive Service potential</a:t>
            </a:r>
          </a:p>
          <a:p>
            <a:pPr lvl="1">
              <a:spcBef>
                <a:spcPts val="200"/>
              </a:spcBef>
              <a:spcAft>
                <a:spcPts val="0"/>
              </a:spcAft>
              <a:buSzPct val="75000"/>
              <a:buFont typeface="Calibri" panose="020F0502020204030204" pitchFamily="34" charset="0"/>
              <a:buChar char="–"/>
            </a:pPr>
            <a:r>
              <a:rPr lang="en-US" altLang="en-US" dirty="0" smtClean="0"/>
              <a:t>Senior Service College credit</a:t>
            </a:r>
          </a:p>
          <a:p>
            <a:pPr>
              <a:spcBef>
                <a:spcPts val="1200"/>
              </a:spcBef>
              <a:spcAft>
                <a:spcPts val="0"/>
              </a:spcAft>
            </a:pPr>
            <a:r>
              <a:rPr lang="en-US" altLang="en-US" sz="2200" dirty="0" smtClean="0"/>
              <a:t>Initial group </a:t>
            </a:r>
            <a:r>
              <a:rPr lang="en-US" altLang="en-US" sz="2200" dirty="0"/>
              <a:t>e</a:t>
            </a:r>
            <a:r>
              <a:rPr lang="en-US" altLang="en-US" sz="2200" dirty="0" smtClean="0"/>
              <a:t>ducation </a:t>
            </a:r>
            <a:r>
              <a:rPr lang="en-US" altLang="en-US" sz="2200" dirty="0"/>
              <a:t>m</a:t>
            </a:r>
            <a:r>
              <a:rPr lang="en-US" altLang="en-US" sz="2200" dirty="0" smtClean="0"/>
              <a:t>onth</a:t>
            </a:r>
          </a:p>
          <a:p>
            <a:pPr lvl="1">
              <a:spcBef>
                <a:spcPts val="200"/>
              </a:spcBef>
              <a:spcAft>
                <a:spcPts val="0"/>
              </a:spcAft>
              <a:buSzPct val="75000"/>
              <a:buFont typeface="Calibri" panose="020F0502020204030204" pitchFamily="34" charset="0"/>
              <a:buChar char="–"/>
            </a:pPr>
            <a:r>
              <a:rPr lang="en-US" altLang="en-US" b="0" dirty="0" smtClean="0">
                <a:cs typeface="Times New Roman" panose="02020603050405020304" pitchFamily="18" charset="0"/>
              </a:rPr>
              <a:t>Current political/military issues; leading edge technologies </a:t>
            </a:r>
          </a:p>
          <a:p>
            <a:pPr lvl="1">
              <a:spcBef>
                <a:spcPts val="200"/>
              </a:spcBef>
              <a:spcAft>
                <a:spcPts val="0"/>
              </a:spcAft>
              <a:buSzPct val="75000"/>
              <a:buFont typeface="Calibri" panose="020F0502020204030204" pitchFamily="34" charset="0"/>
              <a:buChar char="–"/>
            </a:pPr>
            <a:r>
              <a:rPr lang="en-US" altLang="en-US" b="0" dirty="0" smtClean="0">
                <a:cs typeface="Times New Roman" panose="02020603050405020304" pitchFamily="18" charset="0"/>
              </a:rPr>
              <a:t>Meetings with senior DoD officials, business executives, press, alumni</a:t>
            </a:r>
          </a:p>
          <a:p>
            <a:pPr lvl="1">
              <a:spcBef>
                <a:spcPts val="200"/>
              </a:spcBef>
              <a:spcAft>
                <a:spcPts val="0"/>
              </a:spcAft>
              <a:buSzPct val="75000"/>
              <a:buFont typeface="Calibri" panose="020F0502020204030204" pitchFamily="34" charset="0"/>
              <a:buChar char="–"/>
            </a:pPr>
            <a:r>
              <a:rPr lang="en-US" altLang="en-US" b="0" dirty="0" smtClean="0">
                <a:cs typeface="Times New Roman" panose="02020603050405020304" pitchFamily="18" charset="0"/>
              </a:rPr>
              <a:t>Tailored Graduate Business school Executive Education</a:t>
            </a:r>
          </a:p>
          <a:p>
            <a:pPr lvl="1">
              <a:spcBef>
                <a:spcPts val="0"/>
              </a:spcBef>
              <a:spcAft>
                <a:spcPts val="0"/>
              </a:spcAft>
              <a:buSzPct val="75000"/>
              <a:buFont typeface="Calibri" panose="020F0502020204030204" pitchFamily="34" charset="0"/>
              <a:buChar char="–"/>
            </a:pPr>
            <a:endParaRPr lang="en-US" altLang="en-US" sz="1600" b="0" dirty="0" smtClean="0">
              <a:cs typeface="Times New Roman" panose="02020603050405020304" pitchFamily="18" charset="0"/>
            </a:endParaRPr>
          </a:p>
          <a:p>
            <a:pPr>
              <a:spcBef>
                <a:spcPts val="0"/>
              </a:spcBef>
              <a:spcAft>
                <a:spcPts val="0"/>
              </a:spcAft>
            </a:pPr>
            <a:r>
              <a:rPr lang="en-US" altLang="en-US" sz="2200" dirty="0" smtClean="0"/>
              <a:t>Eleven months at unique mix of Corporate Sponsors</a:t>
            </a:r>
          </a:p>
          <a:p>
            <a:pPr lvl="1">
              <a:spcBef>
                <a:spcPts val="200"/>
              </a:spcBef>
              <a:spcAft>
                <a:spcPts val="0"/>
              </a:spcAft>
              <a:buSzPct val="75000"/>
              <a:buFont typeface="Arial" panose="020B0604020202020204" pitchFamily="34" charset="0"/>
              <a:buChar char="‒"/>
            </a:pPr>
            <a:r>
              <a:rPr lang="en-US" altLang="en-US" b="0" dirty="0" smtClean="0"/>
              <a:t>Combination of operational duties and meetings with senior executives</a:t>
            </a:r>
          </a:p>
          <a:p>
            <a:pPr lvl="2">
              <a:spcBef>
                <a:spcPts val="200"/>
              </a:spcBef>
              <a:spcAft>
                <a:spcPts val="0"/>
              </a:spcAft>
              <a:buClr>
                <a:srgbClr val="000000"/>
              </a:buClr>
              <a:buSzPct val="75000"/>
              <a:buFont typeface="Arial" panose="020B0604020202020204" pitchFamily="34" charset="0"/>
              <a:buChar char="•"/>
            </a:pPr>
            <a:r>
              <a:rPr lang="en-US" altLang="en-US" sz="1600" b="0" dirty="0">
                <a:solidFill>
                  <a:srgbClr val="000000"/>
                </a:solidFill>
              </a:rPr>
              <a:t>Unexpected challenges, valuable </a:t>
            </a:r>
            <a:r>
              <a:rPr lang="en-US" altLang="en-US" sz="1600" b="0" dirty="0" smtClean="0">
                <a:solidFill>
                  <a:srgbClr val="000000"/>
                </a:solidFill>
              </a:rPr>
              <a:t>insights</a:t>
            </a:r>
          </a:p>
          <a:p>
            <a:pPr lvl="2">
              <a:spcBef>
                <a:spcPts val="200"/>
              </a:spcBef>
              <a:spcAft>
                <a:spcPts val="0"/>
              </a:spcAft>
              <a:buClr>
                <a:srgbClr val="000000"/>
              </a:buClr>
              <a:buSzPct val="75000"/>
              <a:buFont typeface="Arial" panose="020B0604020202020204" pitchFamily="34" charset="0"/>
              <a:buChar char="•"/>
            </a:pPr>
            <a:r>
              <a:rPr lang="en-US" altLang="en-US" sz="1600" b="0" dirty="0" smtClean="0">
                <a:solidFill>
                  <a:srgbClr val="000000"/>
                </a:solidFill>
              </a:rPr>
              <a:t>Acquisitions, mergers, restructuring</a:t>
            </a:r>
            <a:endParaRPr lang="en-US" altLang="en-US" sz="1600" b="0" dirty="0">
              <a:solidFill>
                <a:srgbClr val="000000"/>
              </a:solidFill>
            </a:endParaRPr>
          </a:p>
          <a:p>
            <a:pPr lvl="1">
              <a:spcBef>
                <a:spcPts val="200"/>
              </a:spcBef>
              <a:spcAft>
                <a:spcPts val="0"/>
              </a:spcAft>
              <a:buSzPct val="75000"/>
              <a:buFont typeface="Arial" panose="020B0604020202020204" pitchFamily="34" charset="0"/>
              <a:buChar char="‒"/>
            </a:pPr>
            <a:r>
              <a:rPr lang="en-US" altLang="en-US" b="0" dirty="0" smtClean="0"/>
              <a:t>Group training  for 1 – 2 days at </a:t>
            </a:r>
            <a:r>
              <a:rPr lang="en-US" altLang="en-US" b="0" dirty="0"/>
              <a:t>each sponsor across multiple industries</a:t>
            </a:r>
          </a:p>
          <a:p>
            <a:pPr lvl="2">
              <a:spcBef>
                <a:spcPts val="200"/>
              </a:spcBef>
              <a:spcAft>
                <a:spcPts val="0"/>
              </a:spcAft>
              <a:buSzPct val="75000"/>
              <a:buFont typeface="Arial" panose="020B0604020202020204" pitchFamily="34" charset="0"/>
              <a:buChar char="•"/>
            </a:pPr>
            <a:r>
              <a:rPr lang="en-US" altLang="en-US" sz="1600" b="0" dirty="0" smtClean="0"/>
              <a:t>Meetings w/ senior </a:t>
            </a:r>
            <a:r>
              <a:rPr lang="en-US" altLang="en-US" sz="1600" b="0" dirty="0"/>
              <a:t>executives </a:t>
            </a:r>
            <a:r>
              <a:rPr lang="en-US" altLang="en-US" sz="1600" b="0" dirty="0" smtClean="0"/>
              <a:t>to learn strategies, struggles, best practices</a:t>
            </a:r>
          </a:p>
          <a:p>
            <a:pPr lvl="2">
              <a:spcBef>
                <a:spcPts val="200"/>
              </a:spcBef>
              <a:spcAft>
                <a:spcPts val="0"/>
              </a:spcAft>
              <a:buSzPct val="75000"/>
              <a:buFont typeface="Arial" panose="020B0604020202020204" pitchFamily="34" charset="0"/>
              <a:buChar char="•"/>
            </a:pPr>
            <a:r>
              <a:rPr lang="en-US" altLang="en-US" sz="1600" b="0" dirty="0" smtClean="0"/>
              <a:t>Business area education</a:t>
            </a:r>
          </a:p>
          <a:p>
            <a:pPr lvl="2">
              <a:spcBef>
                <a:spcPts val="200"/>
              </a:spcBef>
              <a:spcAft>
                <a:spcPts val="0"/>
              </a:spcAft>
              <a:buSzPct val="75000"/>
              <a:buFont typeface="Arial" panose="020B0604020202020204" pitchFamily="34" charset="0"/>
              <a:buChar char="•"/>
            </a:pPr>
            <a:r>
              <a:rPr lang="en-US" altLang="en-US" sz="1600" b="0" dirty="0"/>
              <a:t>S</a:t>
            </a:r>
            <a:r>
              <a:rPr lang="en-US" altLang="en-US" sz="1600" b="0" dirty="0" smtClean="0"/>
              <a:t>ite visits for business operations, manufacturing, etc.</a:t>
            </a:r>
          </a:p>
        </p:txBody>
      </p:sp>
      <p:sp>
        <p:nvSpPr>
          <p:cNvPr id="6" name="Rectangle 2"/>
          <p:cNvSpPr txBox="1">
            <a:spLocks noChangeArrowheads="1"/>
          </p:cNvSpPr>
          <p:nvPr/>
        </p:nvSpPr>
        <p:spPr bwMode="auto">
          <a:xfrm>
            <a:off x="686265" y="0"/>
            <a:ext cx="7810500" cy="624253"/>
          </a:xfrm>
          <a:prstGeom prst="rect">
            <a:avLst/>
          </a:prstGeom>
          <a:noFill/>
          <a:ln w="50800">
            <a:noFill/>
            <a:miter lim="800000"/>
            <a:headEnd/>
            <a:tailEnd/>
          </a:ln>
          <a:effectLst/>
          <a:extLst>
            <a:ext uri="{91240B29-F687-4F45-9708-019B960494DF}">
              <a14:hiddenLine xmlns:a14="http://schemas.microsoft.com/office/drawing/2010/main" w="50800" cap="flat" cmpd="sng">
                <a:solidFill>
                  <a:schemeClr val="bg2"/>
                </a:solidFill>
                <a:prstDash val="solid"/>
                <a:miter lim="800000"/>
                <a:headEnd/>
                <a:tailEnd/>
              </a14:hiddenLine>
            </a:ext>
          </a:extLst>
        </p:spPr>
        <p:txBody>
          <a:bodyPr vert="horz" wrap="square" lIns="92075" tIns="46038" rIns="92075" bIns="46038" numCol="1" anchor="ctr" anchorCtr="1" compatLnSpc="1">
            <a:prstTxWarp prst="textNoShape">
              <a:avLst/>
            </a:prstTxWarp>
          </a:bodyPr>
          <a:lstStyle>
            <a:lvl1pPr algn="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mj-lt"/>
                <a:ea typeface="ＭＳ Ｐゴシック" charset="-128"/>
                <a:cs typeface="ＭＳ Ｐゴシック" charset="-128"/>
              </a:defRPr>
            </a:lvl1pPr>
            <a:lvl2pPr algn="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ea typeface="ＭＳ Ｐゴシック" charset="-128"/>
                <a:cs typeface="ＭＳ Ｐゴシック" charset="-128"/>
              </a:defRPr>
            </a:lvl2pPr>
            <a:lvl3pPr algn="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ea typeface="ＭＳ Ｐゴシック" charset="-128"/>
                <a:cs typeface="ＭＳ Ｐゴシック" charset="-128"/>
              </a:defRPr>
            </a:lvl3pPr>
            <a:lvl4pPr algn="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ea typeface="ＭＳ Ｐゴシック" charset="-128"/>
                <a:cs typeface="ＭＳ Ｐゴシック" charset="-128"/>
              </a:defRPr>
            </a:lvl4pPr>
            <a:lvl5pPr algn="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600" b="1" i="1">
                <a:solidFill>
                  <a:schemeClr val="bg2"/>
                </a:solidFill>
                <a:effectLst>
                  <a:outerShdw blurRad="38100" dist="38100" dir="2700000" algn="tl">
                    <a:srgbClr val="DDDDDD"/>
                  </a:outerShdw>
                </a:effectLst>
                <a:latin typeface="Arial" charset="0"/>
              </a:defRPr>
            </a:lvl9pPr>
          </a:lstStyle>
          <a:p>
            <a:pPr defTabSz="914400">
              <a:lnSpc>
                <a:spcPct val="100000"/>
              </a:lnSpc>
              <a:buClrTx/>
              <a:buSzTx/>
              <a:buFontTx/>
              <a:defRPr/>
            </a:pPr>
            <a:r>
              <a:rPr lang="en-US" sz="3200" kern="0" dirty="0" smtClean="0">
                <a:solidFill>
                  <a:schemeClr val="tx1"/>
                </a:solidFill>
                <a:effectLst/>
              </a:rPr>
              <a:t>The How…</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30</a:t>
            </a:fld>
            <a:endParaRPr dirty="0"/>
          </a:p>
        </p:txBody>
      </p:sp>
      <p:sp>
        <p:nvSpPr>
          <p:cNvPr id="349" name="Google Shape;349;p40"/>
          <p:cNvSpPr txBox="1">
            <a:spLocks noGrp="1"/>
          </p:cNvSpPr>
          <p:nvPr>
            <p:ph type="body" idx="1"/>
          </p:nvPr>
        </p:nvSpPr>
        <p:spPr>
          <a:xfrm>
            <a:off x="471054" y="1219199"/>
            <a:ext cx="8444445" cy="5638801"/>
          </a:xfrm>
          <a:prstGeom prst="rect">
            <a:avLst/>
          </a:prstGeom>
        </p:spPr>
        <p:txBody>
          <a:bodyPr spcFirstLastPara="1" wrap="square" lIns="91425" tIns="45700" rIns="91425" bIns="45700" anchor="t" anchorCtr="0">
            <a:noAutofit/>
          </a:bodyPr>
          <a:lstStyle/>
          <a:p>
            <a:pPr marL="342900" lvl="0" indent="-342900" algn="l" rtl="0">
              <a:lnSpc>
                <a:spcPct val="100000"/>
              </a:lnSpc>
              <a:spcAft>
                <a:spcPts val="0"/>
              </a:spcAft>
              <a:buClr>
                <a:schemeClr val="dk1"/>
              </a:buClr>
              <a:buSzPct val="120000"/>
              <a:buFont typeface="Arial" panose="020B0604020202020204" pitchFamily="34" charset="0"/>
              <a:buChar char="•"/>
            </a:pPr>
            <a:r>
              <a:rPr lang="en-US" sz="1600" dirty="0" smtClean="0">
                <a:solidFill>
                  <a:schemeClr val="dk1"/>
                </a:solidFill>
              </a:rPr>
              <a:t>Corporate </a:t>
            </a:r>
            <a:r>
              <a:rPr lang="en-US" sz="1600" dirty="0">
                <a:solidFill>
                  <a:schemeClr val="dk1"/>
                </a:solidFill>
              </a:rPr>
              <a:t>Sponsor:  Union Pacific Railroad</a:t>
            </a:r>
            <a:endParaRPr sz="1600" dirty="0">
              <a:solidFill>
                <a:schemeClr val="dk1"/>
              </a:solidFill>
            </a:endParaRPr>
          </a:p>
          <a:p>
            <a:pPr marL="342900" lvl="0" indent="-342900" algn="l" rtl="0">
              <a:lnSpc>
                <a:spcPct val="100000"/>
              </a:lnSpc>
              <a:spcAft>
                <a:spcPts val="0"/>
              </a:spcAft>
              <a:buClr>
                <a:schemeClr val="dk1"/>
              </a:buClr>
              <a:buSzPct val="120000"/>
              <a:buFont typeface="Arial" panose="020B0604020202020204" pitchFamily="34" charset="0"/>
              <a:buChar char="•"/>
            </a:pPr>
            <a:r>
              <a:rPr lang="en-US" sz="1600" dirty="0" smtClean="0">
                <a:solidFill>
                  <a:schemeClr val="dk1"/>
                </a:solidFill>
              </a:rPr>
              <a:t>Next </a:t>
            </a:r>
            <a:r>
              <a:rPr lang="en-US" sz="1600" dirty="0">
                <a:solidFill>
                  <a:schemeClr val="dk1"/>
                </a:solidFill>
              </a:rPr>
              <a:t>Assignment:  1st Marine Logistics Group </a:t>
            </a:r>
            <a:endParaRPr lang="en-US" sz="1600" dirty="0" smtClean="0">
              <a:solidFill>
                <a:schemeClr val="dk1"/>
              </a:solidFill>
            </a:endParaRPr>
          </a:p>
          <a:p>
            <a:pPr lvl="0" indent="0" algn="l" rtl="0">
              <a:lnSpc>
                <a:spcPct val="100000"/>
              </a:lnSpc>
              <a:spcBef>
                <a:spcPts val="0"/>
              </a:spcBef>
              <a:spcAft>
                <a:spcPts val="0"/>
              </a:spcAft>
              <a:buClr>
                <a:schemeClr val="dk1"/>
              </a:buClr>
              <a:buSzPct val="120000"/>
              <a:buNone/>
            </a:pPr>
            <a:r>
              <a:rPr lang="en-US" sz="1600" dirty="0" smtClean="0">
                <a:solidFill>
                  <a:schemeClr val="dk1"/>
                </a:solidFill>
              </a:rPr>
              <a:t>                              (</a:t>
            </a:r>
            <a:r>
              <a:rPr lang="en-US" sz="1600" dirty="0">
                <a:solidFill>
                  <a:schemeClr val="dk1"/>
                </a:solidFill>
              </a:rPr>
              <a:t>Camp Pendleton, CA</a:t>
            </a:r>
            <a:r>
              <a:rPr lang="en-US" sz="1600" dirty="0" smtClean="0">
                <a:solidFill>
                  <a:schemeClr val="dk1"/>
                </a:solidFill>
              </a:rPr>
              <a:t>)</a:t>
            </a:r>
          </a:p>
          <a:p>
            <a:pPr marL="285750" lvl="0" indent="-285750" algn="l" rtl="0">
              <a:spcBef>
                <a:spcPts val="600"/>
              </a:spcBef>
              <a:spcAft>
                <a:spcPts val="0"/>
              </a:spcAft>
              <a:buClr>
                <a:schemeClr val="dk1"/>
              </a:buClr>
              <a:buSzPct val="120000"/>
              <a:buFont typeface="Arial" panose="020B0604020202020204" pitchFamily="34" charset="0"/>
              <a:buChar char="•"/>
            </a:pPr>
            <a:endParaRPr sz="1600" dirty="0">
              <a:solidFill>
                <a:schemeClr val="dk1"/>
              </a:solidFill>
            </a:endParaRPr>
          </a:p>
          <a:p>
            <a:pPr marL="342900" lvl="0" indent="-342900" algn="l" rtl="0">
              <a:spcBef>
                <a:spcPts val="600"/>
              </a:spcBef>
              <a:spcAft>
                <a:spcPts val="0"/>
              </a:spcAft>
              <a:buSzPct val="120000"/>
              <a:buFont typeface="Arial" panose="020B0604020202020204" pitchFamily="34" charset="0"/>
              <a:buChar char="•"/>
            </a:pPr>
            <a:r>
              <a:rPr lang="en-US" sz="1600" dirty="0" smtClean="0">
                <a:solidFill>
                  <a:srgbClr val="6AA84F"/>
                </a:solidFill>
              </a:rPr>
              <a:t>Lesson </a:t>
            </a:r>
            <a:r>
              <a:rPr lang="en-US" sz="1600" dirty="0">
                <a:solidFill>
                  <a:srgbClr val="6AA84F"/>
                </a:solidFill>
              </a:rPr>
              <a:t>Learned:  Asset Utilization / </a:t>
            </a:r>
            <a:r>
              <a:rPr lang="en-US" sz="1600" dirty="0" smtClean="0">
                <a:solidFill>
                  <a:srgbClr val="6AA84F"/>
                </a:solidFill>
              </a:rPr>
              <a:t>Efficiency</a:t>
            </a:r>
          </a:p>
          <a:p>
            <a:pPr marL="285750" lvl="0" indent="-285750" algn="l" rtl="0">
              <a:spcBef>
                <a:spcPts val="600"/>
              </a:spcBef>
              <a:spcAft>
                <a:spcPts val="0"/>
              </a:spcAft>
              <a:buSzPct val="120000"/>
              <a:buFont typeface="Arial" panose="020B0604020202020204" pitchFamily="34" charset="0"/>
              <a:buChar char="•"/>
            </a:pPr>
            <a:endParaRPr lang="en-US" sz="1500" dirty="0">
              <a:solidFill>
                <a:srgbClr val="6AA84F"/>
              </a:solidFill>
            </a:endParaRPr>
          </a:p>
          <a:p>
            <a:pPr marL="342900" lvl="0" indent="-342900" algn="l" rtl="0">
              <a:spcBef>
                <a:spcPts val="600"/>
              </a:spcBef>
              <a:spcAft>
                <a:spcPts val="0"/>
              </a:spcAft>
              <a:buClr>
                <a:schemeClr val="dk1"/>
              </a:buClr>
              <a:buSzPct val="120000"/>
              <a:buFont typeface="Arial" panose="020B0604020202020204" pitchFamily="34" charset="0"/>
              <a:buChar char="•"/>
            </a:pPr>
            <a:r>
              <a:rPr lang="en-US" sz="1400" dirty="0" smtClean="0">
                <a:solidFill>
                  <a:schemeClr val="dk1"/>
                </a:solidFill>
              </a:rPr>
              <a:t>Union </a:t>
            </a:r>
            <a:r>
              <a:rPr lang="en-US" sz="1400" dirty="0">
                <a:solidFill>
                  <a:schemeClr val="dk1"/>
                </a:solidFill>
              </a:rPr>
              <a:t>Pacific (UP) implemented precision scheduled railroading principles with a new corporate strategy (UP 2020).  This led to more mixed (manifest) trains than unit (single customer) trains with a focus on moving individual cars.  UP drastically reduced locomotives, rail cars, employees, and infrastructure in an effort to “sweat the assets.”  This innovative strategy made most customers fit their movements into what is best for UP’s rail operations network</a:t>
            </a:r>
            <a:r>
              <a:rPr lang="en-US" sz="1400" dirty="0" smtClean="0">
                <a:solidFill>
                  <a:schemeClr val="dk1"/>
                </a:solidFill>
              </a:rPr>
              <a:t>.</a:t>
            </a:r>
          </a:p>
          <a:p>
            <a:pPr marL="0" lvl="0" indent="0" algn="l" rtl="0">
              <a:spcBef>
                <a:spcPts val="600"/>
              </a:spcBef>
              <a:spcAft>
                <a:spcPts val="0"/>
              </a:spcAft>
              <a:buClr>
                <a:schemeClr val="dk1"/>
              </a:buClr>
              <a:buSzPct val="120000"/>
              <a:buNone/>
            </a:pPr>
            <a:r>
              <a:rPr lang="en-US" sz="1400" dirty="0">
                <a:solidFill>
                  <a:schemeClr val="dk1"/>
                </a:solidFill>
              </a:rPr>
              <a:t>	</a:t>
            </a:r>
            <a:endParaRPr sz="1400" dirty="0">
              <a:solidFill>
                <a:schemeClr val="dk1"/>
              </a:solidFill>
            </a:endParaRPr>
          </a:p>
          <a:p>
            <a:pPr marL="342900" lvl="0" indent="-342900" algn="l" rtl="0">
              <a:spcBef>
                <a:spcPts val="600"/>
              </a:spcBef>
              <a:spcAft>
                <a:spcPts val="0"/>
              </a:spcAft>
              <a:buClr>
                <a:schemeClr val="dk1"/>
              </a:buClr>
              <a:buSzPct val="120000"/>
              <a:buFont typeface="Arial" panose="020B0604020202020204" pitchFamily="34" charset="0"/>
              <a:buChar char="•"/>
            </a:pPr>
            <a:r>
              <a:rPr lang="en-US" sz="1400" dirty="0" smtClean="0">
                <a:solidFill>
                  <a:schemeClr val="dk1"/>
                </a:solidFill>
              </a:rPr>
              <a:t>In </a:t>
            </a:r>
            <a:r>
              <a:rPr lang="en-US" sz="1400" dirty="0">
                <a:solidFill>
                  <a:schemeClr val="dk1"/>
                </a:solidFill>
              </a:rPr>
              <a:t>my previous assignment, my battalion deployed on the USS AMERICA Amphibious Readiness Group (ARG)/15th Marine Expeditionary Unit (15th MEU).  Our three ship ARG/MEU was the first deployment of the USS AMERICA and the first to experience a two well-deck ARG/MEU ship configuration.  In this experience, we left </a:t>
            </a:r>
            <a:r>
              <a:rPr lang="en-US" sz="1400" dirty="0" smtClean="0">
                <a:solidFill>
                  <a:schemeClr val="dk1"/>
                </a:solidFill>
              </a:rPr>
              <a:t>approximately </a:t>
            </a:r>
            <a:r>
              <a:rPr lang="en-US" sz="1400" dirty="0">
                <a:solidFill>
                  <a:schemeClr val="dk1"/>
                </a:solidFill>
              </a:rPr>
              <a:t>46% of our equipment behind.  During my fellowship at UP, I witnessed some of the same cultural challenges while UP changed operating principles, procedures, and mindsets.  Now, I have two unique viewpoints that will seek continuous improvement and efficiency with my future teams and ask:  1)  how can we do more with less  2) with pre-positioning, do we need to retain a full equipment set  3) how can we eliminate low efficiency and low value work  4) what value does this work provide to our mission  </a:t>
            </a:r>
            <a:endParaRPr sz="1400" dirty="0">
              <a:solidFill>
                <a:schemeClr val="dk1"/>
              </a:solidFill>
            </a:endParaRPr>
          </a:p>
          <a:p>
            <a:pPr marL="342900" lvl="0" indent="-342900" algn="l" rtl="0">
              <a:lnSpc>
                <a:spcPct val="120000"/>
              </a:lnSpc>
              <a:spcBef>
                <a:spcPts val="600"/>
              </a:spcBef>
              <a:spcAft>
                <a:spcPts val="0"/>
              </a:spcAft>
              <a:buClr>
                <a:schemeClr val="dk1"/>
              </a:buClr>
              <a:buSzPct val="120000"/>
              <a:buFont typeface="Arial" panose="020B0604020202020204" pitchFamily="34" charset="0"/>
              <a:buChar char="•"/>
            </a:pPr>
            <a:r>
              <a:rPr lang="en-US" sz="1400" dirty="0" smtClean="0">
                <a:solidFill>
                  <a:schemeClr val="dk1"/>
                </a:solidFill>
              </a:rPr>
              <a:t>Lastly</a:t>
            </a:r>
            <a:r>
              <a:rPr lang="en-US" sz="1400" dirty="0">
                <a:solidFill>
                  <a:schemeClr val="dk1"/>
                </a:solidFill>
              </a:rPr>
              <a:t>, ensure force deployment lift requirements are submitted on time and with as much accuracy as possible.</a:t>
            </a:r>
            <a:endParaRPr sz="1400" dirty="0">
              <a:solidFill>
                <a:schemeClr val="dk1"/>
              </a:solidFill>
            </a:endParaRPr>
          </a:p>
          <a:p>
            <a:pPr marL="0" lvl="0" indent="0" algn="l" rtl="0">
              <a:spcBef>
                <a:spcPts val="600"/>
              </a:spcBef>
              <a:spcAft>
                <a:spcPts val="0"/>
              </a:spcAft>
              <a:buNone/>
            </a:pPr>
            <a:endParaRPr dirty="0"/>
          </a:p>
        </p:txBody>
      </p:sp>
      <p:sp>
        <p:nvSpPr>
          <p:cNvPr id="350" name="Google Shape;350;p40"/>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solidFill>
                  <a:schemeClr val="dk1"/>
                </a:solidFill>
              </a:rPr>
              <a:t>LtCol Jamey Stover, USMC</a:t>
            </a:r>
            <a:endParaRPr dirty="0"/>
          </a:p>
        </p:txBody>
      </p:sp>
      <p:pic>
        <p:nvPicPr>
          <p:cNvPr id="351" name="Google Shape;351;p40"/>
          <p:cNvPicPr preferRelativeResize="0"/>
          <p:nvPr/>
        </p:nvPicPr>
        <p:blipFill>
          <a:blip r:embed="rId3">
            <a:alphaModFix/>
          </a:blip>
          <a:stretch>
            <a:fillRect/>
          </a:stretch>
        </p:blipFill>
        <p:spPr>
          <a:xfrm>
            <a:off x="7464175" y="811050"/>
            <a:ext cx="1554475" cy="19398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2"/>
          <p:cNvPicPr preferRelativeResize="0"/>
          <p:nvPr/>
        </p:nvPicPr>
        <p:blipFill rotWithShape="1">
          <a:blip r:embed="rId3">
            <a:alphaModFix/>
          </a:blip>
          <a:srcRect b="17403"/>
          <a:stretch/>
        </p:blipFill>
        <p:spPr>
          <a:xfrm>
            <a:off x="4810875" y="5070650"/>
            <a:ext cx="954898" cy="1182877"/>
          </a:xfrm>
          <a:prstGeom prst="rect">
            <a:avLst/>
          </a:prstGeom>
          <a:noFill/>
          <a:ln>
            <a:noFill/>
          </a:ln>
        </p:spPr>
      </p:pic>
      <p:pic>
        <p:nvPicPr>
          <p:cNvPr id="66" name="Google Shape;66;p12"/>
          <p:cNvPicPr preferRelativeResize="0"/>
          <p:nvPr/>
        </p:nvPicPr>
        <p:blipFill>
          <a:blip r:embed="rId4">
            <a:alphaModFix/>
          </a:blip>
          <a:stretch>
            <a:fillRect/>
          </a:stretch>
        </p:blipFill>
        <p:spPr>
          <a:xfrm>
            <a:off x="857625" y="5070659"/>
            <a:ext cx="947199" cy="1182866"/>
          </a:xfrm>
          <a:prstGeom prst="rect">
            <a:avLst/>
          </a:prstGeom>
          <a:noFill/>
          <a:ln>
            <a:noFill/>
          </a:ln>
        </p:spPr>
      </p:pic>
      <p:pic>
        <p:nvPicPr>
          <p:cNvPr id="67" name="Google Shape;67;p12"/>
          <p:cNvPicPr preferRelativeResize="0"/>
          <p:nvPr/>
        </p:nvPicPr>
        <p:blipFill rotWithShape="1">
          <a:blip r:embed="rId5">
            <a:alphaModFix/>
          </a:blip>
          <a:srcRect l="5634" t="1185" r="5626"/>
          <a:stretch/>
        </p:blipFill>
        <p:spPr>
          <a:xfrm>
            <a:off x="853775" y="3346425"/>
            <a:ext cx="954901" cy="1193650"/>
          </a:xfrm>
          <a:prstGeom prst="rect">
            <a:avLst/>
          </a:prstGeom>
          <a:noFill/>
          <a:ln>
            <a:noFill/>
          </a:ln>
        </p:spPr>
      </p:pic>
      <p:pic>
        <p:nvPicPr>
          <p:cNvPr id="68" name="Google Shape;68;p12"/>
          <p:cNvPicPr preferRelativeResize="0"/>
          <p:nvPr/>
        </p:nvPicPr>
        <p:blipFill>
          <a:blip r:embed="rId6">
            <a:alphaModFix/>
          </a:blip>
          <a:stretch>
            <a:fillRect/>
          </a:stretch>
        </p:blipFill>
        <p:spPr>
          <a:xfrm>
            <a:off x="4810877" y="3343652"/>
            <a:ext cx="954900" cy="1199211"/>
          </a:xfrm>
          <a:prstGeom prst="rect">
            <a:avLst/>
          </a:prstGeom>
          <a:noFill/>
          <a:ln>
            <a:noFill/>
          </a:ln>
        </p:spPr>
      </p:pic>
      <p:sp>
        <p:nvSpPr>
          <p:cNvPr id="69" name="Google Shape;69;p12"/>
          <p:cNvSpPr txBox="1">
            <a:spLocks noGrp="1"/>
          </p:cNvSpPr>
          <p:nvPr>
            <p:ph type="title"/>
          </p:nvPr>
        </p:nvSpPr>
        <p:spPr>
          <a:xfrm>
            <a:off x="0" y="0"/>
            <a:ext cx="9185700" cy="675502"/>
          </a:xfrm>
          <a:prstGeom prst="rect">
            <a:avLst/>
          </a:prstGeom>
          <a:noFill/>
          <a:ln>
            <a:noFill/>
          </a:ln>
        </p:spPr>
        <p:txBody>
          <a:bodyPr spcFirstLastPara="1" wrap="square" lIns="92150" tIns="46075" rIns="92150" bIns="46075" anchor="ctr" anchorCtr="1">
            <a:noAutofit/>
          </a:bodyPr>
          <a:lstStyle/>
          <a:p>
            <a:pPr>
              <a:lnSpc>
                <a:spcPct val="100000"/>
              </a:lnSpc>
            </a:pPr>
            <a:r>
              <a:rPr lang="en-US" sz="2400" dirty="0"/>
              <a:t>Facebook</a:t>
            </a:r>
            <a:br>
              <a:rPr lang="en-US" sz="2400" dirty="0"/>
            </a:br>
            <a:r>
              <a:rPr lang="en-US" sz="1200" dirty="0"/>
              <a:t>http://prhome.defense.gov/readiness/educationtraining/sdef.aspx</a:t>
            </a:r>
            <a:br>
              <a:rPr lang="en-US" sz="1200" dirty="0"/>
            </a:br>
            <a:endParaRPr sz="1200" dirty="0"/>
          </a:p>
        </p:txBody>
      </p:sp>
      <p:sp>
        <p:nvSpPr>
          <p:cNvPr id="70" name="Google Shape;70;p12"/>
          <p:cNvSpPr/>
          <p:nvPr/>
        </p:nvSpPr>
        <p:spPr>
          <a:xfrm>
            <a:off x="1911051" y="1501075"/>
            <a:ext cx="21138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Tom Bladen</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t>F-15 Pilot Weapons Officer</a:t>
            </a:r>
            <a:endParaRPr sz="1200" b="1" dirty="0"/>
          </a:p>
          <a:p>
            <a:pPr marL="0" lvl="0" indent="0" algn="l" rtl="0">
              <a:spcBef>
                <a:spcPts val="0"/>
              </a:spcBef>
              <a:spcAft>
                <a:spcPts val="0"/>
              </a:spcAft>
              <a:buNone/>
            </a:pPr>
            <a:endParaRPr sz="1200" dirty="0">
              <a:solidFill>
                <a:srgbClr val="FF0000"/>
              </a:solidFill>
            </a:endParaRPr>
          </a:p>
          <a:p>
            <a:pPr marL="0" lvl="0" indent="0" algn="l" rtl="0">
              <a:lnSpc>
                <a:spcPct val="71000"/>
              </a:lnSpc>
              <a:spcBef>
                <a:spcPts val="600"/>
              </a:spcBef>
              <a:spcAft>
                <a:spcPts val="0"/>
              </a:spcAft>
              <a:buNone/>
            </a:pPr>
            <a:r>
              <a:rPr lang="en-US" sz="1200" dirty="0">
                <a:solidFill>
                  <a:schemeClr val="dk1"/>
                </a:solidFill>
              </a:rPr>
              <a:t>104</a:t>
            </a:r>
            <a:r>
              <a:rPr lang="en-US" sz="1200" baseline="30000" dirty="0">
                <a:solidFill>
                  <a:schemeClr val="dk1"/>
                </a:solidFill>
              </a:rPr>
              <a:t>th</a:t>
            </a:r>
            <a:r>
              <a:rPr lang="en-US" sz="1200" dirty="0">
                <a:solidFill>
                  <a:schemeClr val="dk1"/>
                </a:solidFill>
              </a:rPr>
              <a:t> Fighter Wing Vice Commander</a:t>
            </a:r>
            <a:endParaRPr sz="1200" dirty="0">
              <a:solidFill>
                <a:srgbClr val="FF0000"/>
              </a:solidFill>
            </a:endParaRPr>
          </a:p>
        </p:txBody>
      </p:sp>
      <p:sp>
        <p:nvSpPr>
          <p:cNvPr id="71" name="Google Shape;71;p12"/>
          <p:cNvSpPr/>
          <p:nvPr/>
        </p:nvSpPr>
        <p:spPr>
          <a:xfrm>
            <a:off x="5973225" y="1501075"/>
            <a:ext cx="22056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Dustin Ireland</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A-10 Pilot Weapons Officer</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Acquisition (F-22 SPO)</a:t>
            </a:r>
            <a:endParaRPr sz="1200" dirty="0">
              <a:solidFill>
                <a:schemeClr val="dk1"/>
              </a:solidFill>
            </a:endParaRPr>
          </a:p>
        </p:txBody>
      </p:sp>
      <p:sp>
        <p:nvSpPr>
          <p:cNvPr id="72" name="Google Shape;72;p12"/>
          <p:cNvSpPr/>
          <p:nvPr/>
        </p:nvSpPr>
        <p:spPr>
          <a:xfrm>
            <a:off x="1977088" y="506247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Ka</a:t>
            </a:r>
            <a:r>
              <a:rPr lang="en-US" sz="1200" b="1" dirty="0"/>
              <a:t>trine Waterman</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US" sz="1200" dirty="0"/>
              <a:t>Maintenance</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Commander, 911th Maintenance Group</a:t>
            </a:r>
            <a:endParaRPr sz="1200" dirty="0"/>
          </a:p>
        </p:txBody>
      </p:sp>
      <p:sp>
        <p:nvSpPr>
          <p:cNvPr id="73" name="Google Shape;73;p12"/>
          <p:cNvSpPr/>
          <p:nvPr/>
        </p:nvSpPr>
        <p:spPr>
          <a:xfrm>
            <a:off x="5934175" y="3343650"/>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Tim Spaulding</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F-15 Test Pilot</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Ops Group Command</a:t>
            </a:r>
            <a:endParaRPr sz="1200" dirty="0">
              <a:solidFill>
                <a:schemeClr val="dk1"/>
              </a:solidFill>
            </a:endParaRPr>
          </a:p>
          <a:p>
            <a:pPr marL="0" lvl="0" indent="0" algn="l" rtl="0">
              <a:spcBef>
                <a:spcPts val="0"/>
              </a:spcBef>
              <a:spcAft>
                <a:spcPts val="0"/>
              </a:spcAft>
              <a:buNone/>
            </a:pPr>
            <a:endParaRPr sz="1200" b="1" dirty="0">
              <a:solidFill>
                <a:schemeClr val="dk1"/>
              </a:solidFill>
            </a:endParaRPr>
          </a:p>
        </p:txBody>
      </p:sp>
      <p:sp>
        <p:nvSpPr>
          <p:cNvPr id="74" name="Google Shape;74;p12"/>
          <p:cNvSpPr/>
          <p:nvPr/>
        </p:nvSpPr>
        <p:spPr>
          <a:xfrm>
            <a:off x="1958525" y="336632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Jaron Roux</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C-17 Pilot Weapons Officer</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380 AEW Vice Commander</a:t>
            </a:r>
            <a:endParaRPr sz="1200" dirty="0">
              <a:solidFill>
                <a:schemeClr val="dk1"/>
              </a:solidFill>
            </a:endParaRPr>
          </a:p>
        </p:txBody>
      </p:sp>
      <p:pic>
        <p:nvPicPr>
          <p:cNvPr id="75" name="Google Shape;75;p12"/>
          <p:cNvPicPr preferRelativeResize="0"/>
          <p:nvPr/>
        </p:nvPicPr>
        <p:blipFill rotWithShape="1">
          <a:blip r:embed="rId7">
            <a:alphaModFix/>
          </a:blip>
          <a:srcRect/>
          <a:stretch/>
        </p:blipFill>
        <p:spPr>
          <a:xfrm>
            <a:off x="4669193" y="4593835"/>
            <a:ext cx="1238250" cy="179793"/>
          </a:xfrm>
          <a:prstGeom prst="rect">
            <a:avLst/>
          </a:prstGeom>
          <a:noFill/>
          <a:ln>
            <a:noFill/>
          </a:ln>
        </p:spPr>
      </p:pic>
      <p:pic>
        <p:nvPicPr>
          <p:cNvPr id="76" name="Google Shape;76;p12"/>
          <p:cNvPicPr preferRelativeResize="0"/>
          <p:nvPr/>
        </p:nvPicPr>
        <p:blipFill rotWithShape="1">
          <a:blip r:embed="rId8">
            <a:alphaModFix/>
          </a:blip>
          <a:srcRect/>
          <a:stretch/>
        </p:blipFill>
        <p:spPr>
          <a:xfrm>
            <a:off x="791542" y="2766172"/>
            <a:ext cx="1079369" cy="205640"/>
          </a:xfrm>
          <a:prstGeom prst="rect">
            <a:avLst/>
          </a:prstGeom>
          <a:noFill/>
          <a:ln>
            <a:noFill/>
          </a:ln>
        </p:spPr>
      </p:pic>
      <p:pic>
        <p:nvPicPr>
          <p:cNvPr id="77" name="Google Shape;77;p12"/>
          <p:cNvPicPr preferRelativeResize="0"/>
          <p:nvPr/>
        </p:nvPicPr>
        <p:blipFill rotWithShape="1">
          <a:blip r:embed="rId9">
            <a:alphaModFix/>
          </a:blip>
          <a:srcRect b="5455"/>
          <a:stretch/>
        </p:blipFill>
        <p:spPr>
          <a:xfrm>
            <a:off x="853775" y="1501075"/>
            <a:ext cx="954900" cy="1193650"/>
          </a:xfrm>
          <a:prstGeom prst="rect">
            <a:avLst/>
          </a:prstGeom>
          <a:noFill/>
          <a:ln>
            <a:noFill/>
          </a:ln>
        </p:spPr>
      </p:pic>
      <p:pic>
        <p:nvPicPr>
          <p:cNvPr id="78" name="Google Shape;78;p12"/>
          <p:cNvPicPr preferRelativeResize="0"/>
          <p:nvPr/>
        </p:nvPicPr>
        <p:blipFill>
          <a:blip r:embed="rId10">
            <a:alphaModFix/>
          </a:blip>
          <a:stretch>
            <a:fillRect/>
          </a:stretch>
        </p:blipFill>
        <p:spPr>
          <a:xfrm>
            <a:off x="4810875" y="1479200"/>
            <a:ext cx="954900" cy="1193651"/>
          </a:xfrm>
          <a:prstGeom prst="rect">
            <a:avLst/>
          </a:prstGeom>
          <a:noFill/>
          <a:ln>
            <a:noFill/>
          </a:ln>
        </p:spPr>
      </p:pic>
      <p:pic>
        <p:nvPicPr>
          <p:cNvPr id="79" name="Google Shape;79;p12"/>
          <p:cNvPicPr preferRelativeResize="0"/>
          <p:nvPr/>
        </p:nvPicPr>
        <p:blipFill rotWithShape="1">
          <a:blip r:embed="rId11">
            <a:alphaModFix/>
          </a:blip>
          <a:srcRect/>
          <a:stretch/>
        </p:blipFill>
        <p:spPr>
          <a:xfrm>
            <a:off x="4590038" y="2727476"/>
            <a:ext cx="1396574" cy="283025"/>
          </a:xfrm>
          <a:prstGeom prst="rect">
            <a:avLst/>
          </a:prstGeom>
          <a:noFill/>
          <a:ln>
            <a:noFill/>
          </a:ln>
        </p:spPr>
      </p:pic>
      <p:pic>
        <p:nvPicPr>
          <p:cNvPr id="80" name="Google Shape;80;p12"/>
          <p:cNvPicPr preferRelativeResize="0"/>
          <p:nvPr/>
        </p:nvPicPr>
        <p:blipFill rotWithShape="1">
          <a:blip r:embed="rId12">
            <a:alphaModFix/>
          </a:blip>
          <a:srcRect/>
          <a:stretch/>
        </p:blipFill>
        <p:spPr>
          <a:xfrm>
            <a:off x="794650" y="4593825"/>
            <a:ext cx="1073142" cy="283025"/>
          </a:xfrm>
          <a:prstGeom prst="rect">
            <a:avLst/>
          </a:prstGeom>
          <a:noFill/>
          <a:ln>
            <a:noFill/>
          </a:ln>
        </p:spPr>
      </p:pic>
      <p:pic>
        <p:nvPicPr>
          <p:cNvPr id="81" name="Google Shape;81;p12"/>
          <p:cNvPicPr preferRelativeResize="0"/>
          <p:nvPr/>
        </p:nvPicPr>
        <p:blipFill rotWithShape="1">
          <a:blip r:embed="rId13">
            <a:alphaModFix/>
          </a:blip>
          <a:srcRect/>
          <a:stretch/>
        </p:blipFill>
        <p:spPr>
          <a:xfrm>
            <a:off x="793175" y="6314599"/>
            <a:ext cx="1076100" cy="321150"/>
          </a:xfrm>
          <a:prstGeom prst="rect">
            <a:avLst/>
          </a:prstGeom>
          <a:noFill/>
          <a:ln>
            <a:noFill/>
          </a:ln>
        </p:spPr>
      </p:pic>
      <p:sp>
        <p:nvSpPr>
          <p:cNvPr id="82" name="Google Shape;82;p12"/>
          <p:cNvSpPr/>
          <p:nvPr/>
        </p:nvSpPr>
        <p:spPr>
          <a:xfrm>
            <a:off x="5934175" y="506247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Kevin Wierschke</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Space Acquisitions Officer</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Joint Warfare Analysis Center</a:t>
            </a:r>
            <a:endParaRPr sz="1200" dirty="0">
              <a:solidFill>
                <a:schemeClr val="dk1"/>
              </a:solidFill>
            </a:endParaRPr>
          </a:p>
          <a:p>
            <a:pPr marL="0" lvl="0" indent="0" algn="l" rtl="0">
              <a:spcBef>
                <a:spcPts val="0"/>
              </a:spcBef>
              <a:spcAft>
                <a:spcPts val="0"/>
              </a:spcAft>
              <a:buNone/>
            </a:pPr>
            <a:endParaRPr sz="1200" b="1" dirty="0">
              <a:solidFill>
                <a:schemeClr val="dk1"/>
              </a:solidFill>
            </a:endParaRPr>
          </a:p>
        </p:txBody>
      </p:sp>
      <p:pic>
        <p:nvPicPr>
          <p:cNvPr id="83" name="Google Shape;83;p12"/>
          <p:cNvPicPr preferRelativeResize="0"/>
          <p:nvPr/>
        </p:nvPicPr>
        <p:blipFill rotWithShape="1">
          <a:blip r:embed="rId14">
            <a:alphaModFix/>
          </a:blip>
          <a:srcRect/>
          <a:stretch/>
        </p:blipFill>
        <p:spPr>
          <a:xfrm>
            <a:off x="4801789" y="6321645"/>
            <a:ext cx="973060" cy="3070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p:nvPr/>
        </p:nvSpPr>
        <p:spPr>
          <a:xfrm>
            <a:off x="1911051" y="1501075"/>
            <a:ext cx="21138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Courtney Abraham</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Logistics</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JPPSO, Mid Atlantic</a:t>
            </a:r>
            <a:endParaRPr sz="1200" dirty="0">
              <a:solidFill>
                <a:schemeClr val="dk1"/>
              </a:solidFill>
            </a:endParaRPr>
          </a:p>
          <a:p>
            <a:pPr marL="0" lvl="0" indent="0" algn="l" rtl="0">
              <a:spcBef>
                <a:spcPts val="0"/>
              </a:spcBef>
              <a:spcAft>
                <a:spcPts val="0"/>
              </a:spcAft>
              <a:buNone/>
            </a:pPr>
            <a:endParaRPr sz="1200" dirty="0">
              <a:solidFill>
                <a:schemeClr val="dk1"/>
              </a:solidFill>
            </a:endParaRPr>
          </a:p>
        </p:txBody>
      </p:sp>
      <p:pic>
        <p:nvPicPr>
          <p:cNvPr id="109" name="Google Shape;109;p14"/>
          <p:cNvPicPr preferRelativeResize="0"/>
          <p:nvPr/>
        </p:nvPicPr>
        <p:blipFill>
          <a:blip r:embed="rId3">
            <a:alphaModFix/>
          </a:blip>
          <a:stretch>
            <a:fillRect/>
          </a:stretch>
        </p:blipFill>
        <p:spPr>
          <a:xfrm>
            <a:off x="840312" y="3343651"/>
            <a:ext cx="981825" cy="1195257"/>
          </a:xfrm>
          <a:prstGeom prst="rect">
            <a:avLst/>
          </a:prstGeom>
          <a:noFill/>
          <a:ln>
            <a:noFill/>
          </a:ln>
        </p:spPr>
      </p:pic>
      <p:pic>
        <p:nvPicPr>
          <p:cNvPr id="110" name="Google Shape;110;p14"/>
          <p:cNvPicPr preferRelativeResize="0"/>
          <p:nvPr/>
        </p:nvPicPr>
        <p:blipFill>
          <a:blip r:embed="rId4">
            <a:alphaModFix/>
          </a:blip>
          <a:stretch>
            <a:fillRect/>
          </a:stretch>
        </p:blipFill>
        <p:spPr>
          <a:xfrm>
            <a:off x="4882151" y="3344313"/>
            <a:ext cx="954901" cy="1193923"/>
          </a:xfrm>
          <a:prstGeom prst="rect">
            <a:avLst/>
          </a:prstGeom>
          <a:noFill/>
          <a:ln>
            <a:noFill/>
          </a:ln>
        </p:spPr>
      </p:pic>
      <p:pic>
        <p:nvPicPr>
          <p:cNvPr id="111" name="Google Shape;111;p14"/>
          <p:cNvPicPr preferRelativeResize="0"/>
          <p:nvPr/>
        </p:nvPicPr>
        <p:blipFill>
          <a:blip r:embed="rId5">
            <a:alphaModFix/>
          </a:blip>
          <a:stretch>
            <a:fillRect/>
          </a:stretch>
        </p:blipFill>
        <p:spPr>
          <a:xfrm>
            <a:off x="793175" y="4615108"/>
            <a:ext cx="1076100" cy="299596"/>
          </a:xfrm>
          <a:prstGeom prst="rect">
            <a:avLst/>
          </a:prstGeom>
          <a:noFill/>
          <a:ln>
            <a:noFill/>
          </a:ln>
        </p:spPr>
      </p:pic>
      <p:pic>
        <p:nvPicPr>
          <p:cNvPr id="112" name="Google Shape;112;p14" descr="See the source image"/>
          <p:cNvPicPr preferRelativeResize="0"/>
          <p:nvPr/>
        </p:nvPicPr>
        <p:blipFill rotWithShape="1">
          <a:blip r:embed="rId6">
            <a:alphaModFix/>
          </a:blip>
          <a:srcRect/>
          <a:stretch/>
        </p:blipFill>
        <p:spPr>
          <a:xfrm>
            <a:off x="934235" y="2751261"/>
            <a:ext cx="726376" cy="370053"/>
          </a:xfrm>
          <a:prstGeom prst="rect">
            <a:avLst/>
          </a:prstGeom>
          <a:noFill/>
          <a:ln>
            <a:noFill/>
          </a:ln>
        </p:spPr>
      </p:pic>
      <p:pic>
        <p:nvPicPr>
          <p:cNvPr id="113" name="Google Shape;113;p14"/>
          <p:cNvPicPr preferRelativeResize="0"/>
          <p:nvPr/>
        </p:nvPicPr>
        <p:blipFill rotWithShape="1">
          <a:blip r:embed="rId7">
            <a:alphaModFix/>
          </a:blip>
          <a:srcRect/>
          <a:stretch/>
        </p:blipFill>
        <p:spPr>
          <a:xfrm>
            <a:off x="4797397" y="2712034"/>
            <a:ext cx="1124410" cy="235799"/>
          </a:xfrm>
          <a:prstGeom prst="rect">
            <a:avLst/>
          </a:prstGeom>
          <a:noFill/>
          <a:ln>
            <a:noFill/>
          </a:ln>
        </p:spPr>
      </p:pic>
      <p:pic>
        <p:nvPicPr>
          <p:cNvPr id="114" name="Google Shape;114;p14"/>
          <p:cNvPicPr preferRelativeResize="0"/>
          <p:nvPr/>
        </p:nvPicPr>
        <p:blipFill rotWithShape="1">
          <a:blip r:embed="rId8">
            <a:alphaModFix/>
          </a:blip>
          <a:srcRect/>
          <a:stretch/>
        </p:blipFill>
        <p:spPr>
          <a:xfrm>
            <a:off x="4868656" y="4613551"/>
            <a:ext cx="981843" cy="302703"/>
          </a:xfrm>
          <a:prstGeom prst="rect">
            <a:avLst/>
          </a:prstGeom>
          <a:noFill/>
          <a:ln>
            <a:noFill/>
          </a:ln>
        </p:spPr>
      </p:pic>
      <p:pic>
        <p:nvPicPr>
          <p:cNvPr id="115" name="Google Shape;115;p14"/>
          <p:cNvPicPr preferRelativeResize="0"/>
          <p:nvPr/>
        </p:nvPicPr>
        <p:blipFill rotWithShape="1">
          <a:blip r:embed="rId9">
            <a:alphaModFix/>
          </a:blip>
          <a:srcRect l="3305" r="3305"/>
          <a:stretch/>
        </p:blipFill>
        <p:spPr>
          <a:xfrm>
            <a:off x="4882137" y="1485525"/>
            <a:ext cx="954900" cy="1180975"/>
          </a:xfrm>
          <a:prstGeom prst="rect">
            <a:avLst/>
          </a:prstGeom>
          <a:noFill/>
          <a:ln>
            <a:noFill/>
          </a:ln>
        </p:spPr>
      </p:pic>
      <p:pic>
        <p:nvPicPr>
          <p:cNvPr id="116" name="Google Shape;116;p14"/>
          <p:cNvPicPr preferRelativeResize="0"/>
          <p:nvPr/>
        </p:nvPicPr>
        <p:blipFill>
          <a:blip r:embed="rId10">
            <a:alphaModFix/>
          </a:blip>
          <a:stretch>
            <a:fillRect/>
          </a:stretch>
        </p:blipFill>
        <p:spPr>
          <a:xfrm>
            <a:off x="819973" y="1501063"/>
            <a:ext cx="954901" cy="1193775"/>
          </a:xfrm>
          <a:prstGeom prst="rect">
            <a:avLst/>
          </a:prstGeom>
          <a:noFill/>
          <a:ln>
            <a:noFill/>
          </a:ln>
        </p:spPr>
      </p:pic>
      <p:pic>
        <p:nvPicPr>
          <p:cNvPr id="117" name="Google Shape;117;p14"/>
          <p:cNvPicPr preferRelativeResize="0"/>
          <p:nvPr/>
        </p:nvPicPr>
        <p:blipFill>
          <a:blip r:embed="rId11">
            <a:alphaModFix/>
          </a:blip>
          <a:stretch>
            <a:fillRect/>
          </a:stretch>
        </p:blipFill>
        <p:spPr>
          <a:xfrm>
            <a:off x="819986" y="5062478"/>
            <a:ext cx="954900" cy="1193655"/>
          </a:xfrm>
          <a:prstGeom prst="rect">
            <a:avLst/>
          </a:prstGeom>
          <a:noFill/>
          <a:ln>
            <a:noFill/>
          </a:ln>
        </p:spPr>
      </p:pic>
      <p:pic>
        <p:nvPicPr>
          <p:cNvPr id="118" name="Google Shape;118;p14"/>
          <p:cNvPicPr preferRelativeResize="0"/>
          <p:nvPr/>
        </p:nvPicPr>
        <p:blipFill rotWithShape="1">
          <a:blip r:embed="rId12">
            <a:alphaModFix/>
          </a:blip>
          <a:srcRect/>
          <a:stretch/>
        </p:blipFill>
        <p:spPr>
          <a:xfrm>
            <a:off x="786140" y="6319871"/>
            <a:ext cx="1022539" cy="307827"/>
          </a:xfrm>
          <a:prstGeom prst="rect">
            <a:avLst/>
          </a:prstGeom>
          <a:noFill/>
          <a:ln>
            <a:noFill/>
          </a:ln>
        </p:spPr>
      </p:pic>
      <p:sp>
        <p:nvSpPr>
          <p:cNvPr id="119" name="Google Shape;119;p14"/>
          <p:cNvSpPr/>
          <p:nvPr/>
        </p:nvSpPr>
        <p:spPr>
          <a:xfrm>
            <a:off x="5973225" y="1501075"/>
            <a:ext cx="22056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Matt Anastasi</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Logistics</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SPO, 21st Theater Sustainment Command</a:t>
            </a:r>
            <a:endParaRPr sz="1200" dirty="0">
              <a:solidFill>
                <a:schemeClr val="dk1"/>
              </a:solidFill>
            </a:endParaRPr>
          </a:p>
        </p:txBody>
      </p:sp>
      <p:sp>
        <p:nvSpPr>
          <p:cNvPr id="120" name="Google Shape;120;p14"/>
          <p:cNvSpPr/>
          <p:nvPr/>
        </p:nvSpPr>
        <p:spPr>
          <a:xfrm>
            <a:off x="1977088" y="506247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Nelson So</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Medical Service Corps</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MHS Transition Lead,</a:t>
            </a:r>
            <a:endParaRPr sz="1200" dirty="0">
              <a:solidFill>
                <a:schemeClr val="dk1"/>
              </a:solidFill>
            </a:endParaRPr>
          </a:p>
          <a:p>
            <a:pPr marL="0" lvl="0" indent="0" algn="l" rtl="0">
              <a:spcBef>
                <a:spcPts val="0"/>
              </a:spcBef>
              <a:spcAft>
                <a:spcPts val="0"/>
              </a:spcAft>
              <a:buNone/>
            </a:pPr>
            <a:r>
              <a:rPr lang="en-US" sz="1200" dirty="0">
                <a:solidFill>
                  <a:schemeClr val="dk1"/>
                </a:solidFill>
              </a:rPr>
              <a:t>Regional Health Command - Pacific</a:t>
            </a:r>
            <a:endParaRPr sz="1200" dirty="0">
              <a:solidFill>
                <a:schemeClr val="dk1"/>
              </a:solidFill>
            </a:endParaRPr>
          </a:p>
        </p:txBody>
      </p:sp>
      <p:sp>
        <p:nvSpPr>
          <p:cNvPr id="121" name="Google Shape;121;p14"/>
          <p:cNvSpPr/>
          <p:nvPr/>
        </p:nvSpPr>
        <p:spPr>
          <a:xfrm>
            <a:off x="5934175" y="3343650"/>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Corey Hemingway</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Acquisition</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PM Cybert Test, Special Ops Training Systems</a:t>
            </a:r>
            <a:endParaRPr sz="1200" dirty="0">
              <a:solidFill>
                <a:schemeClr val="dk1"/>
              </a:solidFill>
            </a:endParaRPr>
          </a:p>
        </p:txBody>
      </p:sp>
      <p:sp>
        <p:nvSpPr>
          <p:cNvPr id="122" name="Google Shape;122;p14"/>
          <p:cNvSpPr/>
          <p:nvPr/>
        </p:nvSpPr>
        <p:spPr>
          <a:xfrm>
            <a:off x="1958525" y="336632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BJ Bennett</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Air Defense</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ACoS / G-3, 32nd AAMDC</a:t>
            </a:r>
            <a:endParaRPr sz="1200" dirty="0">
              <a:solidFill>
                <a:schemeClr val="dk1"/>
              </a:solidFill>
            </a:endParaRPr>
          </a:p>
        </p:txBody>
      </p:sp>
      <p:sp>
        <p:nvSpPr>
          <p:cNvPr id="123" name="Google Shape;123;p14"/>
          <p:cNvSpPr txBox="1">
            <a:spLocks noGrp="1"/>
          </p:cNvSpPr>
          <p:nvPr>
            <p:ph type="title"/>
          </p:nvPr>
        </p:nvSpPr>
        <p:spPr>
          <a:xfrm>
            <a:off x="0" y="0"/>
            <a:ext cx="9185700" cy="1046316"/>
          </a:xfrm>
          <a:prstGeom prst="rect">
            <a:avLst/>
          </a:prstGeom>
          <a:noFill/>
          <a:ln>
            <a:noFill/>
          </a:ln>
        </p:spPr>
        <p:txBody>
          <a:bodyPr spcFirstLastPara="1" wrap="square" lIns="92150" tIns="46075" rIns="92150" bIns="46075" anchor="ctr" anchorCtr="1">
            <a:noAutofit/>
          </a:bodyPr>
          <a:lstStyle/>
          <a:p>
            <a:pPr lvl="0">
              <a:lnSpc>
                <a:spcPct val="100000"/>
              </a:lnSpc>
            </a:pPr>
            <a:r>
              <a:rPr lang="en-US" sz="2400" dirty="0"/>
              <a:t>Facebook</a:t>
            </a:r>
            <a:r>
              <a:rPr lang="en-US" sz="5400" dirty="0"/>
              <a:t/>
            </a:r>
            <a:br>
              <a:rPr lang="en-US" sz="5400" dirty="0"/>
            </a:br>
            <a:r>
              <a:rPr lang="en-US" sz="1200" dirty="0"/>
              <a:t>http://prhome.defense.gov/readiness/educationtraining/sdef.aspx</a:t>
            </a:r>
            <a:r>
              <a:rPr lang="en-US" dirty="0"/>
              <a:t/>
            </a:r>
            <a:br>
              <a:rPr lang="en-US" dirty="0"/>
            </a:b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834138" y="5080200"/>
            <a:ext cx="926550" cy="1158193"/>
          </a:xfrm>
          <a:prstGeom prst="rect">
            <a:avLst/>
          </a:prstGeom>
          <a:noFill/>
          <a:ln>
            <a:noFill/>
          </a:ln>
        </p:spPr>
      </p:pic>
      <p:pic>
        <p:nvPicPr>
          <p:cNvPr id="89" name="Google Shape;89;p13"/>
          <p:cNvPicPr preferRelativeResize="0"/>
          <p:nvPr/>
        </p:nvPicPr>
        <p:blipFill rotWithShape="1">
          <a:blip r:embed="rId4">
            <a:alphaModFix/>
          </a:blip>
          <a:srcRect l="11342" r="11342"/>
          <a:stretch/>
        </p:blipFill>
        <p:spPr>
          <a:xfrm>
            <a:off x="4810875" y="3343650"/>
            <a:ext cx="954875" cy="1191350"/>
          </a:xfrm>
          <a:prstGeom prst="rect">
            <a:avLst/>
          </a:prstGeom>
          <a:noFill/>
          <a:ln>
            <a:noFill/>
          </a:ln>
        </p:spPr>
      </p:pic>
      <p:pic>
        <p:nvPicPr>
          <p:cNvPr id="90" name="Google Shape;90;p13"/>
          <p:cNvPicPr preferRelativeResize="0"/>
          <p:nvPr/>
        </p:nvPicPr>
        <p:blipFill rotWithShape="1">
          <a:blip r:embed="rId5">
            <a:alphaModFix/>
          </a:blip>
          <a:srcRect/>
          <a:stretch/>
        </p:blipFill>
        <p:spPr>
          <a:xfrm>
            <a:off x="819961" y="3344150"/>
            <a:ext cx="954902" cy="1194244"/>
          </a:xfrm>
          <a:prstGeom prst="rect">
            <a:avLst/>
          </a:prstGeom>
          <a:noFill/>
          <a:ln>
            <a:noFill/>
          </a:ln>
        </p:spPr>
      </p:pic>
      <p:pic>
        <p:nvPicPr>
          <p:cNvPr id="91" name="Google Shape;91;p13"/>
          <p:cNvPicPr preferRelativeResize="0"/>
          <p:nvPr/>
        </p:nvPicPr>
        <p:blipFill>
          <a:blip r:embed="rId6">
            <a:alphaModFix/>
          </a:blip>
          <a:stretch>
            <a:fillRect/>
          </a:stretch>
        </p:blipFill>
        <p:spPr>
          <a:xfrm>
            <a:off x="819963" y="1502275"/>
            <a:ext cx="954900" cy="1191356"/>
          </a:xfrm>
          <a:prstGeom prst="rect">
            <a:avLst/>
          </a:prstGeom>
          <a:noFill/>
          <a:ln>
            <a:noFill/>
          </a:ln>
        </p:spPr>
      </p:pic>
      <p:sp>
        <p:nvSpPr>
          <p:cNvPr id="92" name="Google Shape;92;p13"/>
          <p:cNvSpPr/>
          <p:nvPr/>
        </p:nvSpPr>
        <p:spPr>
          <a:xfrm>
            <a:off x="1911050" y="1501075"/>
            <a:ext cx="2442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Ben  Van Buskirk </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t>Aviator, H-60F/H</a:t>
            </a:r>
            <a:endParaRPr sz="1200" b="1" dirty="0"/>
          </a:p>
          <a:p>
            <a:pPr marL="0" lvl="0" indent="0" algn="l" rtl="0">
              <a:spcBef>
                <a:spcPts val="0"/>
              </a:spcBef>
              <a:spcAft>
                <a:spcPts val="0"/>
              </a:spcAft>
              <a:buNone/>
            </a:pPr>
            <a:endParaRPr sz="1200" dirty="0">
              <a:solidFill>
                <a:srgbClr val="FF0000"/>
              </a:solidFill>
            </a:endParaRPr>
          </a:p>
          <a:p>
            <a:pPr marL="0" lvl="0" indent="0" algn="l" rtl="0">
              <a:spcBef>
                <a:spcPts val="0"/>
              </a:spcBef>
              <a:spcAft>
                <a:spcPts val="0"/>
              </a:spcAft>
              <a:buNone/>
            </a:pPr>
            <a:r>
              <a:rPr lang="en-US" sz="1200" dirty="0">
                <a:solidFill>
                  <a:schemeClr val="dk1"/>
                </a:solidFill>
              </a:rPr>
              <a:t>TBD (N7 or USSOCOM Chief Data Officer)</a:t>
            </a:r>
            <a:endParaRPr sz="1200" dirty="0">
              <a:solidFill>
                <a:schemeClr val="dk1"/>
              </a:solidFill>
            </a:endParaRPr>
          </a:p>
          <a:p>
            <a:pPr marL="0" lvl="0" indent="0" algn="l" rtl="0">
              <a:spcBef>
                <a:spcPts val="0"/>
              </a:spcBef>
              <a:spcAft>
                <a:spcPts val="0"/>
              </a:spcAft>
              <a:buNone/>
            </a:pPr>
            <a:endParaRPr sz="1200" dirty="0">
              <a:solidFill>
                <a:schemeClr val="dk1"/>
              </a:solidFill>
            </a:endParaRPr>
          </a:p>
        </p:txBody>
      </p:sp>
      <p:sp>
        <p:nvSpPr>
          <p:cNvPr id="93" name="Google Shape;93;p13"/>
          <p:cNvSpPr/>
          <p:nvPr/>
        </p:nvSpPr>
        <p:spPr>
          <a:xfrm>
            <a:off x="5973225" y="1501075"/>
            <a:ext cx="22056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Dan delaCruz</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F/A-18F WSO</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EUCOM Staff: J33</a:t>
            </a:r>
            <a:endParaRPr sz="1200" dirty="0">
              <a:solidFill>
                <a:schemeClr val="dk1"/>
              </a:solidFill>
            </a:endParaRPr>
          </a:p>
        </p:txBody>
      </p:sp>
      <p:sp>
        <p:nvSpPr>
          <p:cNvPr id="94" name="Google Shape;94;p13"/>
          <p:cNvSpPr/>
          <p:nvPr/>
        </p:nvSpPr>
        <p:spPr>
          <a:xfrm>
            <a:off x="1977088" y="506247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Paul Pampuro</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solidFill>
                  <a:schemeClr val="dk1"/>
                </a:solidFill>
              </a:rPr>
              <a:t>Submariner</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t>APM Submarine Comms Program Office</a:t>
            </a:r>
            <a:endParaRPr sz="1200" dirty="0"/>
          </a:p>
        </p:txBody>
      </p:sp>
      <p:sp>
        <p:nvSpPr>
          <p:cNvPr id="95" name="Google Shape;95;p13"/>
          <p:cNvSpPr/>
          <p:nvPr/>
        </p:nvSpPr>
        <p:spPr>
          <a:xfrm>
            <a:off x="5934174" y="3343650"/>
            <a:ext cx="2983683"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Jeremy Mucha</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Systems </a:t>
            </a:r>
            <a:r>
              <a:rPr lang="en-US" sz="1200" dirty="0" smtClean="0">
                <a:solidFill>
                  <a:schemeClr val="dk1"/>
                </a:solidFill>
              </a:rPr>
              <a:t>Engineering</a:t>
            </a:r>
          </a:p>
          <a:p>
            <a:pPr marL="0" lvl="0" indent="0" algn="l" rtl="0">
              <a:spcBef>
                <a:spcPts val="0"/>
              </a:spcBef>
              <a:spcAft>
                <a:spcPts val="0"/>
              </a:spcAft>
              <a:buNone/>
            </a:pPr>
            <a:endParaRPr sz="1200" b="1" dirty="0">
              <a:solidFill>
                <a:schemeClr val="dk1"/>
              </a:solidFill>
            </a:endParaRPr>
          </a:p>
          <a:p>
            <a:pPr lvl="0">
              <a:buSzPct val="120000"/>
            </a:pPr>
            <a:r>
              <a:rPr lang="fr-FR" sz="1200" dirty="0"/>
              <a:t>Technical </a:t>
            </a:r>
            <a:r>
              <a:rPr lang="fr-FR" sz="1200" dirty="0" smtClean="0"/>
              <a:t>Director</a:t>
            </a:r>
          </a:p>
          <a:p>
            <a:pPr lvl="0">
              <a:buSzPct val="120000"/>
            </a:pPr>
            <a:r>
              <a:rPr lang="fr-FR" sz="1200" dirty="0" smtClean="0"/>
              <a:t>National </a:t>
            </a:r>
            <a:r>
              <a:rPr lang="fr-FR" sz="1200" dirty="0"/>
              <a:t>Communications Systems</a:t>
            </a:r>
          </a:p>
          <a:p>
            <a:pPr lvl="0">
              <a:buSzPct val="120000"/>
            </a:pPr>
            <a:r>
              <a:rPr lang="fr-FR" sz="1200" dirty="0" smtClean="0"/>
              <a:t>National </a:t>
            </a:r>
            <a:r>
              <a:rPr lang="fr-FR" sz="1200" dirty="0"/>
              <a:t>Reconnaissance Office (NRO)</a:t>
            </a:r>
          </a:p>
          <a:p>
            <a:pPr marL="0" lvl="0" indent="0" algn="l" rtl="0">
              <a:spcBef>
                <a:spcPts val="0"/>
              </a:spcBef>
              <a:spcAft>
                <a:spcPts val="0"/>
              </a:spcAft>
              <a:buNone/>
            </a:pPr>
            <a:endParaRPr sz="1200" dirty="0">
              <a:solidFill>
                <a:schemeClr val="dk1"/>
              </a:solidFill>
            </a:endParaRPr>
          </a:p>
        </p:txBody>
      </p:sp>
      <p:pic>
        <p:nvPicPr>
          <p:cNvPr id="96" name="Google Shape;96;p13"/>
          <p:cNvPicPr preferRelativeResize="0"/>
          <p:nvPr/>
        </p:nvPicPr>
        <p:blipFill rotWithShape="1">
          <a:blip r:embed="rId7">
            <a:alphaModFix/>
          </a:blip>
          <a:srcRect/>
          <a:stretch/>
        </p:blipFill>
        <p:spPr>
          <a:xfrm>
            <a:off x="4810875" y="1499891"/>
            <a:ext cx="954900" cy="1196121"/>
          </a:xfrm>
          <a:prstGeom prst="rect">
            <a:avLst/>
          </a:prstGeom>
          <a:noFill/>
          <a:ln>
            <a:noFill/>
          </a:ln>
        </p:spPr>
      </p:pic>
      <p:sp>
        <p:nvSpPr>
          <p:cNvPr id="97" name="Google Shape;97;p13"/>
          <p:cNvSpPr/>
          <p:nvPr/>
        </p:nvSpPr>
        <p:spPr>
          <a:xfrm>
            <a:off x="1958525" y="336632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Young Hong</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Aviator, H-60B/R</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Navy Chief Management Office</a:t>
            </a:r>
            <a:endParaRPr sz="1200" dirty="0">
              <a:solidFill>
                <a:schemeClr val="dk1"/>
              </a:solidFill>
            </a:endParaRPr>
          </a:p>
        </p:txBody>
      </p:sp>
      <p:pic>
        <p:nvPicPr>
          <p:cNvPr id="98" name="Google Shape;98;p13"/>
          <p:cNvPicPr preferRelativeResize="0"/>
          <p:nvPr/>
        </p:nvPicPr>
        <p:blipFill rotWithShape="1">
          <a:blip r:embed="rId8">
            <a:alphaModFix/>
          </a:blip>
          <a:srcRect/>
          <a:stretch/>
        </p:blipFill>
        <p:spPr>
          <a:xfrm>
            <a:off x="5071237" y="2751250"/>
            <a:ext cx="434181" cy="228669"/>
          </a:xfrm>
          <a:prstGeom prst="rect">
            <a:avLst/>
          </a:prstGeom>
          <a:noFill/>
          <a:ln>
            <a:noFill/>
          </a:ln>
        </p:spPr>
      </p:pic>
      <p:pic>
        <p:nvPicPr>
          <p:cNvPr id="99" name="Google Shape;99;p13"/>
          <p:cNvPicPr preferRelativeResize="0"/>
          <p:nvPr/>
        </p:nvPicPr>
        <p:blipFill rotWithShape="1">
          <a:blip r:embed="rId9">
            <a:alphaModFix/>
          </a:blip>
          <a:srcRect/>
          <a:stretch/>
        </p:blipFill>
        <p:spPr>
          <a:xfrm>
            <a:off x="949760" y="2742738"/>
            <a:ext cx="695309" cy="524700"/>
          </a:xfrm>
          <a:prstGeom prst="rect">
            <a:avLst/>
          </a:prstGeom>
          <a:noFill/>
          <a:ln>
            <a:noFill/>
          </a:ln>
        </p:spPr>
      </p:pic>
      <p:pic>
        <p:nvPicPr>
          <p:cNvPr id="100" name="Google Shape;100;p13"/>
          <p:cNvPicPr preferRelativeResize="0"/>
          <p:nvPr/>
        </p:nvPicPr>
        <p:blipFill rotWithShape="1">
          <a:blip r:embed="rId10">
            <a:alphaModFix/>
          </a:blip>
          <a:srcRect/>
          <a:stretch/>
        </p:blipFill>
        <p:spPr>
          <a:xfrm>
            <a:off x="790423" y="4615098"/>
            <a:ext cx="1013972" cy="246584"/>
          </a:xfrm>
          <a:prstGeom prst="rect">
            <a:avLst/>
          </a:prstGeom>
          <a:noFill/>
          <a:ln>
            <a:noFill/>
          </a:ln>
        </p:spPr>
      </p:pic>
      <p:pic>
        <p:nvPicPr>
          <p:cNvPr id="101" name="Google Shape;101;p13"/>
          <p:cNvPicPr preferRelativeResize="0"/>
          <p:nvPr/>
        </p:nvPicPr>
        <p:blipFill rotWithShape="1">
          <a:blip r:embed="rId11">
            <a:alphaModFix/>
          </a:blip>
          <a:srcRect/>
          <a:stretch/>
        </p:blipFill>
        <p:spPr>
          <a:xfrm>
            <a:off x="4767931" y="4615110"/>
            <a:ext cx="1342213" cy="189227"/>
          </a:xfrm>
          <a:prstGeom prst="rect">
            <a:avLst/>
          </a:prstGeom>
          <a:noFill/>
          <a:ln>
            <a:noFill/>
          </a:ln>
        </p:spPr>
      </p:pic>
      <p:pic>
        <p:nvPicPr>
          <p:cNvPr id="102" name="Google Shape;102;p13"/>
          <p:cNvPicPr preferRelativeResize="0"/>
          <p:nvPr/>
        </p:nvPicPr>
        <p:blipFill rotWithShape="1">
          <a:blip r:embed="rId12">
            <a:alphaModFix/>
          </a:blip>
          <a:srcRect/>
          <a:stretch/>
        </p:blipFill>
        <p:spPr>
          <a:xfrm>
            <a:off x="949750" y="6297775"/>
            <a:ext cx="695325" cy="391379"/>
          </a:xfrm>
          <a:prstGeom prst="rect">
            <a:avLst/>
          </a:prstGeom>
          <a:noFill/>
          <a:ln>
            <a:noFill/>
          </a:ln>
        </p:spPr>
      </p:pic>
      <p:sp>
        <p:nvSpPr>
          <p:cNvPr id="103" name="Google Shape;103;p13"/>
          <p:cNvSpPr txBox="1">
            <a:spLocks noGrp="1"/>
          </p:cNvSpPr>
          <p:nvPr>
            <p:ph type="title"/>
          </p:nvPr>
        </p:nvSpPr>
        <p:spPr>
          <a:xfrm>
            <a:off x="0" y="0"/>
            <a:ext cx="9144000" cy="609600"/>
          </a:xfrm>
          <a:prstGeom prst="rect">
            <a:avLst/>
          </a:prstGeom>
          <a:noFill/>
          <a:ln>
            <a:noFill/>
          </a:ln>
        </p:spPr>
        <p:txBody>
          <a:bodyPr spcFirstLastPara="1" wrap="square" lIns="92150" tIns="46075" rIns="92150" bIns="46075" anchor="ctr" anchorCtr="1">
            <a:noAutofit/>
          </a:bodyPr>
          <a:lstStyle/>
          <a:p>
            <a:pPr lvl="0">
              <a:lnSpc>
                <a:spcPct val="100000"/>
              </a:lnSpc>
            </a:pPr>
            <a:r>
              <a:rPr lang="en-US" sz="2400" dirty="0"/>
              <a:t>Facebook</a:t>
            </a:r>
            <a:r>
              <a:rPr lang="en-US" sz="5400" dirty="0"/>
              <a:t/>
            </a:r>
            <a:br>
              <a:rPr lang="en-US" sz="5400" dirty="0"/>
            </a:br>
            <a:r>
              <a:rPr lang="en-US" sz="1200" dirty="0"/>
              <a:t>http://prhome.defense.gov/readiness/educationtraining/sdef.aspx</a:t>
            </a: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5"/>
          <p:cNvPicPr preferRelativeResize="0"/>
          <p:nvPr/>
        </p:nvPicPr>
        <p:blipFill rotWithShape="1">
          <a:blip r:embed="rId3">
            <a:alphaModFix/>
          </a:blip>
          <a:srcRect b="6296"/>
          <a:stretch/>
        </p:blipFill>
        <p:spPr>
          <a:xfrm>
            <a:off x="840325" y="3343650"/>
            <a:ext cx="981825" cy="1180225"/>
          </a:xfrm>
          <a:prstGeom prst="rect">
            <a:avLst/>
          </a:prstGeom>
          <a:noFill/>
          <a:ln>
            <a:noFill/>
          </a:ln>
        </p:spPr>
      </p:pic>
      <p:pic>
        <p:nvPicPr>
          <p:cNvPr id="129" name="Google Shape;129;p15" descr="A person wearing a uniform&#10;&#10;Description generated with very high confidence"/>
          <p:cNvPicPr preferRelativeResize="0"/>
          <p:nvPr/>
        </p:nvPicPr>
        <p:blipFill rotWithShape="1">
          <a:blip r:embed="rId4">
            <a:alphaModFix/>
          </a:blip>
          <a:srcRect/>
          <a:stretch/>
        </p:blipFill>
        <p:spPr>
          <a:xfrm>
            <a:off x="4882125" y="1485890"/>
            <a:ext cx="954900" cy="1180246"/>
          </a:xfrm>
          <a:prstGeom prst="rect">
            <a:avLst/>
          </a:prstGeom>
          <a:noFill/>
          <a:ln>
            <a:noFill/>
          </a:ln>
        </p:spPr>
      </p:pic>
      <p:pic>
        <p:nvPicPr>
          <p:cNvPr id="130" name="Google Shape;130;p15"/>
          <p:cNvPicPr preferRelativeResize="0"/>
          <p:nvPr/>
        </p:nvPicPr>
        <p:blipFill rotWithShape="1">
          <a:blip r:embed="rId5">
            <a:alphaModFix/>
          </a:blip>
          <a:srcRect l="10471" r="6354" b="23948"/>
          <a:stretch/>
        </p:blipFill>
        <p:spPr>
          <a:xfrm>
            <a:off x="819975" y="1500325"/>
            <a:ext cx="954902" cy="1195249"/>
          </a:xfrm>
          <a:prstGeom prst="rect">
            <a:avLst/>
          </a:prstGeom>
          <a:noFill/>
          <a:ln>
            <a:noFill/>
          </a:ln>
        </p:spPr>
      </p:pic>
      <p:sp>
        <p:nvSpPr>
          <p:cNvPr id="131" name="Google Shape;131;p15"/>
          <p:cNvSpPr/>
          <p:nvPr/>
        </p:nvSpPr>
        <p:spPr>
          <a:xfrm>
            <a:off x="1911050" y="150107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Richard Timme</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t>Marine Safety and Security Operations</a:t>
            </a:r>
            <a:endParaRPr sz="1200" b="1" dirty="0"/>
          </a:p>
          <a:p>
            <a:pPr marL="0" lvl="0" indent="0" algn="l" rtl="0">
              <a:spcBef>
                <a:spcPts val="0"/>
              </a:spcBef>
              <a:spcAft>
                <a:spcPts val="0"/>
              </a:spcAft>
              <a:buNone/>
            </a:pPr>
            <a:endParaRPr sz="1200" dirty="0">
              <a:solidFill>
                <a:srgbClr val="FF0000"/>
              </a:solidFill>
            </a:endParaRPr>
          </a:p>
          <a:p>
            <a:pPr marL="0" lvl="0" indent="0" algn="l" rtl="0">
              <a:spcBef>
                <a:spcPts val="0"/>
              </a:spcBef>
              <a:spcAft>
                <a:spcPts val="0"/>
              </a:spcAft>
              <a:buNone/>
            </a:pPr>
            <a:r>
              <a:rPr lang="en-US" sz="1200" dirty="0">
                <a:solidFill>
                  <a:schemeClr val="dk1"/>
                </a:solidFill>
              </a:rPr>
              <a:t>Assistant Commandant for Prevention Policy (CG-5P)</a:t>
            </a:r>
            <a:endParaRPr sz="1200" dirty="0">
              <a:solidFill>
                <a:schemeClr val="dk1"/>
              </a:solidFill>
            </a:endParaRPr>
          </a:p>
        </p:txBody>
      </p:sp>
      <p:sp>
        <p:nvSpPr>
          <p:cNvPr id="132" name="Google Shape;132;p15"/>
          <p:cNvSpPr/>
          <p:nvPr/>
        </p:nvSpPr>
        <p:spPr>
          <a:xfrm>
            <a:off x="5973225" y="1501075"/>
            <a:ext cx="22056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Llonie </a:t>
            </a:r>
            <a:r>
              <a:rPr lang="en-US" sz="1200" b="1" dirty="0" smtClean="0">
                <a:solidFill>
                  <a:schemeClr val="dk1"/>
                </a:solidFill>
              </a:rPr>
              <a:t>“Shakes” Cobb</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t>EA-6B Pilot / Strategist</a:t>
            </a:r>
            <a:endParaRPr sz="1200" b="1" dirty="0"/>
          </a:p>
          <a:p>
            <a:pPr marL="0" lvl="0" indent="0" algn="l" rtl="0">
              <a:spcBef>
                <a:spcPts val="0"/>
              </a:spcBef>
              <a:spcAft>
                <a:spcPts val="0"/>
              </a:spcAft>
              <a:buNone/>
            </a:pPr>
            <a:endParaRPr sz="1200" dirty="0">
              <a:solidFill>
                <a:srgbClr val="FF0000"/>
              </a:solidFill>
            </a:endParaRPr>
          </a:p>
          <a:p>
            <a:pPr marL="0" lvl="0" indent="0" algn="l" rtl="0">
              <a:lnSpc>
                <a:spcPct val="81000"/>
              </a:lnSpc>
              <a:spcBef>
                <a:spcPts val="600"/>
              </a:spcBef>
              <a:spcAft>
                <a:spcPts val="0"/>
              </a:spcAft>
              <a:buNone/>
            </a:pPr>
            <a:r>
              <a:rPr lang="en-US" sz="1200" dirty="0">
                <a:solidFill>
                  <a:schemeClr val="dk1"/>
                </a:solidFill>
              </a:rPr>
              <a:t>1st MAW, III MEF</a:t>
            </a:r>
            <a:endParaRPr sz="1200" dirty="0">
              <a:solidFill>
                <a:schemeClr val="dk1"/>
              </a:solidFill>
            </a:endParaRPr>
          </a:p>
        </p:txBody>
      </p:sp>
      <p:sp>
        <p:nvSpPr>
          <p:cNvPr id="133" name="Google Shape;133;p15"/>
          <p:cNvSpPr/>
          <p:nvPr/>
        </p:nvSpPr>
        <p:spPr>
          <a:xfrm>
            <a:off x="5934175" y="3343650"/>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Jamey Stover</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t>Logistics</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en-US" sz="1200" dirty="0">
                <a:solidFill>
                  <a:schemeClr val="dk1"/>
                </a:solidFill>
              </a:rPr>
              <a:t>1st Marine Logistics Group</a:t>
            </a:r>
            <a:endParaRPr sz="1200" dirty="0">
              <a:solidFill>
                <a:schemeClr val="dk1"/>
              </a:solidFill>
            </a:endParaRPr>
          </a:p>
        </p:txBody>
      </p:sp>
      <p:sp>
        <p:nvSpPr>
          <p:cNvPr id="134" name="Google Shape;134;p15"/>
          <p:cNvSpPr/>
          <p:nvPr/>
        </p:nvSpPr>
        <p:spPr>
          <a:xfrm>
            <a:off x="1958525" y="3366325"/>
            <a:ext cx="2745300" cy="114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chemeClr val="dk1"/>
                </a:solidFill>
              </a:rPr>
              <a:t>Andy Konicki</a:t>
            </a:r>
            <a:endParaRPr sz="1200" b="1"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dirty="0"/>
              <a:t>Ground Acquisition Professional</a:t>
            </a:r>
            <a:endParaRPr sz="1200" b="1" dirty="0"/>
          </a:p>
          <a:p>
            <a:pPr marL="0" lvl="0" indent="0" algn="l" rtl="0">
              <a:spcBef>
                <a:spcPts val="0"/>
              </a:spcBef>
              <a:spcAft>
                <a:spcPts val="0"/>
              </a:spcAft>
              <a:buNone/>
            </a:pPr>
            <a:endParaRPr sz="1200" dirty="0">
              <a:solidFill>
                <a:srgbClr val="FF0000"/>
              </a:solidFill>
            </a:endParaRPr>
          </a:p>
          <a:p>
            <a:pPr marL="0" lvl="0" indent="0" algn="l" rtl="0">
              <a:lnSpc>
                <a:spcPct val="81000"/>
              </a:lnSpc>
              <a:spcBef>
                <a:spcPts val="600"/>
              </a:spcBef>
              <a:spcAft>
                <a:spcPts val="0"/>
              </a:spcAft>
              <a:buNone/>
            </a:pPr>
            <a:r>
              <a:rPr lang="en-US" sz="1200" dirty="0">
                <a:solidFill>
                  <a:schemeClr val="dk1"/>
                </a:solidFill>
              </a:rPr>
              <a:t>PM Infantry Combat Equipment,                                Marine Corps Systems Command</a:t>
            </a:r>
            <a:endParaRPr sz="1200" dirty="0">
              <a:solidFill>
                <a:srgbClr val="FF0000"/>
              </a:solidFill>
            </a:endParaRPr>
          </a:p>
        </p:txBody>
      </p:sp>
      <p:pic>
        <p:nvPicPr>
          <p:cNvPr id="135" name="Google Shape;135;p15"/>
          <p:cNvPicPr preferRelativeResize="0"/>
          <p:nvPr/>
        </p:nvPicPr>
        <p:blipFill rotWithShape="1">
          <a:blip r:embed="rId6">
            <a:alphaModFix/>
          </a:blip>
          <a:srcRect/>
          <a:stretch/>
        </p:blipFill>
        <p:spPr>
          <a:xfrm>
            <a:off x="611314" y="2739491"/>
            <a:ext cx="1439836" cy="180866"/>
          </a:xfrm>
          <a:prstGeom prst="rect">
            <a:avLst/>
          </a:prstGeom>
          <a:noFill/>
          <a:ln>
            <a:noFill/>
          </a:ln>
        </p:spPr>
      </p:pic>
      <p:pic>
        <p:nvPicPr>
          <p:cNvPr id="136" name="Google Shape;136;p15" descr="See the source image"/>
          <p:cNvPicPr preferRelativeResize="0"/>
          <p:nvPr/>
        </p:nvPicPr>
        <p:blipFill rotWithShape="1">
          <a:blip r:embed="rId7">
            <a:alphaModFix/>
          </a:blip>
          <a:srcRect/>
          <a:stretch/>
        </p:blipFill>
        <p:spPr>
          <a:xfrm>
            <a:off x="4725925" y="2712267"/>
            <a:ext cx="1267344" cy="235305"/>
          </a:xfrm>
          <a:prstGeom prst="rect">
            <a:avLst/>
          </a:prstGeom>
          <a:noFill/>
          <a:ln>
            <a:noFill/>
          </a:ln>
        </p:spPr>
      </p:pic>
      <p:pic>
        <p:nvPicPr>
          <p:cNvPr id="137" name="Google Shape;137;p15"/>
          <p:cNvPicPr preferRelativeResize="0"/>
          <p:nvPr/>
        </p:nvPicPr>
        <p:blipFill rotWithShape="1">
          <a:blip r:embed="rId8">
            <a:alphaModFix/>
          </a:blip>
          <a:srcRect/>
          <a:stretch/>
        </p:blipFill>
        <p:spPr>
          <a:xfrm>
            <a:off x="779752" y="4604425"/>
            <a:ext cx="1102973" cy="235300"/>
          </a:xfrm>
          <a:prstGeom prst="rect">
            <a:avLst/>
          </a:prstGeom>
          <a:noFill/>
          <a:ln>
            <a:noFill/>
          </a:ln>
        </p:spPr>
      </p:pic>
      <p:pic>
        <p:nvPicPr>
          <p:cNvPr id="138" name="Google Shape;138;p15"/>
          <p:cNvPicPr preferRelativeResize="0"/>
          <p:nvPr/>
        </p:nvPicPr>
        <p:blipFill rotWithShape="1">
          <a:blip r:embed="rId9">
            <a:alphaModFix/>
          </a:blip>
          <a:srcRect/>
          <a:stretch/>
        </p:blipFill>
        <p:spPr>
          <a:xfrm>
            <a:off x="5116223" y="4523875"/>
            <a:ext cx="486700" cy="486700"/>
          </a:xfrm>
          <a:prstGeom prst="rect">
            <a:avLst/>
          </a:prstGeom>
          <a:noFill/>
          <a:ln>
            <a:noFill/>
          </a:ln>
        </p:spPr>
      </p:pic>
      <p:pic>
        <p:nvPicPr>
          <p:cNvPr id="139" name="Google Shape;139;p15"/>
          <p:cNvPicPr preferRelativeResize="0"/>
          <p:nvPr/>
        </p:nvPicPr>
        <p:blipFill>
          <a:blip r:embed="rId10">
            <a:alphaModFix/>
          </a:blip>
          <a:stretch>
            <a:fillRect/>
          </a:stretch>
        </p:blipFill>
        <p:spPr>
          <a:xfrm>
            <a:off x="4882150" y="3345450"/>
            <a:ext cx="954900" cy="1191646"/>
          </a:xfrm>
          <a:prstGeom prst="rect">
            <a:avLst/>
          </a:prstGeom>
          <a:noFill/>
          <a:ln>
            <a:noFill/>
          </a:ln>
        </p:spPr>
      </p:pic>
      <p:sp>
        <p:nvSpPr>
          <p:cNvPr id="140" name="Google Shape;140;p15"/>
          <p:cNvSpPr txBox="1">
            <a:spLocks noGrp="1"/>
          </p:cNvSpPr>
          <p:nvPr>
            <p:ph type="title"/>
          </p:nvPr>
        </p:nvSpPr>
        <p:spPr>
          <a:xfrm>
            <a:off x="0" y="0"/>
            <a:ext cx="9185700" cy="609600"/>
          </a:xfrm>
          <a:prstGeom prst="rect">
            <a:avLst/>
          </a:prstGeom>
          <a:noFill/>
          <a:ln>
            <a:noFill/>
          </a:ln>
        </p:spPr>
        <p:txBody>
          <a:bodyPr spcFirstLastPara="1" wrap="square" lIns="92150" tIns="46075" rIns="92150" bIns="46075" anchor="ctr" anchorCtr="1">
            <a:noAutofit/>
          </a:bodyPr>
          <a:lstStyle/>
          <a:p>
            <a:pPr lvl="0">
              <a:lnSpc>
                <a:spcPct val="100000"/>
              </a:lnSpc>
            </a:pPr>
            <a:r>
              <a:rPr lang="en-US" sz="2400" dirty="0"/>
              <a:t>Facebook</a:t>
            </a:r>
            <a:r>
              <a:rPr lang="en-US" sz="4400" dirty="0"/>
              <a:t/>
            </a:r>
            <a:br>
              <a:rPr lang="en-US" sz="4400" dirty="0"/>
            </a:br>
            <a:r>
              <a:rPr lang="en-US" sz="1200" dirty="0"/>
              <a:t>http://prhome.defense.gov/readiness/educationtraining/sdef.aspx</a:t>
            </a: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Corporate Sponsors</a:t>
            </a:r>
          </a:p>
        </p:txBody>
      </p:sp>
      <p:sp>
        <p:nvSpPr>
          <p:cNvPr id="3" name="Content Placeholder 2"/>
          <p:cNvSpPr>
            <a:spLocks noGrp="1"/>
          </p:cNvSpPr>
          <p:nvPr>
            <p:ph idx="1"/>
          </p:nvPr>
        </p:nvSpPr>
        <p:spPr>
          <a:xfrm>
            <a:off x="203200" y="1183341"/>
            <a:ext cx="8712200" cy="5674659"/>
          </a:xfrm>
        </p:spPr>
        <p:txBody>
          <a:bodyPr/>
          <a:lstStyle/>
          <a:p>
            <a:pPr lvl="0" indent="-365760" defTabSz="457200">
              <a:lnSpc>
                <a:spcPct val="80000"/>
              </a:lnSpc>
              <a:buClr>
                <a:srgbClr val="000000"/>
              </a:buClr>
              <a:buSzPct val="100000"/>
              <a:buFont typeface="Arial" panose="020B0604020202020204" pitchFamily="34" charset="0"/>
              <a:buChar char="•"/>
              <a:defRPr/>
            </a:pPr>
            <a:r>
              <a:rPr lang="en-US" sz="2000" kern="1200" dirty="0">
                <a:solidFill>
                  <a:srgbClr val="000000"/>
                </a:solidFill>
                <a:latin typeface="Arial" pitchFamily="34" charset="0"/>
                <a:ea typeface="+mn-ea"/>
                <a:cs typeface="+mn-cs"/>
              </a:rPr>
              <a:t>Prior Years</a:t>
            </a:r>
          </a:p>
          <a:p>
            <a:pPr marL="463550" lvl="1" indent="-6350" defTabSz="457200">
              <a:spcBef>
                <a:spcPts val="0"/>
              </a:spcBef>
              <a:buClr>
                <a:srgbClr val="000000"/>
              </a:buClr>
              <a:buSzPct val="100000"/>
              <a:buNone/>
              <a:defRPr/>
            </a:pPr>
            <a:r>
              <a:rPr lang="en-US" b="0" kern="1200" dirty="0">
                <a:solidFill>
                  <a:srgbClr val="000000"/>
                </a:solidFill>
                <a:latin typeface="Arial" pitchFamily="34" charset="0"/>
                <a:ea typeface="+mn-ea"/>
                <a:cs typeface="+mn-cs"/>
              </a:rPr>
              <a:t>3M, ABB Group, Accenture, Agilent Technologies, Alaska Airlines, Amazon, American Management Systems, Amgen, Apple, </a:t>
            </a:r>
            <a:r>
              <a:rPr lang="en-US" b="0" kern="1200" dirty="0">
                <a:solidFill>
                  <a:srgbClr val="000000"/>
                </a:solidFill>
                <a:latin typeface="Arial" pitchFamily="34" charset="0"/>
              </a:rPr>
              <a:t>Arizona Public </a:t>
            </a:r>
            <a:r>
              <a:rPr lang="en-US" b="0" kern="1200" dirty="0" smtClean="0">
                <a:solidFill>
                  <a:srgbClr val="000000"/>
                </a:solidFill>
                <a:latin typeface="Arial" pitchFamily="34" charset="0"/>
              </a:rPr>
              <a:t>Services, </a:t>
            </a:r>
            <a:r>
              <a:rPr lang="en-US" b="0" kern="1200" dirty="0">
                <a:solidFill>
                  <a:srgbClr val="000000"/>
                </a:solidFill>
                <a:latin typeface="Arial" pitchFamily="34" charset="0"/>
              </a:rPr>
              <a:t>AT&amp;T, </a:t>
            </a:r>
            <a:r>
              <a:rPr lang="en-US" b="0" kern="1200" dirty="0" smtClean="0">
                <a:solidFill>
                  <a:srgbClr val="000000"/>
                </a:solidFill>
                <a:latin typeface="Arial" pitchFamily="34" charset="0"/>
                <a:ea typeface="+mn-ea"/>
                <a:cs typeface="+mn-cs"/>
              </a:rPr>
              <a:t>Autodesk</a:t>
            </a:r>
            <a:r>
              <a:rPr lang="en-US" b="0" kern="1200" dirty="0">
                <a:solidFill>
                  <a:srgbClr val="000000"/>
                </a:solidFill>
                <a:latin typeface="Arial" pitchFamily="34" charset="0"/>
                <a:ea typeface="+mn-ea"/>
                <a:cs typeface="+mn-cs"/>
              </a:rPr>
              <a:t>, </a:t>
            </a:r>
            <a:r>
              <a:rPr lang="en-US" b="0" kern="1200" dirty="0">
                <a:solidFill>
                  <a:srgbClr val="000000"/>
                </a:solidFill>
                <a:latin typeface="Arial" pitchFamily="34" charset="0"/>
              </a:rPr>
              <a:t>Biogen, </a:t>
            </a:r>
            <a:r>
              <a:rPr lang="en-US" b="0" kern="1200" dirty="0" smtClean="0">
                <a:solidFill>
                  <a:srgbClr val="000000"/>
                </a:solidFill>
                <a:latin typeface="Arial" pitchFamily="34" charset="0"/>
              </a:rPr>
              <a:t>BlackRock, Bloomberg, </a:t>
            </a:r>
            <a:r>
              <a:rPr lang="en-US" b="0" kern="1200" dirty="0" smtClean="0">
                <a:solidFill>
                  <a:srgbClr val="000000"/>
                </a:solidFill>
                <a:latin typeface="Arial" pitchFamily="34" charset="0"/>
                <a:ea typeface="+mn-ea"/>
                <a:cs typeface="+mn-cs"/>
              </a:rPr>
              <a:t>Boeing</a:t>
            </a:r>
            <a:r>
              <a:rPr lang="en-US" b="0" kern="1200" dirty="0">
                <a:solidFill>
                  <a:srgbClr val="000000"/>
                </a:solidFill>
                <a:latin typeface="Arial" pitchFamily="34" charset="0"/>
                <a:ea typeface="+mn-ea"/>
                <a:cs typeface="+mn-cs"/>
              </a:rPr>
              <a:t>, Booz Allen, CACI, Caterpillar, Cisco, Citigroup, CNN, </a:t>
            </a:r>
            <a:r>
              <a:rPr lang="en-US" b="0" kern="1200" dirty="0">
                <a:solidFill>
                  <a:srgbClr val="000000"/>
                </a:solidFill>
                <a:latin typeface="Arial" pitchFamily="34" charset="0"/>
              </a:rPr>
              <a:t>CVS </a:t>
            </a:r>
            <a:r>
              <a:rPr lang="en-US" b="0" kern="1200" dirty="0" smtClean="0">
                <a:solidFill>
                  <a:srgbClr val="000000"/>
                </a:solidFill>
                <a:latin typeface="Arial" pitchFamily="34" charset="0"/>
              </a:rPr>
              <a:t>Health, Dell</a:t>
            </a:r>
            <a:r>
              <a:rPr lang="en-US" b="0" kern="1200" dirty="0">
                <a:solidFill>
                  <a:srgbClr val="000000"/>
                </a:solidFill>
                <a:latin typeface="Arial" pitchFamily="34" charset="0"/>
              </a:rPr>
              <a:t>, </a:t>
            </a:r>
            <a:r>
              <a:rPr lang="en-US" b="0" kern="1200" dirty="0" smtClean="0">
                <a:solidFill>
                  <a:srgbClr val="000000"/>
                </a:solidFill>
                <a:latin typeface="Arial" pitchFamily="34" charset="0"/>
              </a:rPr>
              <a:t>Deloitte, </a:t>
            </a:r>
            <a:r>
              <a:rPr lang="en-US" b="0" kern="1200" dirty="0" smtClean="0">
                <a:solidFill>
                  <a:srgbClr val="000000"/>
                </a:solidFill>
                <a:latin typeface="Arial" pitchFamily="34" charset="0"/>
                <a:ea typeface="+mn-ea"/>
                <a:cs typeface="+mn-cs"/>
              </a:rPr>
              <a:t>Deutsche </a:t>
            </a:r>
            <a:r>
              <a:rPr lang="en-US" b="0" kern="1200" dirty="0">
                <a:solidFill>
                  <a:srgbClr val="000000"/>
                </a:solidFill>
                <a:latin typeface="Arial" pitchFamily="34" charset="0"/>
                <a:ea typeface="+mn-ea"/>
                <a:cs typeface="+mn-cs"/>
              </a:rPr>
              <a:t>Bank, DirecTV, DuPont, Dynamic Aviation, EADS, EMC, Enron, ExxonMobil, FedEx, General Dynamics, Georgia Power, Google, Hewlett-Packard, Honeywell, Human Genome Sciences, IBM, Insitu, iRobot, Intel, JPMorgan Chase, Johnson &amp; Johnson, Lockheed Martin, Loral, McAfee, McKinsey, McDonnell Douglas, Merck, Microsoft, Mobil, Morgan Stanley, Netscape, NCR, Norfolk Southern, Northrop Grumman, Oracle, Pfizer, Pratt &amp; Whitney, PricewaterhouseCoopers, Raytheon, Salesforce.com, SAP, SRI/Sarnoff Labs, Sears, Shell Oil, Sikorsky, SpaceX, SRA International, Sun Microsystems, Symbol Technologies, Textron, Union Pacific, United Technologies, Vertex Aerospace</a:t>
            </a:r>
          </a:p>
          <a:p>
            <a:pPr marL="463550" lvl="1" indent="-6350" defTabSz="457200">
              <a:lnSpc>
                <a:spcPct val="80000"/>
              </a:lnSpc>
              <a:spcBef>
                <a:spcPts val="600"/>
              </a:spcBef>
              <a:buClr>
                <a:srgbClr val="000000"/>
              </a:buClr>
              <a:buSzPct val="100000"/>
              <a:buNone/>
              <a:defRPr/>
            </a:pPr>
            <a:endParaRPr lang="en-US" kern="1200" dirty="0">
              <a:solidFill>
                <a:srgbClr val="000000"/>
              </a:solidFill>
              <a:latin typeface="Arial" pitchFamily="34" charset="0"/>
              <a:ea typeface="+mn-ea"/>
              <a:cs typeface="+mn-cs"/>
            </a:endParaRPr>
          </a:p>
          <a:p>
            <a:pPr defTabSz="457200">
              <a:lnSpc>
                <a:spcPct val="80000"/>
              </a:lnSpc>
              <a:spcBef>
                <a:spcPts val="600"/>
              </a:spcBef>
              <a:buClr>
                <a:srgbClr val="000000"/>
              </a:buClr>
              <a:buSzPct val="100000"/>
              <a:buFont typeface="Arial" panose="020B0604020202020204" pitchFamily="34" charset="0"/>
              <a:buChar char="•"/>
              <a:defRPr/>
            </a:pPr>
            <a:r>
              <a:rPr lang="en-US" sz="2000" kern="1200" dirty="0" smtClean="0">
                <a:solidFill>
                  <a:srgbClr val="000000"/>
                </a:solidFill>
                <a:latin typeface="Arial" pitchFamily="34" charset="0"/>
              </a:rPr>
              <a:t>AY 2018-2019</a:t>
            </a:r>
          </a:p>
          <a:p>
            <a:pPr marL="457200" lvl="1" indent="0" defTabSz="457200">
              <a:spcBef>
                <a:spcPts val="600"/>
              </a:spcBef>
              <a:buClr>
                <a:srgbClr val="000000"/>
              </a:buClr>
              <a:buSzPct val="100000"/>
              <a:buNone/>
              <a:defRPr/>
            </a:pPr>
            <a:r>
              <a:rPr lang="en-US" b="0" kern="1200" dirty="0" smtClean="0">
                <a:solidFill>
                  <a:srgbClr val="000000"/>
                </a:solidFill>
                <a:latin typeface="Arial" pitchFamily="34" charset="0"/>
              </a:rPr>
              <a:t>3M, Accenture, Amazon, Autodesk, Boeing, Cisco, Deutsche Bank, Google, Johnson &amp; Johnson, McAfee, McKinsey, Merck, Microsoft, Pratt &amp; Whitney, Raytheon, SAP, SpaceX, Textron, Union Pacific, VMware</a:t>
            </a:r>
            <a:endParaRPr lang="en-US" b="0" kern="1200" dirty="0">
              <a:solidFill>
                <a:srgbClr val="000000"/>
              </a:solidFill>
              <a:latin typeface="Arial" pitchFamily="34" charset="0"/>
            </a:endParaRPr>
          </a:p>
          <a:p>
            <a:pPr marL="0" indent="0" defTabSz="457200">
              <a:spcBef>
                <a:spcPts val="0"/>
              </a:spcBef>
              <a:buClr>
                <a:srgbClr val="000000"/>
              </a:buClr>
              <a:buSzPct val="100000"/>
              <a:buNone/>
              <a:defRPr/>
            </a:pPr>
            <a:r>
              <a:rPr lang="en-US" b="0" kern="1200" dirty="0">
                <a:solidFill>
                  <a:srgbClr val="000000"/>
                </a:solidFill>
                <a:latin typeface="Arial" pitchFamily="34" charset="0"/>
              </a:rPr>
              <a:t>	</a:t>
            </a:r>
            <a:endParaRPr lang="en-US" b="0" kern="1200" dirty="0">
              <a:solidFill>
                <a:srgbClr val="000000"/>
              </a:solidFill>
              <a:latin typeface="Arial" pitchFamily="34" charset="0"/>
              <a:ea typeface="+mn-ea"/>
              <a:cs typeface="+mn-cs"/>
            </a:endParaRPr>
          </a:p>
        </p:txBody>
      </p:sp>
      <p:sp>
        <p:nvSpPr>
          <p:cNvPr id="4" name="Slide Number Placeholder 3"/>
          <p:cNvSpPr>
            <a:spLocks noGrp="1"/>
          </p:cNvSpPr>
          <p:nvPr>
            <p:ph type="sldNum" idx="12"/>
          </p:nvPr>
        </p:nvSpPr>
        <p:spPr/>
        <p:txBody>
          <a:bodyPr/>
          <a:lstStyle/>
          <a:p>
            <a:pPr>
              <a:defRPr/>
            </a:pPr>
            <a:fld id="{BABBDF20-6828-4AAF-BA49-86E03071F611}" type="slidenum">
              <a:rPr lang="en-GB" smtClean="0"/>
              <a:pPr>
                <a:defRPr/>
              </a:pPr>
              <a:t>4</a:t>
            </a:fld>
            <a:endParaRPr lang="en-GB" dirty="0"/>
          </a:p>
        </p:txBody>
      </p:sp>
    </p:spTree>
    <p:extLst>
      <p:ext uri="{BB962C8B-B14F-4D97-AF65-F5344CB8AC3E}">
        <p14:creationId xmlns:p14="http://schemas.microsoft.com/office/powerpoint/2010/main" val="1973574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bwMode="auto">
          <a:xfrm>
            <a:off x="308529" y="1126739"/>
            <a:ext cx="8666641" cy="54267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a:spcBef>
                <a:spcPts val="400"/>
              </a:spcBef>
              <a:spcAft>
                <a:spcPts val="0"/>
              </a:spcAft>
            </a:pPr>
            <a:r>
              <a:rPr lang="en-US" altLang="en-US" sz="2200" dirty="0" smtClean="0"/>
              <a:t>Continued strong support from Corporate Sponsors</a:t>
            </a:r>
          </a:p>
          <a:p>
            <a:pPr lvl="1">
              <a:spcBef>
                <a:spcPts val="200"/>
              </a:spcBef>
              <a:spcAft>
                <a:spcPts val="0"/>
              </a:spcAft>
              <a:buSzPct val="75000"/>
              <a:buFont typeface="Arial" panose="020B0604020202020204" pitchFamily="34" charset="0"/>
              <a:buChar char="‒"/>
            </a:pPr>
            <a:r>
              <a:rPr lang="en-US" altLang="en-US" b="0" dirty="0"/>
              <a:t>More Sponsors than Fellows available</a:t>
            </a:r>
          </a:p>
          <a:p>
            <a:pPr lvl="1">
              <a:spcBef>
                <a:spcPts val="200"/>
              </a:spcBef>
              <a:spcAft>
                <a:spcPts val="0"/>
              </a:spcAft>
              <a:buSzPct val="75000"/>
              <a:buFont typeface="Arial" panose="020B0604020202020204" pitchFamily="34" charset="0"/>
              <a:buChar char="‒"/>
            </a:pPr>
            <a:r>
              <a:rPr lang="en-US" altLang="en-US" b="0" dirty="0" smtClean="0"/>
              <a:t>Education</a:t>
            </a:r>
            <a:r>
              <a:rPr lang="en-US" altLang="en-US" b="0" baseline="30000" dirty="0" smtClean="0"/>
              <a:t>3</a:t>
            </a:r>
            <a:endParaRPr lang="en-US" altLang="en-US" b="0" dirty="0" smtClean="0"/>
          </a:p>
          <a:p>
            <a:pPr lvl="2">
              <a:spcBef>
                <a:spcPts val="200"/>
              </a:spcBef>
              <a:spcAft>
                <a:spcPts val="0"/>
              </a:spcAft>
            </a:pPr>
            <a:r>
              <a:rPr lang="en-US" altLang="en-US" sz="1600" b="0" dirty="0" smtClean="0"/>
              <a:t>DoD, Individual officers, Corporate Sponsors</a:t>
            </a:r>
          </a:p>
          <a:p>
            <a:pPr lvl="1">
              <a:spcBef>
                <a:spcPts val="200"/>
              </a:spcBef>
              <a:spcAft>
                <a:spcPts val="0"/>
              </a:spcAft>
              <a:buSzPct val="75000"/>
              <a:buFont typeface="Arial" panose="020B0604020202020204" pitchFamily="34" charset="0"/>
              <a:buChar char="‒"/>
            </a:pPr>
            <a:r>
              <a:rPr lang="en-US" altLang="en-US" b="0" dirty="0"/>
              <a:t>Intra-group experience sharing; fresh perspectives for all parties </a:t>
            </a:r>
            <a:r>
              <a:rPr lang="en-US" altLang="en-US" b="0" dirty="0" smtClean="0"/>
              <a:t>involved</a:t>
            </a:r>
            <a:endParaRPr lang="en-US" altLang="en-US" sz="1200" b="0" dirty="0" smtClean="0"/>
          </a:p>
          <a:p>
            <a:pPr defTabSz="914400">
              <a:spcBef>
                <a:spcPts val="1200"/>
              </a:spcBef>
              <a:spcAft>
                <a:spcPts val="0"/>
              </a:spcAft>
              <a:buSzTx/>
              <a:buFontTx/>
            </a:pPr>
            <a:r>
              <a:rPr lang="en-US" altLang="en-US" sz="2200" dirty="0"/>
              <a:t>A</a:t>
            </a:r>
            <a:r>
              <a:rPr lang="en-US" altLang="en-US" sz="2200" dirty="0" smtClean="0"/>
              <a:t> </a:t>
            </a:r>
            <a:r>
              <a:rPr lang="en-US" altLang="en-US" sz="2200" dirty="0"/>
              <a:t>cadre of </a:t>
            </a:r>
            <a:r>
              <a:rPr lang="en-US" altLang="en-US" sz="2200" dirty="0" smtClean="0"/>
              <a:t>military and (going forward) civilian leaders </a:t>
            </a:r>
            <a:r>
              <a:rPr lang="en-US" altLang="en-US" sz="2200" dirty="0"/>
              <a:t>who:</a:t>
            </a:r>
          </a:p>
          <a:p>
            <a:pPr lvl="1" defTabSz="914400">
              <a:spcBef>
                <a:spcPts val="200"/>
              </a:spcBef>
              <a:spcAft>
                <a:spcPts val="0"/>
              </a:spcAft>
              <a:buSzPct val="75000"/>
              <a:buFont typeface="Arial" panose="020B0604020202020204" pitchFamily="34" charset="0"/>
              <a:buChar char="‒"/>
            </a:pPr>
            <a:r>
              <a:rPr lang="en-US" altLang="en-US" b="0" dirty="0"/>
              <a:t>Understand more than the </a:t>
            </a:r>
            <a:r>
              <a:rPr lang="en-US" altLang="en-US" b="0" dirty="0" smtClean="0"/>
              <a:t>Profession </a:t>
            </a:r>
            <a:r>
              <a:rPr lang="en-US" altLang="en-US" b="0" dirty="0"/>
              <a:t>of </a:t>
            </a:r>
            <a:r>
              <a:rPr lang="en-US" altLang="en-US" b="0" dirty="0" smtClean="0"/>
              <a:t>Arms </a:t>
            </a:r>
            <a:endParaRPr lang="en-US" altLang="en-US" b="0" dirty="0"/>
          </a:p>
          <a:p>
            <a:pPr lvl="1" defTabSz="914400">
              <a:spcBef>
                <a:spcPts val="200"/>
              </a:spcBef>
              <a:spcAft>
                <a:spcPts val="0"/>
              </a:spcAft>
              <a:buSzPct val="75000"/>
              <a:buFont typeface="Arial" panose="020B0604020202020204" pitchFamily="34" charset="0"/>
              <a:buChar char="‒"/>
            </a:pPr>
            <a:r>
              <a:rPr lang="en-US" altLang="en-US" b="0" dirty="0"/>
              <a:t>Understand </a:t>
            </a:r>
            <a:r>
              <a:rPr lang="en-US" altLang="en-US" b="0" dirty="0" smtClean="0"/>
              <a:t>business culture &amp; varied corporate decision making processes</a:t>
            </a:r>
            <a:endParaRPr lang="en-US" altLang="en-US" b="0" dirty="0"/>
          </a:p>
          <a:p>
            <a:pPr lvl="1" defTabSz="914400">
              <a:spcBef>
                <a:spcPts val="200"/>
              </a:spcBef>
              <a:spcAft>
                <a:spcPts val="0"/>
              </a:spcAft>
              <a:buSzPct val="75000"/>
              <a:buFont typeface="Arial" panose="020B0604020202020204" pitchFamily="34" charset="0"/>
              <a:buChar char="‒"/>
            </a:pPr>
            <a:r>
              <a:rPr lang="en-US" altLang="en-US" b="0" dirty="0"/>
              <a:t>Recognize organizational and operational opportunities</a:t>
            </a:r>
          </a:p>
          <a:p>
            <a:pPr lvl="1" defTabSz="914400">
              <a:spcBef>
                <a:spcPts val="200"/>
              </a:spcBef>
              <a:spcAft>
                <a:spcPts val="0"/>
              </a:spcAft>
              <a:buSzPct val="75000"/>
              <a:buFont typeface="Arial" panose="020B0604020202020204" pitchFamily="34" charset="0"/>
              <a:buChar char="‒"/>
            </a:pPr>
            <a:r>
              <a:rPr lang="en-US" altLang="en-US" b="0" dirty="0"/>
              <a:t>Understand skills required to implement change</a:t>
            </a:r>
          </a:p>
          <a:p>
            <a:pPr lvl="1" defTabSz="914400">
              <a:spcBef>
                <a:spcPts val="200"/>
              </a:spcBef>
              <a:spcAft>
                <a:spcPts val="0"/>
              </a:spcAft>
              <a:buSzPct val="75000"/>
              <a:buFont typeface="Arial" panose="020B0604020202020204" pitchFamily="34" charset="0"/>
              <a:buChar char="‒"/>
            </a:pPr>
            <a:r>
              <a:rPr lang="en-US" altLang="en-US" b="0" dirty="0"/>
              <a:t>Will </a:t>
            </a:r>
            <a:r>
              <a:rPr lang="en-US" altLang="en-US" b="0" dirty="0" smtClean="0"/>
              <a:t>implement and motivate </a:t>
            </a:r>
            <a:r>
              <a:rPr lang="en-US" altLang="en-US" b="0" dirty="0"/>
              <a:t>innovative changes throughout </a:t>
            </a:r>
            <a:r>
              <a:rPr lang="en-US" altLang="en-US" b="0" dirty="0" smtClean="0"/>
              <a:t>their career</a:t>
            </a:r>
            <a:endParaRPr lang="en-US" altLang="en-US" sz="1400" b="0" dirty="0"/>
          </a:p>
          <a:p>
            <a:pPr defTabSz="914400">
              <a:spcBef>
                <a:spcPts val="1200"/>
              </a:spcBef>
              <a:spcAft>
                <a:spcPts val="0"/>
              </a:spcAft>
              <a:buSzTx/>
              <a:buFontTx/>
            </a:pPr>
            <a:r>
              <a:rPr lang="en-US" altLang="en-US" sz="2200" dirty="0" smtClean="0"/>
              <a:t>Individual Briefings</a:t>
            </a:r>
            <a:r>
              <a:rPr lang="en-US" altLang="en-US" sz="2200" i="1" dirty="0" smtClean="0"/>
              <a:t> </a:t>
            </a:r>
            <a:r>
              <a:rPr lang="en-US" altLang="en-US" sz="2200" dirty="0"/>
              <a:t>to </a:t>
            </a:r>
            <a:r>
              <a:rPr lang="en-US" altLang="en-US" sz="2200" dirty="0" smtClean="0"/>
              <a:t>Senior </a:t>
            </a:r>
            <a:r>
              <a:rPr lang="en-US" altLang="en-US" sz="2200" dirty="0"/>
              <a:t>DoD </a:t>
            </a:r>
            <a:r>
              <a:rPr lang="en-US" altLang="en-US" sz="2200" dirty="0" smtClean="0"/>
              <a:t>civilian/military </a:t>
            </a:r>
            <a:r>
              <a:rPr lang="en-US" altLang="en-US" sz="2200" dirty="0"/>
              <a:t>leaders</a:t>
            </a:r>
          </a:p>
          <a:p>
            <a:pPr lvl="1" defTabSz="914400">
              <a:spcBef>
                <a:spcPts val="200"/>
              </a:spcBef>
              <a:spcAft>
                <a:spcPts val="0"/>
              </a:spcAft>
              <a:buSzPct val="75000"/>
              <a:buFont typeface="Arial" panose="020B0604020202020204" pitchFamily="34" charset="0"/>
              <a:buChar char="‒"/>
            </a:pPr>
            <a:r>
              <a:rPr lang="en-US" altLang="en-US" b="0" dirty="0"/>
              <a:t>DEPSECDEF, VCJCS, Service Secretaries/Chiefs</a:t>
            </a:r>
          </a:p>
          <a:p>
            <a:pPr lvl="1" defTabSz="914400">
              <a:spcBef>
                <a:spcPts val="200"/>
              </a:spcBef>
              <a:spcAft>
                <a:spcPts val="0"/>
              </a:spcAft>
              <a:buSzPct val="75000"/>
              <a:buFont typeface="Arial" panose="020B0604020202020204" pitchFamily="34" charset="0"/>
              <a:buChar char="‒"/>
            </a:pPr>
            <a:r>
              <a:rPr lang="en-US" altLang="en-US" b="0" dirty="0"/>
              <a:t>Deputies for Programs, Budgets, Acquisitions, T&amp;E, </a:t>
            </a:r>
            <a:r>
              <a:rPr lang="en-US" altLang="en-US" b="0" dirty="0" smtClean="0"/>
              <a:t>Personnel, IT, etc.</a:t>
            </a:r>
          </a:p>
          <a:p>
            <a:pPr lvl="1" defTabSz="914400">
              <a:spcBef>
                <a:spcPts val="200"/>
              </a:spcBef>
              <a:spcAft>
                <a:spcPts val="0"/>
              </a:spcAft>
              <a:buSzPct val="75000"/>
              <a:buFont typeface="Arial" panose="020B0604020202020204" pitchFamily="34" charset="0"/>
              <a:buChar char="‒"/>
            </a:pPr>
            <a:r>
              <a:rPr lang="en-US" altLang="en-US" b="0" dirty="0" smtClean="0"/>
              <a:t>Twenty-seven briefings to 42 senior leaders in June 2018</a:t>
            </a:r>
            <a:endParaRPr lang="en-US" altLang="en-US" b="0" dirty="0"/>
          </a:p>
          <a:p>
            <a:pPr lvl="1" defTabSz="914400">
              <a:spcBef>
                <a:spcPts val="200"/>
              </a:spcBef>
              <a:spcAft>
                <a:spcPts val="0"/>
              </a:spcAft>
              <a:buSzPct val="75000"/>
              <a:buFont typeface="Arial" panose="020B0604020202020204" pitchFamily="34" charset="0"/>
              <a:buChar char="‒"/>
            </a:pPr>
            <a:r>
              <a:rPr lang="en-US" altLang="en-US" b="0" dirty="0" smtClean="0"/>
              <a:t>Group corporate experience observations and recommendations for DoD</a:t>
            </a:r>
            <a:endParaRPr lang="en-US" altLang="en-US" b="0" dirty="0"/>
          </a:p>
        </p:txBody>
      </p:sp>
      <p:sp>
        <p:nvSpPr>
          <p:cNvPr id="6" name="Rectangle 2"/>
          <p:cNvSpPr>
            <a:spLocks noGrp="1" noChangeArrowheads="1"/>
          </p:cNvSpPr>
          <p:nvPr>
            <p:ph type="title"/>
          </p:nvPr>
        </p:nvSpPr>
        <p:spPr>
          <a:xfrm>
            <a:off x="736600" y="1"/>
            <a:ext cx="7810500" cy="624253"/>
          </a:xfrm>
          <a:extLst>
            <a:ext uri="{91240B29-F687-4F45-9708-019B960494DF}">
              <a14:hiddenLine xmlns:a14="http://schemas.microsoft.com/office/drawing/2010/main" w="50800" cap="flat" cmpd="sng">
                <a:solidFill>
                  <a:schemeClr val="bg2"/>
                </a:solidFill>
                <a:prstDash val="solid"/>
                <a:miter lim="800000"/>
                <a:headEnd/>
                <a:tailEnd/>
              </a14:hiddenLine>
            </a:ext>
          </a:extLst>
        </p:spPr>
        <p:txBody>
          <a:bodyPr/>
          <a:lstStyle/>
          <a:p>
            <a:pPr>
              <a:defRPr/>
            </a:pPr>
            <a:r>
              <a:rPr lang="en-US" sz="3200" dirty="0" smtClean="0"/>
              <a:t>The Results…</a:t>
            </a:r>
          </a:p>
        </p:txBody>
      </p:sp>
      <p:sp>
        <p:nvSpPr>
          <p:cNvPr id="3" name="Slide Number Placeholder 2"/>
          <p:cNvSpPr>
            <a:spLocks noGrp="1"/>
          </p:cNvSpPr>
          <p:nvPr>
            <p:ph type="sldNum" idx="12"/>
          </p:nvPr>
        </p:nvSpPr>
        <p:spPr/>
        <p:txBody>
          <a:bodyPr/>
          <a:lstStyle/>
          <a:p>
            <a:pPr>
              <a:defRPr/>
            </a:pPr>
            <a:fld id="{3BB56E97-9C67-4A3D-88E3-0866D947FCCC}" type="slidenum">
              <a:rPr lang="en-GB" smtClean="0"/>
              <a:pPr>
                <a:defRPr/>
              </a:pPr>
              <a:t>5</a:t>
            </a:fld>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914400" y="0"/>
            <a:ext cx="8229600" cy="609600"/>
          </a:xfrm>
          <a:prstGeom prst="rect">
            <a:avLst/>
          </a:prstGeom>
          <a:noFill/>
          <a:ln>
            <a:noFill/>
          </a:ln>
        </p:spPr>
        <p:txBody>
          <a:bodyPr spcFirstLastPara="1" wrap="square" lIns="92150" tIns="46075" rIns="92150" bIns="46075" anchor="ctr" anchorCtr="1">
            <a:noAutofit/>
          </a:bodyPr>
          <a:lstStyle/>
          <a:p>
            <a:pPr marL="0" lvl="0" indent="0" algn="ctr" rtl="0">
              <a:lnSpc>
                <a:spcPct val="100000"/>
              </a:lnSpc>
              <a:spcBef>
                <a:spcPts val="0"/>
              </a:spcBef>
              <a:spcAft>
                <a:spcPts val="0"/>
              </a:spcAft>
              <a:buSzPts val="1400"/>
              <a:buNone/>
            </a:pPr>
            <a:r>
              <a:rPr lang="en-US" dirty="0"/>
              <a:t>Lessons Learned</a:t>
            </a:r>
            <a:endParaRPr dirty="0"/>
          </a:p>
        </p:txBody>
      </p:sp>
      <p:sp>
        <p:nvSpPr>
          <p:cNvPr id="146" name="Google Shape;146;p16"/>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dirty="0"/>
          </a:p>
        </p:txBody>
      </p:sp>
      <p:sp>
        <p:nvSpPr>
          <p:cNvPr id="147" name="Google Shape;147;p16"/>
          <p:cNvSpPr txBox="1"/>
          <p:nvPr/>
        </p:nvSpPr>
        <p:spPr>
          <a:xfrm>
            <a:off x="342894" y="1405890"/>
            <a:ext cx="8446800" cy="387731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457200" lvl="0" indent="-365760" algn="l" rtl="0">
              <a:lnSpc>
                <a:spcPct val="50000"/>
              </a:lnSpc>
              <a:spcBef>
                <a:spcPts val="600"/>
              </a:spcBef>
              <a:spcAft>
                <a:spcPts val="0"/>
              </a:spcAft>
              <a:buSzPts val="1400"/>
              <a:buChar char="●"/>
            </a:pPr>
            <a:r>
              <a:rPr lang="en-US" sz="2400" b="1" dirty="0"/>
              <a:t>Acquisition : Customer Urgency / Prototype / Iterate</a:t>
            </a:r>
            <a:r>
              <a:rPr lang="en-US" sz="2400" dirty="0"/>
              <a:t> </a:t>
            </a:r>
            <a:endParaRPr sz="2400" dirty="0"/>
          </a:p>
          <a:p>
            <a:pPr marL="914400" lvl="0" indent="0" algn="l" rtl="0">
              <a:spcBef>
                <a:spcPts val="0"/>
              </a:spcBef>
              <a:spcAft>
                <a:spcPts val="0"/>
              </a:spcAft>
              <a:buNone/>
            </a:pPr>
            <a:endParaRPr sz="1800" dirty="0"/>
          </a:p>
          <a:p>
            <a:pPr marL="457200" lvl="0" indent="-317500" algn="l" rtl="0">
              <a:spcBef>
                <a:spcPts val="0"/>
              </a:spcBef>
              <a:spcAft>
                <a:spcPts val="0"/>
              </a:spcAft>
              <a:buSzPts val="1400"/>
              <a:buChar char="●"/>
            </a:pPr>
            <a:r>
              <a:rPr lang="en-US" sz="2400" b="1" dirty="0"/>
              <a:t>Leadership and Culture: Value &amp; Empower People</a:t>
            </a:r>
            <a:r>
              <a:rPr lang="en-US" sz="2400" dirty="0"/>
              <a:t> </a:t>
            </a:r>
            <a:endParaRPr sz="2400" dirty="0"/>
          </a:p>
          <a:p>
            <a:pPr marL="914400" lvl="0" indent="0" algn="l" rtl="0">
              <a:spcBef>
                <a:spcPts val="0"/>
              </a:spcBef>
              <a:spcAft>
                <a:spcPts val="0"/>
              </a:spcAft>
              <a:buNone/>
            </a:pPr>
            <a:endParaRPr sz="2400" dirty="0"/>
          </a:p>
          <a:p>
            <a:pPr marL="457200" lvl="0" indent="-317500" algn="l" rtl="0">
              <a:spcBef>
                <a:spcPts val="0"/>
              </a:spcBef>
              <a:spcAft>
                <a:spcPts val="0"/>
              </a:spcAft>
              <a:buSzPts val="1400"/>
              <a:buChar char="●"/>
            </a:pPr>
            <a:r>
              <a:rPr lang="en-US" sz="2400" b="1" dirty="0"/>
              <a:t>Leadership: Common &amp; Compelling Vision</a:t>
            </a:r>
            <a:r>
              <a:rPr lang="en-US" sz="2400" dirty="0"/>
              <a:t> </a:t>
            </a:r>
            <a:endParaRPr sz="2400" dirty="0"/>
          </a:p>
          <a:p>
            <a:pPr marL="914400" lvl="0" indent="0" algn="l" rtl="0">
              <a:spcBef>
                <a:spcPts val="0"/>
              </a:spcBef>
              <a:spcAft>
                <a:spcPts val="0"/>
              </a:spcAft>
              <a:buNone/>
            </a:pPr>
            <a:endParaRPr sz="2400" dirty="0"/>
          </a:p>
          <a:p>
            <a:pPr marL="457200" lvl="0" indent="-317500" algn="l" rtl="0">
              <a:spcBef>
                <a:spcPts val="0"/>
              </a:spcBef>
              <a:spcAft>
                <a:spcPts val="0"/>
              </a:spcAft>
              <a:buSzPts val="1400"/>
              <a:buChar char="●"/>
            </a:pPr>
            <a:r>
              <a:rPr lang="en-US" sz="2400" b="1" dirty="0"/>
              <a:t>Management: Efficiency / Change Management</a:t>
            </a:r>
            <a:r>
              <a:rPr lang="en-US" dirty="0"/>
              <a:t> </a:t>
            </a:r>
            <a:endParaRPr dirty="0"/>
          </a:p>
          <a:p>
            <a:pPr marL="0" lvl="0" indent="0" algn="l" rtl="0">
              <a:spcBef>
                <a:spcPts val="0"/>
              </a:spcBef>
              <a:spcAft>
                <a:spcPts val="0"/>
              </a:spcAft>
              <a:buNone/>
            </a:pPr>
            <a:endParaRPr dirty="0">
              <a:highlight>
                <a:srgbClr val="FFFF00"/>
              </a:highlight>
            </a:endParaRPr>
          </a:p>
        </p:txBody>
      </p:sp>
      <p:sp>
        <p:nvSpPr>
          <p:cNvPr id="148" name="Google Shape;148;p16"/>
          <p:cNvSpPr/>
          <p:nvPr/>
        </p:nvSpPr>
        <p:spPr>
          <a:xfrm>
            <a:off x="342894" y="5576025"/>
            <a:ext cx="8446800" cy="9963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FFFFFF"/>
                </a:solidFill>
              </a:rPr>
              <a:t>We Intend to Implement These Lessons Locally,</a:t>
            </a:r>
            <a:endParaRPr sz="2400" dirty="0">
              <a:solidFill>
                <a:srgbClr val="FFFFFF"/>
              </a:solidFill>
            </a:endParaRPr>
          </a:p>
          <a:p>
            <a:pPr marL="0" lvl="0" indent="0" algn="ctr" rtl="0">
              <a:spcBef>
                <a:spcPts val="0"/>
              </a:spcBef>
              <a:spcAft>
                <a:spcPts val="0"/>
              </a:spcAft>
              <a:buNone/>
            </a:pPr>
            <a:r>
              <a:rPr lang="en-US" sz="2400" dirty="0">
                <a:solidFill>
                  <a:srgbClr val="FFFFFF"/>
                </a:solidFill>
              </a:rPr>
              <a:t>Vice Recommending / Waiting for Top Down Change</a:t>
            </a:r>
            <a:endParaRPr sz="24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a:t>
            </a:fld>
            <a:endParaRPr dirty="0"/>
          </a:p>
        </p:txBody>
      </p:sp>
      <p:sp>
        <p:nvSpPr>
          <p:cNvPr id="154" name="Google Shape;154;p17"/>
          <p:cNvSpPr txBox="1">
            <a:spLocks noGrp="1"/>
          </p:cNvSpPr>
          <p:nvPr>
            <p:ph type="title"/>
          </p:nvPr>
        </p:nvSpPr>
        <p:spPr>
          <a:xfrm>
            <a:off x="88490" y="1616364"/>
            <a:ext cx="8986684" cy="2477186"/>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sz="3600" i="0" dirty="0" smtClean="0"/>
              <a:t>ACQUISITION</a:t>
            </a:r>
            <a:br>
              <a:rPr lang="en-US" sz="3600" i="0" dirty="0" smtClean="0"/>
            </a:br>
            <a:endParaRPr sz="3600" i="0" dirty="0"/>
          </a:p>
          <a:p>
            <a:pPr marL="0" lvl="0" indent="0" algn="ctr" rtl="0">
              <a:spcBef>
                <a:spcPts val="0"/>
              </a:spcBef>
              <a:spcAft>
                <a:spcPts val="0"/>
              </a:spcAft>
              <a:buNone/>
            </a:pPr>
            <a:r>
              <a:rPr lang="en-US" sz="3600" i="0" dirty="0"/>
              <a:t>Customer Urgency / Prototype / Iterate </a:t>
            </a:r>
            <a:endParaRPr sz="3600"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dirty="0"/>
          </a:p>
        </p:txBody>
      </p:sp>
      <p:sp>
        <p:nvSpPr>
          <p:cNvPr id="160" name="Google Shape;160;p18"/>
          <p:cNvSpPr txBox="1">
            <a:spLocks noGrp="1"/>
          </p:cNvSpPr>
          <p:nvPr>
            <p:ph type="body" idx="1"/>
          </p:nvPr>
        </p:nvSpPr>
        <p:spPr>
          <a:xfrm>
            <a:off x="405353" y="1131216"/>
            <a:ext cx="7058822" cy="5922684"/>
          </a:xfrm>
          <a:prstGeom prst="rect">
            <a:avLst/>
          </a:prstGeom>
          <a:noFill/>
          <a:ln>
            <a:noFill/>
          </a:ln>
        </p:spPr>
        <p:txBody>
          <a:bodyPr spcFirstLastPara="1" wrap="square" lIns="91425" tIns="45700" rIns="91425" bIns="45700" anchor="t" anchorCtr="0">
            <a:noAutofit/>
          </a:bodyPr>
          <a:lstStyle/>
          <a:p>
            <a:pPr marL="457200" marR="0" lvl="0" indent="-342900" algn="l" rtl="0">
              <a:lnSpc>
                <a:spcPct val="71000"/>
              </a:lnSpc>
              <a:spcBef>
                <a:spcPts val="600"/>
              </a:spcBef>
              <a:spcAft>
                <a:spcPts val="0"/>
              </a:spcAft>
              <a:buClr>
                <a:srgbClr val="000000"/>
              </a:buClr>
              <a:buSzPct val="120000"/>
              <a:buChar char="•"/>
            </a:pPr>
            <a:r>
              <a:rPr lang="en-US" sz="1800" dirty="0"/>
              <a:t>Corporate Sponsor: SAP</a:t>
            </a:r>
            <a:endParaRPr sz="1800" dirty="0"/>
          </a:p>
          <a:p>
            <a:pPr marL="457200" marR="0" lvl="0" indent="-342900" algn="l" rtl="0">
              <a:lnSpc>
                <a:spcPct val="100000"/>
              </a:lnSpc>
              <a:spcBef>
                <a:spcPts val="600"/>
              </a:spcBef>
              <a:spcAft>
                <a:spcPts val="0"/>
              </a:spcAft>
              <a:buClr>
                <a:srgbClr val="000000"/>
              </a:buClr>
              <a:buSzPct val="120000"/>
              <a:buChar char="•"/>
            </a:pPr>
            <a:r>
              <a:rPr lang="en-US" sz="1800" dirty="0"/>
              <a:t>Next Assignment: Joint Personal Property </a:t>
            </a:r>
            <a:r>
              <a:rPr lang="en-US" sz="1800" dirty="0" smtClean="0"/>
              <a:t>Shipping </a:t>
            </a:r>
            <a:r>
              <a:rPr lang="en-US" sz="1800" dirty="0"/>
              <a:t>Office </a:t>
            </a:r>
            <a:r>
              <a:rPr lang="en-US" sz="1800" dirty="0" smtClean="0"/>
              <a:t>    		          Ft</a:t>
            </a:r>
            <a:r>
              <a:rPr lang="en-US" sz="1800" dirty="0"/>
              <a:t>. Belvoir, VA</a:t>
            </a:r>
            <a:endParaRPr sz="1800" dirty="0"/>
          </a:p>
          <a:p>
            <a:pPr marL="0" marR="0" lvl="0" indent="0" algn="l" rtl="0">
              <a:lnSpc>
                <a:spcPct val="71000"/>
              </a:lnSpc>
              <a:spcBef>
                <a:spcPts val="600"/>
              </a:spcBef>
              <a:spcAft>
                <a:spcPts val="0"/>
              </a:spcAft>
              <a:buSzPct val="120000"/>
              <a:buNone/>
            </a:pPr>
            <a:endParaRPr sz="1800" dirty="0"/>
          </a:p>
        </p:txBody>
      </p:sp>
      <p:sp>
        <p:nvSpPr>
          <p:cNvPr id="161" name="Google Shape;161;p18"/>
          <p:cNvSpPr txBox="1">
            <a:spLocks noGrp="1"/>
          </p:cNvSpPr>
          <p:nvPr>
            <p:ph type="body" idx="1"/>
          </p:nvPr>
        </p:nvSpPr>
        <p:spPr>
          <a:xfrm>
            <a:off x="405353" y="2337847"/>
            <a:ext cx="8651938" cy="6136703"/>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SzPct val="120000"/>
              <a:buFont typeface="Arial" panose="020B0604020202020204" pitchFamily="34" charset="0"/>
              <a:buChar char="•"/>
            </a:pPr>
            <a:r>
              <a:rPr lang="en-US" sz="1800" dirty="0" smtClean="0">
                <a:solidFill>
                  <a:srgbClr val="6AA84F"/>
                </a:solidFill>
              </a:rPr>
              <a:t>Lessons </a:t>
            </a:r>
            <a:r>
              <a:rPr lang="en-US" sz="1800" dirty="0">
                <a:solidFill>
                  <a:srgbClr val="6AA84F"/>
                </a:solidFill>
              </a:rPr>
              <a:t>Learned:  Understand </a:t>
            </a:r>
            <a:r>
              <a:rPr lang="en-US" sz="1800" dirty="0" smtClean="0">
                <a:solidFill>
                  <a:srgbClr val="6AA84F"/>
                </a:solidFill>
              </a:rPr>
              <a:t>Customer </a:t>
            </a:r>
            <a:r>
              <a:rPr lang="en-US" sz="1800" dirty="0">
                <a:solidFill>
                  <a:srgbClr val="6AA84F"/>
                </a:solidFill>
              </a:rPr>
              <a:t>Experience </a:t>
            </a:r>
            <a:endParaRPr lang="en-US" sz="1800" dirty="0" smtClean="0">
              <a:solidFill>
                <a:srgbClr val="6AA84F"/>
              </a:solidFill>
            </a:endParaRPr>
          </a:p>
          <a:p>
            <a:pPr marR="0" lvl="0" indent="0" algn="l" rtl="0">
              <a:lnSpc>
                <a:spcPct val="100000"/>
              </a:lnSpc>
              <a:spcBef>
                <a:spcPts val="0"/>
              </a:spcBef>
              <a:spcAft>
                <a:spcPts val="0"/>
              </a:spcAft>
              <a:buSzPct val="120000"/>
              <a:buNone/>
            </a:pPr>
            <a:r>
              <a:rPr lang="en-US" sz="1800" dirty="0" smtClean="0">
                <a:solidFill>
                  <a:srgbClr val="6AA84F"/>
                </a:solidFill>
              </a:rPr>
              <a:t>matters.  Bringing in key values to the organization that </a:t>
            </a:r>
          </a:p>
          <a:p>
            <a:pPr marR="0" lvl="0" indent="0" algn="l" rtl="0">
              <a:lnSpc>
                <a:spcPct val="100000"/>
              </a:lnSpc>
              <a:spcBef>
                <a:spcPts val="0"/>
              </a:spcBef>
              <a:spcAft>
                <a:spcPts val="0"/>
              </a:spcAft>
              <a:buSzPct val="120000"/>
              <a:buNone/>
            </a:pPr>
            <a:r>
              <a:rPr lang="en-US" sz="1800" dirty="0" smtClean="0">
                <a:solidFill>
                  <a:srgbClr val="6AA84F"/>
                </a:solidFill>
              </a:rPr>
              <a:t>customers will also experience, trust, and believe in.</a:t>
            </a:r>
            <a:endParaRPr sz="1800" dirty="0"/>
          </a:p>
          <a:p>
            <a:pPr marL="457200" marR="0" lvl="0" indent="-342900" algn="l" rtl="0">
              <a:lnSpc>
                <a:spcPct val="100000"/>
              </a:lnSpc>
              <a:spcBef>
                <a:spcPts val="600"/>
              </a:spcBef>
              <a:spcAft>
                <a:spcPts val="0"/>
              </a:spcAft>
              <a:buSzPct val="120000"/>
              <a:buFont typeface="Arial" panose="020B0604020202020204" pitchFamily="34" charset="0"/>
              <a:buChar char="•"/>
            </a:pPr>
            <a:endParaRPr lang="en-US" sz="1800" dirty="0" smtClean="0"/>
          </a:p>
          <a:p>
            <a:pPr marL="457200" marR="0" lvl="0" indent="-342900" algn="l" rtl="0">
              <a:lnSpc>
                <a:spcPct val="100000"/>
              </a:lnSpc>
              <a:spcBef>
                <a:spcPts val="600"/>
              </a:spcBef>
              <a:spcAft>
                <a:spcPts val="0"/>
              </a:spcAft>
              <a:buSzPct val="120000"/>
              <a:buFont typeface="Arial" panose="020B0604020202020204" pitchFamily="34" charset="0"/>
              <a:buChar char="•"/>
            </a:pPr>
            <a:r>
              <a:rPr lang="en-US" sz="1800" dirty="0" smtClean="0"/>
              <a:t>Reinvigorating </a:t>
            </a:r>
            <a:r>
              <a:rPr lang="en-US" sz="1800" dirty="0"/>
              <a:t>customer engagements, QA/QC...bringing innovative solutions to a 2019 problem.  Understanding that new efficiencies can reduce the customer experience and business engagement.</a:t>
            </a:r>
            <a:endParaRPr sz="1800" dirty="0"/>
          </a:p>
          <a:p>
            <a:pPr marL="285750" marR="0" lvl="0" indent="-285750" algn="l" rtl="0">
              <a:lnSpc>
                <a:spcPct val="100000"/>
              </a:lnSpc>
              <a:spcBef>
                <a:spcPts val="600"/>
              </a:spcBef>
              <a:spcAft>
                <a:spcPts val="0"/>
              </a:spcAft>
              <a:buSzPct val="120000"/>
              <a:buFont typeface="Arial" panose="020B0604020202020204" pitchFamily="34" charset="0"/>
              <a:buChar char="•"/>
            </a:pPr>
            <a:endParaRPr sz="1800" dirty="0"/>
          </a:p>
          <a:p>
            <a:pPr marL="457200" marR="0" lvl="0" indent="-342900" algn="l" rtl="0">
              <a:lnSpc>
                <a:spcPct val="100000"/>
              </a:lnSpc>
              <a:spcBef>
                <a:spcPts val="600"/>
              </a:spcBef>
              <a:spcAft>
                <a:spcPts val="0"/>
              </a:spcAft>
              <a:buSzPct val="120000"/>
              <a:buFont typeface="Arial" panose="020B0604020202020204" pitchFamily="34" charset="0"/>
              <a:buChar char="•"/>
            </a:pPr>
            <a:r>
              <a:rPr lang="en-US" sz="1800" dirty="0"/>
              <a:t>As the CDR, JPPSO, every customer deserves a high-quality, high-touch experience built on a foundation of empathy, business insight, and differentiated value.</a:t>
            </a:r>
            <a:endParaRPr sz="1800" dirty="0"/>
          </a:p>
        </p:txBody>
      </p:sp>
      <p:sp>
        <p:nvSpPr>
          <p:cNvPr id="162" name="Google Shape;162;p18"/>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US" dirty="0">
                <a:solidFill>
                  <a:schemeClr val="dk1"/>
                </a:solidFill>
                <a:highlight>
                  <a:srgbClr val="FFFFFF"/>
                </a:highlight>
              </a:rPr>
              <a:t>LTC Courtney Abraham, USA</a:t>
            </a:r>
            <a:endParaRPr dirty="0">
              <a:highlight>
                <a:srgbClr val="FFFFFF"/>
              </a:highlight>
            </a:endParaRPr>
          </a:p>
        </p:txBody>
      </p:sp>
      <p:pic>
        <p:nvPicPr>
          <p:cNvPr id="164" name="Google Shape;164;p18"/>
          <p:cNvPicPr preferRelativeResize="0"/>
          <p:nvPr/>
        </p:nvPicPr>
        <p:blipFill>
          <a:blip r:embed="rId3">
            <a:alphaModFix/>
          </a:blip>
          <a:stretch>
            <a:fillRect/>
          </a:stretch>
        </p:blipFill>
        <p:spPr>
          <a:xfrm>
            <a:off x="7464175" y="811050"/>
            <a:ext cx="1462872" cy="18288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dirty="0"/>
          </a:p>
        </p:txBody>
      </p:sp>
      <p:sp>
        <p:nvSpPr>
          <p:cNvPr id="170" name="Google Shape;170;p19"/>
          <p:cNvSpPr txBox="1">
            <a:spLocks noGrp="1"/>
          </p:cNvSpPr>
          <p:nvPr>
            <p:ph type="body" idx="1"/>
          </p:nvPr>
        </p:nvSpPr>
        <p:spPr>
          <a:xfrm>
            <a:off x="462115" y="1219200"/>
            <a:ext cx="8556509" cy="5834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Aft>
                <a:spcPts val="0"/>
              </a:spcAft>
              <a:buClr>
                <a:srgbClr val="000000"/>
              </a:buClr>
              <a:buSzPct val="120000"/>
              <a:buFont typeface="Arial" panose="020B0604020202020204" pitchFamily="34" charset="0"/>
              <a:buChar char="•"/>
            </a:pPr>
            <a:r>
              <a:rPr lang="en-US" sz="1800" dirty="0"/>
              <a:t>Corporate Sponsor: </a:t>
            </a:r>
            <a:r>
              <a:rPr lang="en-US" sz="1800" dirty="0" smtClean="0"/>
              <a:t>Raytheon Space &amp; Airborne Systems</a:t>
            </a:r>
            <a:endParaRPr sz="1800" dirty="0"/>
          </a:p>
          <a:p>
            <a:pPr marL="457200" marR="0" lvl="0" indent="-342900" algn="l" rtl="0">
              <a:lnSpc>
                <a:spcPct val="100000"/>
              </a:lnSpc>
              <a:spcAft>
                <a:spcPts val="0"/>
              </a:spcAft>
              <a:buClr>
                <a:srgbClr val="000000"/>
              </a:buClr>
              <a:buSzPct val="120000"/>
              <a:buFont typeface="Arial" panose="020B0604020202020204" pitchFamily="34" charset="0"/>
              <a:buChar char="•"/>
            </a:pPr>
            <a:r>
              <a:rPr lang="en-US" sz="1800" dirty="0"/>
              <a:t>Next Assignment: </a:t>
            </a:r>
            <a:r>
              <a:rPr lang="en-US" sz="1800" dirty="0" smtClean="0"/>
              <a:t>Support Operations Officer</a:t>
            </a:r>
          </a:p>
          <a:p>
            <a:pPr marL="2400300" lvl="5" indent="0">
              <a:lnSpc>
                <a:spcPct val="100000"/>
              </a:lnSpc>
              <a:spcBef>
                <a:spcPts val="0"/>
              </a:spcBef>
              <a:buSzPct val="120000"/>
              <a:buNone/>
            </a:pPr>
            <a:r>
              <a:rPr lang="en-US" sz="1800" b="1" dirty="0"/>
              <a:t> </a:t>
            </a:r>
            <a:r>
              <a:rPr lang="en-US" sz="1800" b="1" dirty="0" smtClean="0"/>
              <a:t>21st Theater Sustainment Command, GE</a:t>
            </a:r>
          </a:p>
          <a:p>
            <a:pPr marL="742950" marR="0" lvl="0" indent="-285750" algn="l" rtl="0">
              <a:lnSpc>
                <a:spcPct val="71000"/>
              </a:lnSpc>
              <a:spcBef>
                <a:spcPts val="600"/>
              </a:spcBef>
              <a:spcAft>
                <a:spcPts val="0"/>
              </a:spcAft>
              <a:buSzPct val="120000"/>
              <a:buFont typeface="Arial" panose="020B0604020202020204" pitchFamily="34" charset="0"/>
              <a:buChar char="•"/>
            </a:pPr>
            <a:endParaRPr sz="1800" dirty="0"/>
          </a:p>
          <a:p>
            <a:pPr marL="457200" marR="0" lvl="0" indent="-342900" algn="l" rtl="0">
              <a:lnSpc>
                <a:spcPct val="71000"/>
              </a:lnSpc>
              <a:spcBef>
                <a:spcPts val="600"/>
              </a:spcBef>
              <a:spcAft>
                <a:spcPts val="0"/>
              </a:spcAft>
              <a:buClr>
                <a:srgbClr val="6AA84F"/>
              </a:buClr>
              <a:buSzPct val="120000"/>
              <a:buFont typeface="Arial" panose="020B0604020202020204" pitchFamily="34" charset="0"/>
              <a:buChar char="•"/>
            </a:pPr>
            <a:r>
              <a:rPr lang="en-US" sz="1800" dirty="0">
                <a:solidFill>
                  <a:srgbClr val="6AA84F"/>
                </a:solidFill>
              </a:rPr>
              <a:t>Lesson Learned: Customer focus is critical</a:t>
            </a:r>
            <a:endParaRPr sz="1800" dirty="0">
              <a:solidFill>
                <a:srgbClr val="6AA84F"/>
              </a:solidFill>
            </a:endParaRPr>
          </a:p>
          <a:p>
            <a:pPr marL="514350" marR="0" lvl="0" indent="-285750" algn="l" rtl="0">
              <a:lnSpc>
                <a:spcPct val="71000"/>
              </a:lnSpc>
              <a:spcBef>
                <a:spcPts val="600"/>
              </a:spcBef>
              <a:spcAft>
                <a:spcPts val="0"/>
              </a:spcAft>
              <a:buClr>
                <a:srgbClr val="000000"/>
              </a:buClr>
              <a:buSzPct val="120000"/>
              <a:buFont typeface="Arial" panose="020B0604020202020204" pitchFamily="34" charset="0"/>
              <a:buChar char="•"/>
            </a:pPr>
            <a:endParaRPr sz="1800" dirty="0"/>
          </a:p>
          <a:p>
            <a:pPr marL="742950" marR="0" lvl="0" indent="-285750" algn="l" rtl="0">
              <a:lnSpc>
                <a:spcPct val="71000"/>
              </a:lnSpc>
              <a:spcBef>
                <a:spcPts val="600"/>
              </a:spcBef>
              <a:spcAft>
                <a:spcPts val="0"/>
              </a:spcAft>
              <a:buSzPct val="120000"/>
              <a:buFont typeface="Arial" panose="020B0604020202020204" pitchFamily="34" charset="0"/>
              <a:buChar char="•"/>
            </a:pPr>
            <a:endParaRPr sz="1800" dirty="0"/>
          </a:p>
        </p:txBody>
      </p:sp>
      <p:sp>
        <p:nvSpPr>
          <p:cNvPr id="171" name="Google Shape;171;p19"/>
          <p:cNvSpPr txBox="1">
            <a:spLocks noGrp="1"/>
          </p:cNvSpPr>
          <p:nvPr>
            <p:ph type="title"/>
          </p:nvPr>
        </p:nvSpPr>
        <p:spPr>
          <a:xfrm>
            <a:off x="914401" y="0"/>
            <a:ext cx="8229600" cy="609600"/>
          </a:xfrm>
          <a:prstGeom prst="rect">
            <a:avLst/>
          </a:prstGeom>
          <a:noFill/>
          <a:ln>
            <a:noFill/>
          </a:ln>
        </p:spPr>
        <p:txBody>
          <a:bodyPr spcFirstLastPara="1" wrap="square" lIns="92150" tIns="46075" rIns="92150" bIns="46075" anchor="ctr" anchorCtr="1">
            <a:noAutofit/>
          </a:bodyPr>
          <a:lstStyle/>
          <a:p>
            <a:pPr marL="0" lvl="0" indent="0" algn="ctr" rtl="0">
              <a:spcBef>
                <a:spcPts val="0"/>
              </a:spcBef>
              <a:spcAft>
                <a:spcPts val="0"/>
              </a:spcAft>
              <a:buSzPts val="1100"/>
              <a:buNone/>
            </a:pPr>
            <a:r>
              <a:rPr lang="en-US" dirty="0">
                <a:solidFill>
                  <a:schemeClr val="dk1"/>
                </a:solidFill>
              </a:rPr>
              <a:t>LTC Matt Anastasi, USA</a:t>
            </a:r>
            <a:endParaRPr dirty="0"/>
          </a:p>
        </p:txBody>
      </p:sp>
      <p:sp>
        <p:nvSpPr>
          <p:cNvPr id="172" name="Google Shape;172;p19"/>
          <p:cNvSpPr txBox="1">
            <a:spLocks noGrp="1"/>
          </p:cNvSpPr>
          <p:nvPr>
            <p:ph type="body" idx="1"/>
          </p:nvPr>
        </p:nvSpPr>
        <p:spPr>
          <a:xfrm>
            <a:off x="462114" y="2971800"/>
            <a:ext cx="8567001" cy="5834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600"/>
              </a:spcBef>
              <a:spcAft>
                <a:spcPts val="0"/>
              </a:spcAft>
              <a:buSzPct val="120000"/>
              <a:buFont typeface="Arial" panose="020B0604020202020204" pitchFamily="34" charset="0"/>
              <a:buChar char="•"/>
            </a:pPr>
            <a:r>
              <a:rPr lang="en-US" sz="1800" dirty="0"/>
              <a:t>Raytheon is highly customer focused with the goal of anticipating requirements and delivering the best possible solution.  Significant effort to change the culture of the company to support the “go fast” acquisition environment.</a:t>
            </a:r>
            <a:endParaRPr sz="1800" dirty="0"/>
          </a:p>
          <a:p>
            <a:pPr marL="514350" marR="0" lvl="0" indent="-285750" algn="l" rtl="0">
              <a:lnSpc>
                <a:spcPct val="71000"/>
              </a:lnSpc>
              <a:spcBef>
                <a:spcPts val="600"/>
              </a:spcBef>
              <a:spcAft>
                <a:spcPts val="0"/>
              </a:spcAft>
              <a:buClr>
                <a:srgbClr val="000000"/>
              </a:buClr>
              <a:buSzPct val="120000"/>
              <a:buFont typeface="Arial" panose="020B0604020202020204" pitchFamily="34" charset="0"/>
              <a:buChar char="•"/>
            </a:pPr>
            <a:endParaRPr sz="1800" dirty="0"/>
          </a:p>
          <a:p>
            <a:pPr marL="457200" marR="0" lvl="0" indent="-342900" algn="l" rtl="0">
              <a:lnSpc>
                <a:spcPct val="100000"/>
              </a:lnSpc>
              <a:spcBef>
                <a:spcPts val="600"/>
              </a:spcBef>
              <a:spcAft>
                <a:spcPts val="0"/>
              </a:spcAft>
              <a:buClr>
                <a:srgbClr val="000000"/>
              </a:buClr>
              <a:buSzPct val="120000"/>
              <a:buFont typeface="Arial" panose="020B0604020202020204" pitchFamily="34" charset="0"/>
              <a:buChar char="•"/>
            </a:pPr>
            <a:r>
              <a:rPr lang="en-US" sz="1800" dirty="0"/>
              <a:t>I plan to incorporate this lesson in my next assignment through a culture of acceptable risk tolerance to deliver support to customer units (80% solution now is better than the 100% solution late).</a:t>
            </a:r>
            <a:endParaRPr sz="1800" dirty="0"/>
          </a:p>
        </p:txBody>
      </p:sp>
      <p:pic>
        <p:nvPicPr>
          <p:cNvPr id="173" name="Google Shape;173;p19"/>
          <p:cNvPicPr preferRelativeResize="0"/>
          <p:nvPr/>
        </p:nvPicPr>
        <p:blipFill>
          <a:blip r:embed="rId3">
            <a:alphaModFix/>
          </a:blip>
          <a:stretch>
            <a:fillRect/>
          </a:stretch>
        </p:blipFill>
        <p:spPr>
          <a:xfrm>
            <a:off x="7464175" y="811050"/>
            <a:ext cx="1513050" cy="174745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8A6A38B77B2418B821460D7748101" ma:contentTypeVersion="1" ma:contentTypeDescription="Create a new document." ma:contentTypeScope="" ma:versionID="4d9f7f5142c09ec343c5d7cdd3816c7e">
  <xsd:schema xmlns:xsd="http://www.w3.org/2001/XMLSchema" xmlns:xs="http://www.w3.org/2001/XMLSchema" xmlns:p="http://schemas.microsoft.com/office/2006/metadata/properties" targetNamespace="http://schemas.microsoft.com/office/2006/metadata/properties" ma:root="true" ma:fieldsID="1c31719ee52b8cf3489660a4a5ade19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27A1F6-3EDA-458F-BEDA-EF509280A213}"/>
</file>

<file path=customXml/itemProps2.xml><?xml version="1.0" encoding="utf-8"?>
<ds:datastoreItem xmlns:ds="http://schemas.openxmlformats.org/officeDocument/2006/customXml" ds:itemID="{1B9DE27C-9171-4D99-A83E-3C2965494501}"/>
</file>

<file path=customXml/itemProps3.xml><?xml version="1.0" encoding="utf-8"?>
<ds:datastoreItem xmlns:ds="http://schemas.openxmlformats.org/officeDocument/2006/customXml" ds:itemID="{12D418E5-A90A-4162-A902-EE8DA6B5D6AC}"/>
</file>

<file path=docProps/app.xml><?xml version="1.0" encoding="utf-8"?>
<Properties xmlns="http://schemas.openxmlformats.org/officeDocument/2006/extended-properties" xmlns:vt="http://schemas.openxmlformats.org/officeDocument/2006/docPropsVTypes">
  <TotalTime>219</TotalTime>
  <Words>2542</Words>
  <Application>Microsoft Office PowerPoint</Application>
  <PresentationFormat>On-screen Show (4:3)</PresentationFormat>
  <Paragraphs>414</Paragraphs>
  <Slides>34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ＭＳ Ｐゴシック</vt:lpstr>
      <vt:lpstr>Algerian</vt:lpstr>
      <vt:lpstr>Arial</vt:lpstr>
      <vt:lpstr>Calibri</vt:lpstr>
      <vt:lpstr>Times New Roman</vt:lpstr>
      <vt:lpstr>Simple Light</vt:lpstr>
      <vt:lpstr>Simple Light</vt:lpstr>
      <vt:lpstr>PowerPoint Presentation</vt:lpstr>
      <vt:lpstr>The Why…</vt:lpstr>
      <vt:lpstr>PowerPoint Presentation</vt:lpstr>
      <vt:lpstr>Corporate Sponsors</vt:lpstr>
      <vt:lpstr>The Results…</vt:lpstr>
      <vt:lpstr>Lessons Learned</vt:lpstr>
      <vt:lpstr>ACQUISITION  Customer Urgency / Prototype / Iterate </vt:lpstr>
      <vt:lpstr>LTC Courtney Abraham, USA</vt:lpstr>
      <vt:lpstr>LTC Matt Anastasi, USA</vt:lpstr>
      <vt:lpstr>COL Corey Hemingway, USA</vt:lpstr>
      <vt:lpstr>Jeremy Mucha, USN CIV</vt:lpstr>
      <vt:lpstr>CAPT Paul Pampuro, USN</vt:lpstr>
      <vt:lpstr>COL Nelson So, USA</vt:lpstr>
      <vt:lpstr>RDML Richard Timme, USCG</vt:lpstr>
      <vt:lpstr>LEADERSHIP &amp; CULTURE   Value &amp; Empower People</vt:lpstr>
      <vt:lpstr>LTC BJ Bennett, USA</vt:lpstr>
      <vt:lpstr>Col Tom Bladen, MA ANG</vt:lpstr>
      <vt:lpstr>Lt Col Dustin Ireland, USAF</vt:lpstr>
      <vt:lpstr>Col Jaron Roux, USAF</vt:lpstr>
      <vt:lpstr>Col Tim Spaulding, USAF</vt:lpstr>
      <vt:lpstr>CDR Benjamin Van Buskirk, USN</vt:lpstr>
      <vt:lpstr>LtCol Kevin Wierschke, USAF</vt:lpstr>
      <vt:lpstr>LEADERSHIP  Common &amp; Compelling Vision</vt:lpstr>
      <vt:lpstr>LtCol Llonie Cobb, USMC</vt:lpstr>
      <vt:lpstr>LtCol Andrew Konicki, USMC</vt:lpstr>
      <vt:lpstr>Lt Col Katrine Waterman, USAFR</vt:lpstr>
      <vt:lpstr>MANAGEMENT  Efficiency / Change Management</vt:lpstr>
      <vt:lpstr>CDR Dan delaCruz, USN</vt:lpstr>
      <vt:lpstr>CDR Young Hong, USN</vt:lpstr>
      <vt:lpstr>LtCol Jamey Stover, USMC</vt:lpstr>
      <vt:lpstr>Facebook http://prhome.defense.gov/readiness/educationtraining/sdef.aspx </vt:lpstr>
      <vt:lpstr>Facebook http://prhome.defense.gov/readiness/educationtraining/sdef.aspx </vt:lpstr>
      <vt:lpstr>Facebook http://prhome.defense.gov/readiness/educationtraining/sdef.aspx</vt:lpstr>
      <vt:lpstr>Facebook http://prhome.defense.gov/readiness/educationtraining/sdef.aspx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Briggs</dc:creator>
  <cp:lastModifiedBy>Briggs, S Eric (Eric) CIV OSD ODCMO (USA)</cp:lastModifiedBy>
  <cp:revision>28</cp:revision>
  <dcterms:modified xsi:type="dcterms:W3CDTF">2019-06-13T14:38:52Z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0x0101003E48A6A38B77B2418B821460D7748101</vt:lpwstr>
  </property>
</Properties>
</file>