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7" r:id="rId7"/>
    <p:sldId id="266" r:id="rId8"/>
  </p:sldIdLst>
  <p:sldSz cx="9144000" cy="6858000" type="screen4x3"/>
  <p:notesSz cx="7010400" cy="9296400"/>
  <p:embeddedFontLst>
    <p:embeddedFont>
      <p:font typeface="Tahoma" panose="020B0604030504040204" pitchFamily="34" charset="0"/>
      <p:regular r:id="rId10"/>
      <p:bold r:id="rId11"/>
    </p:embeddedFont>
    <p:embeddedFont>
      <p:font typeface="Arial Black" panose="020B0A04020102020204" pitchFamily="34" charset="0"/>
      <p:regular r:id="rId12"/>
      <p:bold r:id="rId13"/>
    </p:embeddedFont>
    <p:embeddedFont>
      <p:font typeface="Algerian" panose="04020705040A02060702" pitchFamily="82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h3C2A2k2ept4UtIl3lcqMLkCrwf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resa &amp; Andy Charles" initials="" lastIdx="4" clrIdx="0"/>
  <p:cmAuthor id="1" name="Hartgang" initials="" lastIdx="3" clrIdx="1"/>
  <p:cmAuthor id="2" name="Kevin Stepp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36" Type="http://schemas.openxmlformats.org/officeDocument/2006/relationships/customXml" Target="../customXml/item2.xml"/><Relationship Id="rId10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30" Type="http://schemas.openxmlformats.org/officeDocument/2006/relationships/commentAuthors" Target="commentAuthors.xml"/><Relationship Id="rId35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36" name="Google Shape;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e65f440a8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12e65f440a8_0_6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Obs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Hart (competition)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Sprague (metrics), Allen (digital trans)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Kahle (empower), Rhinehart (learner mindset)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Rec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A Black (pigeon hole), Taylor (understand, awareness)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A Black (Partner), Newman (involvement)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Charles (variety), Xu (tactical units), Rhinehart (deep R&amp;D)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Colvin (TTP), D Black (TTP), Xu (federated computation)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Durham (MOSA)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Stepp (innovative capacity), Xu (net-promoter)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2e65f440a8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g12e65f440a8_0_13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Obs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A Black (chasing req)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A Black (SAP impact)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A Black (multi-domain)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Carlson (where to start)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A Black (foreign sales), Hart (process dismay)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Rec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D Black (balance), Hart (lagging timelines)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A Black (multi-role capabilities)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Durham (supply chain -inflation)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Durham (Industry Fellows), Allen (feedback, metrics for transparency), Newman (exercises)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Collvin (energy alternatives), A Black (US Partner), Stepp (DIME-C)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</a:t>
            </a:r>
            <a:r>
              <a:rPr lang="en-US" dirty="0" smtClean="0">
                <a:solidFill>
                  <a:schemeClr val="dk1"/>
                </a:solidFill>
              </a:rPr>
              <a:t>Colvin </a:t>
            </a:r>
            <a:r>
              <a:rPr lang="en-US" dirty="0">
                <a:solidFill>
                  <a:schemeClr val="dk1"/>
                </a:solidFill>
              </a:rPr>
              <a:t>(collaboration), Kahle (maximum impact)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1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Obs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Sprague (mindfulness), Carlson (small but tangible)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Newman (“stay” interviews), Taylor (perform to stay)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A Black (leader development), Taylor (MentorCliq)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Sprague (culture), Carlson (MVP)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Rec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Carlson (MVP), D Black (Culture of Accountability)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Kahle (life balance)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Carlson (exec coach), Newman (accel promotions), Bruton (multi-gen engagement), Pavis (well rounded training), Taylor (scraping tools for upskilling)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* Taylor (lateral entry, temp work for non-DoD (Skunk Works)), Xu (20-yr)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6" name="Google Shape;206;p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obj">
  <p:cSld name="OBJECT"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/>
          <p:nvPr/>
        </p:nvSpPr>
        <p:spPr>
          <a:xfrm>
            <a:off x="304800" y="624840"/>
            <a:ext cx="8665464" cy="6248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1"/>
          <p:cNvSpPr/>
          <p:nvPr/>
        </p:nvSpPr>
        <p:spPr>
          <a:xfrm>
            <a:off x="114300" y="117347"/>
            <a:ext cx="1101851" cy="110185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1"/>
          <p:cNvSpPr/>
          <p:nvPr/>
        </p:nvSpPr>
        <p:spPr>
          <a:xfrm>
            <a:off x="304800" y="624840"/>
            <a:ext cx="8665464" cy="6248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1"/>
          <p:cNvSpPr/>
          <p:nvPr/>
        </p:nvSpPr>
        <p:spPr>
          <a:xfrm>
            <a:off x="114300" y="117347"/>
            <a:ext cx="1101851" cy="110185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1"/>
          <p:cNvSpPr/>
          <p:nvPr/>
        </p:nvSpPr>
        <p:spPr>
          <a:xfrm>
            <a:off x="304800" y="624840"/>
            <a:ext cx="8665464" cy="6248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1"/>
          <p:cNvSpPr/>
          <p:nvPr/>
        </p:nvSpPr>
        <p:spPr>
          <a:xfrm>
            <a:off x="114300" y="117347"/>
            <a:ext cx="1101851" cy="110185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1727200" y="0"/>
            <a:ext cx="7416900" cy="6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3" name="Google Shape;23;p11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128904" marR="0" lvl="0" indent="0" algn="ctr">
              <a:lnSpc>
                <a:spcPct val="11807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8904" marR="0" lvl="1" indent="0" algn="ctr">
              <a:lnSpc>
                <a:spcPct val="11807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8904" marR="0" lvl="2" indent="0" algn="ctr">
              <a:lnSpc>
                <a:spcPct val="11807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904" marR="0" lvl="3" indent="0" algn="ctr">
              <a:lnSpc>
                <a:spcPct val="11807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904" marR="0" lvl="4" indent="0" algn="ctr">
              <a:lnSpc>
                <a:spcPct val="11807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8904" marR="0" lvl="5" indent="0" algn="ctr">
              <a:lnSpc>
                <a:spcPct val="11807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8904" marR="0" lvl="6" indent="0" algn="ctr">
              <a:lnSpc>
                <a:spcPct val="11807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8904" marR="0" lvl="7" indent="0" algn="ctr">
              <a:lnSpc>
                <a:spcPct val="11807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28904" marR="0" lvl="8" indent="0" algn="ctr">
              <a:lnSpc>
                <a:spcPct val="11807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8904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OBJECT 2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1219200" y="0"/>
            <a:ext cx="7924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body" idx="1"/>
          </p:nvPr>
        </p:nvSpPr>
        <p:spPr>
          <a:xfrm>
            <a:off x="203200" y="1176286"/>
            <a:ext cx="8712300" cy="53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lgerian"/>
              <a:buChar char="–"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78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792"/>
              <a:buChar char="⮚"/>
              <a:defRPr sz="1800" b="0" i="0" u="none" strike="noStrike" cap="none">
                <a:solidFill>
                  <a:schemeClr val="lt2"/>
                </a:solidFill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5082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Char char="●"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5082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Char char="●"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5082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Char char="●"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5082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Char char="●"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5082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Char char="●"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203200" y="1219200"/>
            <a:ext cx="8712300" cy="5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>
              <a:lnSpc>
                <a:spcPct val="81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lgerian"/>
              <a:buChar char="‐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>
              <a:lnSpc>
                <a:spcPct val="81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63144" algn="l">
              <a:lnSpc>
                <a:spcPct val="81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544"/>
              <a:buFont typeface="Arial"/>
              <a:buChar char="●"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50825" algn="l">
              <a:lnSpc>
                <a:spcPct val="81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50825" algn="l">
              <a:lnSpc>
                <a:spcPct val="81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Char char="●"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50825" algn="l">
              <a:lnSpc>
                <a:spcPct val="81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50825" algn="l">
              <a:lnSpc>
                <a:spcPct val="81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50825" algn="l">
              <a:lnSpc>
                <a:spcPct val="81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Char char="●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1018700" y="0"/>
            <a:ext cx="8086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1">
            <a:noAutofit/>
          </a:bodyPr>
          <a:lstStyle>
            <a:lvl1pPr marR="0" lvl="0" algn="ctr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8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32" name="Google Shape;3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4300" y="117475"/>
            <a:ext cx="1101725" cy="110172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1727200" y="0"/>
            <a:ext cx="7416900" cy="6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/>
          <p:nvPr/>
        </p:nvSpPr>
        <p:spPr>
          <a:xfrm>
            <a:off x="304800" y="625475"/>
            <a:ext cx="8666100" cy="6180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Google Shape;8;p10"/>
          <p:cNvSpPr/>
          <p:nvPr/>
        </p:nvSpPr>
        <p:spPr>
          <a:xfrm>
            <a:off x="304800" y="625475"/>
            <a:ext cx="8666100" cy="6180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" name="Google Shape;9;p10"/>
          <p:cNvSpPr txBox="1">
            <a:spLocks noGrp="1"/>
          </p:cNvSpPr>
          <p:nvPr>
            <p:ph type="body" idx="1"/>
          </p:nvPr>
        </p:nvSpPr>
        <p:spPr>
          <a:xfrm>
            <a:off x="203200" y="1539875"/>
            <a:ext cx="8940900" cy="47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lgerian"/>
              <a:buChar char="–"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7889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792"/>
              <a:buFont typeface="Noto Sans Symbols"/>
              <a:buChar char="●"/>
              <a:defRPr sz="1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5082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Char char="●"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5082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Char char="●"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5082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Char char="●"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5082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Char char="●"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5082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Char char="●"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/>
          <p:nvPr/>
        </p:nvSpPr>
        <p:spPr>
          <a:xfrm>
            <a:off x="304800" y="625475"/>
            <a:ext cx="8666100" cy="6180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Google Shape;11;p10"/>
          <p:cNvSpPr/>
          <p:nvPr/>
        </p:nvSpPr>
        <p:spPr>
          <a:xfrm>
            <a:off x="1149350" y="625475"/>
            <a:ext cx="50736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8BFE"/>
              </a:buClr>
              <a:buSzPts val="1800"/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708BF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u="none" strike="noStrike" cap="none" dirty="0">
                <a:solidFill>
                  <a:srgbClr val="708BFE"/>
                </a:solidFill>
                <a:latin typeface="Arial"/>
                <a:ea typeface="Arial"/>
                <a:cs typeface="Arial"/>
                <a:sym typeface="Arial"/>
              </a:rPr>
              <a:t>Secretary of Defense Executive Fellows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10" descr="http://www.af.mil/shared/media/ggallery/hires/AFG-071024-003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3188" y="157163"/>
            <a:ext cx="1071562" cy="10731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0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10" Type="http://schemas.openxmlformats.org/officeDocument/2006/relationships/image" Target="../media/image12.png"/><Relationship Id="rId4" Type="http://schemas.openxmlformats.org/officeDocument/2006/relationships/image" Target="../media/image6.jp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"/>
          <p:cNvSpPr txBox="1"/>
          <p:nvPr/>
        </p:nvSpPr>
        <p:spPr>
          <a:xfrm>
            <a:off x="1292807" y="703045"/>
            <a:ext cx="3367404" cy="239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1" u="none" strike="noStrike" cap="none" dirty="0">
                <a:solidFill>
                  <a:srgbClr val="708BFE"/>
                </a:solidFill>
                <a:latin typeface="Arial"/>
                <a:ea typeface="Arial"/>
                <a:cs typeface="Arial"/>
                <a:sym typeface="Arial"/>
              </a:rPr>
              <a:t>Secretary of Defense Executive Fellows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>
            <a:spLocks noGrp="1"/>
          </p:cNvSpPr>
          <p:nvPr>
            <p:ph type="title"/>
          </p:nvPr>
        </p:nvSpPr>
        <p:spPr>
          <a:xfrm>
            <a:off x="0" y="925971"/>
            <a:ext cx="9144000" cy="11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ctr" anchorCtr="1">
            <a:spAutoFit/>
          </a:bodyPr>
          <a:lstStyle/>
          <a:p>
            <a:pPr marL="0" lvl="0" indent="0" algn="ctr" rtl="0">
              <a:lnSpc>
                <a:spcPct val="118750"/>
              </a:lnSpc>
              <a:spcBef>
                <a:spcPts val="95"/>
              </a:spcBef>
              <a:spcAft>
                <a:spcPts val="0"/>
              </a:spcAft>
              <a:buSzPts val="1400"/>
              <a:buNone/>
            </a:pPr>
            <a:r>
              <a:rPr lang="en-US" sz="4000" i="0" dirty="0"/>
              <a:t>End-of-Year</a:t>
            </a:r>
            <a:r>
              <a:rPr lang="en-US" sz="4000" i="0" dirty="0">
                <a:latin typeface="Arial"/>
                <a:ea typeface="Arial"/>
                <a:cs typeface="Arial"/>
                <a:sym typeface="Arial"/>
              </a:rPr>
              <a:t> Brief</a:t>
            </a:r>
            <a:r>
              <a:rPr lang="en-US" sz="4000" i="0" dirty="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ing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  <a:p>
            <a:pPr marL="67945" lvl="0" indent="0" algn="ctr" rtl="0">
              <a:lnSpc>
                <a:spcPct val="11791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 i="0" dirty="0">
                <a:latin typeface="Arial"/>
                <a:ea typeface="Arial"/>
                <a:cs typeface="Arial"/>
                <a:sym typeface="Arial"/>
              </a:rPr>
              <a:t>Academic Year 2021-2022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2597683" y="2151104"/>
            <a:ext cx="1158300" cy="1068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/>
          <p:nvPr/>
        </p:nvSpPr>
        <p:spPr>
          <a:xfrm>
            <a:off x="2155830" y="3522764"/>
            <a:ext cx="1100400" cy="10728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"/>
          <p:cNvSpPr/>
          <p:nvPr/>
        </p:nvSpPr>
        <p:spPr>
          <a:xfrm>
            <a:off x="5942084" y="3598964"/>
            <a:ext cx="1100400" cy="10728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"/>
          <p:cNvSpPr/>
          <p:nvPr/>
        </p:nvSpPr>
        <p:spPr>
          <a:xfrm>
            <a:off x="5440670" y="2151104"/>
            <a:ext cx="1088100" cy="10683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2627376" y="4841748"/>
            <a:ext cx="1098900" cy="10425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"/>
          <p:cNvSpPr/>
          <p:nvPr/>
        </p:nvSpPr>
        <p:spPr>
          <a:xfrm>
            <a:off x="5440679" y="4841747"/>
            <a:ext cx="1208400" cy="12192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4003547" y="5362955"/>
            <a:ext cx="1146000" cy="11019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47;p1" descr="Arrow&#10;&#10;Description automatically generated with low confidence"/>
          <p:cNvPicPr preferRelativeResize="0"/>
          <p:nvPr/>
        </p:nvPicPr>
        <p:blipFill rotWithShape="1">
          <a:blip r:embed="rId10">
            <a:alphaModFix/>
          </a:blip>
          <a:srcRect l="7535" t="225" r="1801" b="2245"/>
          <a:stretch/>
        </p:blipFill>
        <p:spPr>
          <a:xfrm>
            <a:off x="3484835" y="2727960"/>
            <a:ext cx="2326800" cy="2234100"/>
          </a:xfrm>
          <a:prstGeom prst="pentagon">
            <a:avLst>
              <a:gd name="hf" fmla="val 105146"/>
              <a:gd name="vf" fmla="val 110557"/>
            </a:avLst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 txBox="1">
            <a:spLocks noGrp="1"/>
          </p:cNvSpPr>
          <p:nvPr>
            <p:ph type="sldNum" idx="12"/>
          </p:nvPr>
        </p:nvSpPr>
        <p:spPr>
          <a:xfrm>
            <a:off x="8512359" y="6229609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  <p:sp>
        <p:nvSpPr>
          <p:cNvPr id="138" name="Google Shape;138;p6"/>
          <p:cNvSpPr txBox="1"/>
          <p:nvPr/>
        </p:nvSpPr>
        <p:spPr>
          <a:xfrm>
            <a:off x="1178351" y="37705"/>
            <a:ext cx="7664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u="none" strike="noStrike" cap="none" dirty="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AY 21-22 Key Takeaways</a:t>
            </a:r>
            <a:endParaRPr sz="36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714150" y="1363551"/>
            <a:ext cx="78429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BABA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INNOVATION</a:t>
            </a:r>
            <a:endParaRPr sz="3200" b="1" i="1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713850" y="2345404"/>
            <a:ext cx="78429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BABA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3715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1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PARTNERSHIP</a:t>
            </a:r>
            <a:endParaRPr sz="3200" b="1" i="1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1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1" name="Google Shape;141;p6"/>
          <p:cNvSpPr/>
          <p:nvPr/>
        </p:nvSpPr>
        <p:spPr>
          <a:xfrm>
            <a:off x="713850" y="5290966"/>
            <a:ext cx="78429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BABA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37150" rIns="91425" bIns="45700" anchor="ctr" anchorCtr="0">
            <a:noAutofit/>
          </a:bodyPr>
          <a:lstStyle/>
          <a:p>
            <a:pPr>
              <a:buClr>
                <a:schemeClr val="dk1"/>
              </a:buClr>
            </a:pPr>
            <a:r>
              <a:rPr lang="en-US" sz="3200" b="1" i="1" dirty="0" smtClean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				  SDEF </a:t>
            </a:r>
            <a:r>
              <a:rPr lang="en-US" sz="3200" b="1" i="1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PROGRAM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1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668593" y="4318944"/>
            <a:ext cx="7878624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BABA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37150" rIns="91425" bIns="45700" anchor="ctr" anchorCtr="0">
            <a:noAutofit/>
          </a:bodyPr>
          <a:lstStyle/>
          <a:p>
            <a:pPr lvl="0" algn="r">
              <a:buClr>
                <a:schemeClr val="dk1"/>
              </a:buClr>
            </a:pPr>
            <a:r>
              <a:rPr lang="en-US" sz="3200" b="1" i="1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CULTURE</a:t>
            </a:r>
          </a:p>
        </p:txBody>
      </p:sp>
      <p:pic>
        <p:nvPicPr>
          <p:cNvPr id="144" name="Google Shape;144;p6" descr="Business, change, management, modify, operation, process, switch icon - Download on Iconfind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9766" y="5235961"/>
            <a:ext cx="954001" cy="95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6" descr="Lightbulb and gear with solid fi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7650" y="1391162"/>
            <a:ext cx="954000" cy="9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6"/>
          <p:cNvSpPr/>
          <p:nvPr/>
        </p:nvSpPr>
        <p:spPr>
          <a:xfrm>
            <a:off x="714150" y="3327258"/>
            <a:ext cx="78429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BABA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3715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1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TALENT MANAGEMENT</a:t>
            </a:r>
            <a:endParaRPr sz="3200" b="1" i="1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1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47" name="Google Shape;147;p6" descr="Boat, Rowing, Training, Water Blue and Red Download and Buy Now Web Widget  Card Template Stock Vector - Illustration of linear, background: 149001626"/>
          <p:cNvPicPr preferRelativeResize="0"/>
          <p:nvPr/>
        </p:nvPicPr>
        <p:blipFill rotWithShape="1">
          <a:blip r:embed="rId5">
            <a:alphaModFix/>
          </a:blip>
          <a:srcRect l="20929" t="14994" b="20514"/>
          <a:stretch/>
        </p:blipFill>
        <p:spPr>
          <a:xfrm>
            <a:off x="807725" y="2352639"/>
            <a:ext cx="1013850" cy="8704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7725" y="3319125"/>
            <a:ext cx="954000" cy="9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953" y="4355061"/>
            <a:ext cx="914479" cy="9205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e65f440a8_0_68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  <p:sp>
        <p:nvSpPr>
          <p:cNvPr id="154" name="Google Shape;154;g12e65f440a8_0_68"/>
          <p:cNvSpPr txBox="1"/>
          <p:nvPr/>
        </p:nvSpPr>
        <p:spPr>
          <a:xfrm>
            <a:off x="1178350" y="37700"/>
            <a:ext cx="6593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1" i="1" u="none" strike="noStrike" cap="none" dirty="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Innovation</a:t>
            </a:r>
            <a:endParaRPr sz="1600" b="0" i="0" u="none" strike="noStrike" cap="none" dirty="0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5" name="Google Shape;155;g12e65f440a8_0_68"/>
          <p:cNvSpPr txBox="1"/>
          <p:nvPr/>
        </p:nvSpPr>
        <p:spPr>
          <a:xfrm>
            <a:off x="411500" y="1540125"/>
            <a:ext cx="8321100" cy="17163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111125" marR="0" lvl="0" indent="-123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dirty="0"/>
              <a:t>Industry is inherently </a:t>
            </a:r>
            <a:r>
              <a:rPr lang="en-US" sz="1600" b="1" dirty="0"/>
              <a:t>more innovative than DoD</a:t>
            </a:r>
            <a:r>
              <a:rPr lang="en-US" sz="1600" dirty="0"/>
              <a:t> – greater R&amp;D funding &amp; incentives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i="0" u="none" strike="noStrike" cap="none" dirty="0">
                <a:solidFill>
                  <a:srgbClr val="000000"/>
                </a:solidFill>
              </a:rPr>
              <a:t>I</a:t>
            </a:r>
            <a:r>
              <a:rPr lang="en-US" sz="1600" i="0" u="none" strike="noStrike" cap="none" dirty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nnovation is </a:t>
            </a:r>
            <a:r>
              <a:rPr lang="en-US" sz="1600" b="1" i="1" u="none" strike="noStrike" cap="none" dirty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not</a:t>
            </a:r>
            <a:r>
              <a:rPr lang="en-US" sz="1600" b="1" i="0" u="none" strike="noStrike" cap="none" dirty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 necessarily faster</a:t>
            </a:r>
            <a:r>
              <a:rPr lang="en-US" sz="1600" i="0" u="none" strike="noStrike" cap="none" dirty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in the private sector</a:t>
            </a:r>
            <a:r>
              <a:rPr lang="en-US" sz="1600" dirty="0"/>
              <a:t> 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i="0" u="none" strike="noStrike" cap="none" dirty="0">
                <a:solidFill>
                  <a:srgbClr val="000000"/>
                </a:solidFill>
              </a:rPr>
              <a:t>Innovation is a quantified, expected </a:t>
            </a:r>
            <a:r>
              <a:rPr lang="en-US" sz="1600" b="1" i="0" u="none" strike="noStrike" cap="none" dirty="0">
                <a:solidFill>
                  <a:srgbClr val="000000"/>
                </a:solidFill>
              </a:rPr>
              <a:t>competitive imperative</a:t>
            </a:r>
            <a:r>
              <a:rPr lang="en-US" sz="1600" i="0" u="none" strike="noStrike" cap="none" dirty="0">
                <a:solidFill>
                  <a:srgbClr val="000000"/>
                </a:solidFill>
              </a:rPr>
              <a:t> in corporat</a:t>
            </a:r>
            <a:r>
              <a:rPr lang="en-US" sz="1600" dirty="0"/>
              <a:t>e</a:t>
            </a:r>
            <a:r>
              <a:rPr lang="en-US" sz="1600" i="0" u="none" strike="noStrike" cap="none" dirty="0">
                <a:solidFill>
                  <a:srgbClr val="000000"/>
                </a:solidFill>
              </a:rPr>
              <a:t> America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i="0" u="none" strike="noStrike" cap="none" dirty="0">
                <a:solidFill>
                  <a:srgbClr val="000000"/>
                </a:solidFill>
              </a:rPr>
              <a:t>Successful innovation is a result of </a:t>
            </a:r>
            <a:r>
              <a:rPr lang="en-US" sz="1600" b="1" i="0" u="none" strike="noStrike" cap="none" dirty="0">
                <a:solidFill>
                  <a:srgbClr val="000000"/>
                </a:solidFill>
              </a:rPr>
              <a:t>close practitioner-developer partnership</a:t>
            </a:r>
            <a:endParaRPr sz="1600" b="1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i="0" u="none" strike="noStrike" cap="none" dirty="0">
                <a:solidFill>
                  <a:srgbClr val="000000"/>
                </a:solidFill>
              </a:rPr>
              <a:t>Clear, audacious objectives</a:t>
            </a:r>
            <a:r>
              <a:rPr lang="en-US" sz="1600" i="0" u="none" strike="noStrike" cap="none" dirty="0">
                <a:solidFill>
                  <a:srgbClr val="000000"/>
                </a:solidFill>
              </a:rPr>
              <a:t> guide action, remove barriers,</a:t>
            </a:r>
            <a:r>
              <a:rPr lang="en-US" sz="1600" dirty="0"/>
              <a:t> facilitating </a:t>
            </a:r>
            <a:r>
              <a:rPr lang="en-US" sz="1600" i="0" u="none" strike="noStrike" cap="none" dirty="0">
                <a:solidFill>
                  <a:srgbClr val="000000"/>
                </a:solidFill>
              </a:rPr>
              <a:t>success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i="0" u="none" strike="noStrike" cap="none" dirty="0">
                <a:solidFill>
                  <a:srgbClr val="000000"/>
                </a:solidFill>
              </a:rPr>
              <a:t>Not all fails are failures</a:t>
            </a:r>
            <a:r>
              <a:rPr lang="en-US" sz="1600" i="0" u="none" strike="noStrike" cap="none" dirty="0">
                <a:solidFill>
                  <a:srgbClr val="000000"/>
                </a:solidFill>
              </a:rPr>
              <a:t> </a:t>
            </a:r>
            <a:r>
              <a:rPr lang="en-US" sz="1600" b="1" dirty="0"/>
              <a:t>–</a:t>
            </a:r>
            <a:r>
              <a:rPr lang="en-US" sz="1600" i="0" u="none" strike="noStrike" cap="none" dirty="0">
                <a:solidFill>
                  <a:srgbClr val="000000"/>
                </a:solidFill>
              </a:rPr>
              <a:t> expect to fail, plan to learn</a:t>
            </a:r>
            <a:endParaRPr sz="1600" dirty="0"/>
          </a:p>
        </p:txBody>
      </p:sp>
      <p:sp>
        <p:nvSpPr>
          <p:cNvPr id="156" name="Google Shape;156;g12e65f440a8_0_68"/>
          <p:cNvSpPr txBox="1"/>
          <p:nvPr/>
        </p:nvSpPr>
        <p:spPr>
          <a:xfrm>
            <a:off x="411400" y="3834900"/>
            <a:ext cx="8321100" cy="23136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1125" marR="0" lvl="0" indent="-123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dirty="0"/>
              <a:t>Close the gap – </a:t>
            </a:r>
            <a:r>
              <a:rPr lang="en-US" sz="1600" dirty="0"/>
              <a:t>engage broadly,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i="0" u="none" strike="noStrike" cap="none" dirty="0">
                <a:solidFill>
                  <a:srgbClr val="000000"/>
                </a:solidFill>
              </a:rPr>
              <a:t>increase contact surface</a:t>
            </a:r>
            <a:endParaRPr sz="1600" dirty="0"/>
          </a:p>
          <a:p>
            <a:pPr marL="400050" marR="0" lvl="0" indent="-215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Partner openly </a:t>
            </a:r>
            <a:r>
              <a:rPr lang="en-US" sz="1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–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 </a:t>
            </a:r>
            <a:r>
              <a:rPr lang="en-US" sz="1600" i="0" u="none" strike="noStrike" cap="none" dirty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involve industry in “problem” definition, RDT&amp;E, &amp; exercises</a:t>
            </a:r>
            <a:endParaRPr sz="1600"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</a:ext>
              </a:extLst>
            </a:endParaRPr>
          </a:p>
          <a:p>
            <a:pPr marL="400050" marR="0" lvl="0" indent="-215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</a:ext>
                </a:extLst>
              </a:rPr>
              <a:t>Reduce barriers – </a:t>
            </a:r>
            <a:r>
              <a:rPr lang="en-US" sz="16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facilitate </a:t>
            </a:r>
            <a:r>
              <a:rPr lang="en-US" sz="1600" i="0" u="none" strike="noStrike" cap="none" dirty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tactical</a:t>
            </a:r>
            <a:r>
              <a:rPr lang="en-US" sz="16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-</a:t>
            </a:r>
            <a:r>
              <a:rPr lang="en-US" sz="1600" i="0" u="none" strike="noStrike" cap="none" dirty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</a:ext>
                </a:extLst>
              </a:rPr>
              <a:t>level </a:t>
            </a:r>
            <a:r>
              <a:rPr lang="en-US" sz="16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dialogue</a:t>
            </a:r>
            <a:r>
              <a:rPr lang="en-US" sz="1600" i="0" u="none" strike="noStrike" cap="none" dirty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  </a:ext>
                </a:extLst>
              </a:rPr>
              <a:t>, iterate pursuits, ready adoption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Discourage “NO” </a:t>
            </a:r>
            <a:r>
              <a:rPr lang="en-US" sz="1600" b="1" i="0" u="none" strike="noStrike" cap="none" dirty="0">
                <a:solidFill>
                  <a:srgbClr val="000000"/>
                </a:solidFill>
              </a:rPr>
              <a:t>–</a:t>
            </a:r>
            <a:r>
              <a:rPr lang="en-US" sz="1600" i="0" u="none" strike="noStrike" cap="none" dirty="0">
                <a:solidFill>
                  <a:srgbClr val="000000"/>
                </a:solidFill>
              </a:rPr>
              <a:t> release grasp on TTPs, require proof of “NO”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Demand open architecture – </a:t>
            </a:r>
            <a:r>
              <a:rPr lang="en-US" sz="1600" i="0" u="none" strike="noStrike" cap="none" dirty="0">
                <a:solidFill>
                  <a:srgbClr val="000000"/>
                </a:solidFill>
              </a:rPr>
              <a:t>reduce pursuit size, increase opportunities</a:t>
            </a:r>
            <a:endParaRPr sz="1600" i="0" u="none" strike="noStrike" cap="none" dirty="0">
              <a:solidFill>
                <a:srgbClr val="000000"/>
              </a:solidFill>
            </a:endParaRPr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Incentivize “troublemakers” &amp; challenge norms</a:t>
            </a:r>
            <a:endParaRPr sz="1600" b="1" dirty="0">
              <a:solidFill>
                <a:schemeClr val="dk1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9"/>
                </a:ext>
              </a:extLst>
            </a:endParaRPr>
          </a:p>
          <a:p>
            <a:pPr marL="400050" marR="0" lvl="0" indent="-215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Retain &amp; reward innovators that challenge status quo</a:t>
            </a:r>
            <a:endParaRPr sz="1600" b="1" dirty="0">
              <a:solidFill>
                <a:schemeClr val="dk1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1"/>
                </a:ext>
              </a:extLst>
            </a:endParaRPr>
          </a:p>
          <a:p>
            <a:pPr marL="400050" marR="0" lvl="0" indent="-215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2"/>
                  </a:ext>
                </a:extLst>
              </a:rPr>
              <a:t>Capitalize on innovation hubs to increase agile testing</a:t>
            </a:r>
            <a:endParaRPr sz="1600"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3"/>
                </a:ext>
              </a:extLs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1600" dirty="0">
              <a:solidFill>
                <a:srgbClr val="00FF00"/>
              </a:solidFill>
            </a:endParaRPr>
          </a:p>
        </p:txBody>
      </p:sp>
      <p:pic>
        <p:nvPicPr>
          <p:cNvPr id="157" name="Google Shape;157;g12e65f440a8_0_68" descr="Lightbulb and gear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9550" y="37700"/>
            <a:ext cx="995925" cy="9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g12e65f440a8_0_68"/>
          <p:cNvSpPr txBox="1"/>
          <p:nvPr/>
        </p:nvSpPr>
        <p:spPr>
          <a:xfrm>
            <a:off x="340138" y="1169100"/>
            <a:ext cx="1926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OBSERVATIONS</a:t>
            </a:r>
            <a:endParaRPr sz="1600" b="1" dirty="0"/>
          </a:p>
        </p:txBody>
      </p:sp>
      <p:sp>
        <p:nvSpPr>
          <p:cNvPr id="159" name="Google Shape;159;g12e65f440a8_0_68"/>
          <p:cNvSpPr txBox="1"/>
          <p:nvPr/>
        </p:nvSpPr>
        <p:spPr>
          <a:xfrm>
            <a:off x="340138" y="3450300"/>
            <a:ext cx="2439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RECOMMENDATIONS</a:t>
            </a:r>
            <a:endParaRPr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2e65f440a8_0_130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  <p:sp>
        <p:nvSpPr>
          <p:cNvPr id="165" name="Google Shape;165;g12e65f440a8_0_130"/>
          <p:cNvSpPr txBox="1"/>
          <p:nvPr/>
        </p:nvSpPr>
        <p:spPr>
          <a:xfrm>
            <a:off x="1178350" y="37700"/>
            <a:ext cx="6615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1" i="1" dirty="0">
                <a:latin typeface="Arial Black"/>
                <a:ea typeface="Arial Black"/>
                <a:cs typeface="Arial Black"/>
                <a:sym typeface="Arial Black"/>
              </a:rPr>
              <a:t>Partnership</a:t>
            </a:r>
            <a:endParaRPr sz="1600" b="0" i="0" u="none" strike="noStrike" cap="none" dirty="0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6" name="Google Shape;166;g12e65f440a8_0_130"/>
          <p:cNvSpPr txBox="1"/>
          <p:nvPr/>
        </p:nvSpPr>
        <p:spPr>
          <a:xfrm>
            <a:off x="365700" y="1613625"/>
            <a:ext cx="8412600" cy="18153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 sz="1600" b="1" dirty="0"/>
              <a:t>Industry feels they are “chasing requirements” – </a:t>
            </a:r>
            <a:r>
              <a:rPr lang="en-US" sz="1600" dirty="0"/>
              <a:t>they desire dialogue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Overclassification/SAP stovepipes limits </a:t>
            </a:r>
            <a:r>
              <a:rPr lang="en-US" sz="1600" dirty="0"/>
              <a:t>dialogue &amp; participants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 sz="1600" b="1" dirty="0">
                <a:solidFill>
                  <a:schemeClr val="dk1"/>
                </a:solidFill>
              </a:rPr>
              <a:t>Industries are converging</a:t>
            </a:r>
            <a:r>
              <a:rPr lang="en-US" sz="1600" dirty="0">
                <a:solidFill>
                  <a:schemeClr val="dk1"/>
                </a:solidFill>
              </a:rPr>
              <a:t> - tech dispersion is driving cross-domain consumer expectations &amp; reshaping competitive landscape</a:t>
            </a:r>
            <a:endParaRPr sz="1600" dirty="0">
              <a:solidFill>
                <a:schemeClr val="dk1"/>
              </a:solidFill>
            </a:endParaRPr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Bureaucracy</a:t>
            </a:r>
            <a:r>
              <a:rPr lang="en-US" sz="1600" dirty="0"/>
              <a:t> discourages/impedes partnerships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dirty="0"/>
              <a:t>Industry </a:t>
            </a:r>
            <a:r>
              <a:rPr lang="en-US" sz="1600" b="1" dirty="0"/>
              <a:t>pessimistic</a:t>
            </a:r>
            <a:r>
              <a:rPr lang="en-US" sz="1600" dirty="0"/>
              <a:t> on working with DoD </a:t>
            </a:r>
            <a:endParaRPr sz="1600" dirty="0"/>
          </a:p>
          <a:p>
            <a:pPr marL="45720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167" name="Google Shape;167;g12e65f440a8_0_130"/>
          <p:cNvSpPr txBox="1"/>
          <p:nvPr/>
        </p:nvSpPr>
        <p:spPr>
          <a:xfrm>
            <a:off x="340150" y="1182525"/>
            <a:ext cx="3812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OBSERVATIONS</a:t>
            </a:r>
            <a:endParaRPr sz="1600" b="1" dirty="0"/>
          </a:p>
        </p:txBody>
      </p:sp>
      <p:sp>
        <p:nvSpPr>
          <p:cNvPr id="168" name="Google Shape;168;g12e65f440a8_0_130"/>
          <p:cNvSpPr txBox="1"/>
          <p:nvPr/>
        </p:nvSpPr>
        <p:spPr>
          <a:xfrm>
            <a:off x="340150" y="3708588"/>
            <a:ext cx="2439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RECOMMENDATIONS</a:t>
            </a:r>
            <a:endParaRPr sz="1600" b="1" dirty="0"/>
          </a:p>
        </p:txBody>
      </p:sp>
      <p:sp>
        <p:nvSpPr>
          <p:cNvPr id="169" name="Google Shape;169;g12e65f440a8_0_130"/>
          <p:cNvSpPr txBox="1"/>
          <p:nvPr/>
        </p:nvSpPr>
        <p:spPr>
          <a:xfrm>
            <a:off x="365700" y="4139700"/>
            <a:ext cx="8412600" cy="24540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dirty="0"/>
              <a:t>Remove barriers – </a:t>
            </a:r>
            <a:r>
              <a:rPr lang="en-US" sz="1600" dirty="0"/>
              <a:t>r</a:t>
            </a:r>
            <a:r>
              <a:rPr lang="en-US" sz="16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4"/>
                  </a:ext>
                </a:extLst>
              </a:rPr>
              <a:t>eassess and remove policies/procedures that make it difficult for Industry to work with us; engage with greater utilization of Industry Days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Target </a:t>
            </a:r>
            <a:r>
              <a:rPr lang="en-US" sz="1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5"/>
                  </a:ext>
                </a:extLst>
              </a:rPr>
              <a:t>multi-domain buys</a:t>
            </a:r>
            <a:r>
              <a:rPr lang="en-US" sz="1600" dirty="0"/>
              <a:t> – engage beyond single-domain/service </a:t>
            </a:r>
            <a:r>
              <a:rPr lang="en-US" sz="1600" dirty="0" smtClean="0"/>
              <a:t>requirements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6"/>
                  </a:ext>
                </a:extLst>
              </a:rPr>
              <a:t>Commit </a:t>
            </a:r>
            <a:r>
              <a:rPr lang="en-US" sz="1600" b="1" dirty="0"/>
              <a:t>early</a:t>
            </a:r>
            <a:r>
              <a:rPr lang="en-US" sz="1600" dirty="0"/>
              <a:t> – allow industry to engage supply chain to manage inflation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Engage “team”</a:t>
            </a:r>
            <a:r>
              <a:rPr lang="en-US" sz="1600" dirty="0"/>
              <a:t> – multi-company brainstorming, invite to demos/exercises, &amp; capture feedback/observations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Leverage</a:t>
            </a:r>
            <a:r>
              <a:rPr lang="en-US" sz="1600" dirty="0"/>
              <a:t> corporate America to assist Nat’l Security goals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Don’t let ego detract</a:t>
            </a:r>
            <a:r>
              <a:rPr lang="en-US" sz="1600" dirty="0"/>
              <a:t> from partnerships – acknowledge Industry is more agile &amp; innovative</a:t>
            </a:r>
            <a:endParaRPr sz="1600" dirty="0"/>
          </a:p>
          <a:p>
            <a:pPr marL="45720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1600" b="1" dirty="0"/>
          </a:p>
        </p:txBody>
      </p:sp>
      <p:pic>
        <p:nvPicPr>
          <p:cNvPr id="170" name="Google Shape;170;g12e65f440a8_0_130" descr="Boat, Rowing, Training, Water Blue and Red Download and Buy Now Web Widget  Card Template Stock Vector - Illustration of linear, background: 149001626"/>
          <p:cNvPicPr preferRelativeResize="0"/>
          <p:nvPr/>
        </p:nvPicPr>
        <p:blipFill rotWithShape="1">
          <a:blip r:embed="rId3">
            <a:alphaModFix/>
          </a:blip>
          <a:srcRect t="14994" b="20514"/>
          <a:stretch/>
        </p:blipFill>
        <p:spPr>
          <a:xfrm>
            <a:off x="7732100" y="37700"/>
            <a:ext cx="1373375" cy="93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  <p:sp>
        <p:nvSpPr>
          <p:cNvPr id="176" name="Google Shape;176;p13"/>
          <p:cNvSpPr txBox="1"/>
          <p:nvPr/>
        </p:nvSpPr>
        <p:spPr>
          <a:xfrm>
            <a:off x="1399875" y="15500"/>
            <a:ext cx="6593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u="none" strike="noStrike" cap="none" dirty="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Talent </a:t>
            </a:r>
            <a:r>
              <a:rPr lang="en-US" sz="3600" b="1" i="1" dirty="0">
                <a:latin typeface="Arial Black"/>
                <a:ea typeface="Arial Black"/>
                <a:cs typeface="Arial Black"/>
                <a:sym typeface="Arial Black"/>
              </a:rPr>
              <a:t>Management</a:t>
            </a:r>
            <a:endParaRPr sz="36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77" name="Google Shape;177;p13"/>
          <p:cNvSpPr txBox="1"/>
          <p:nvPr/>
        </p:nvSpPr>
        <p:spPr>
          <a:xfrm>
            <a:off x="365700" y="1565325"/>
            <a:ext cx="8412600" cy="19380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 sz="1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7"/>
                  </a:ext>
                </a:extLst>
              </a:rPr>
              <a:t>Talent migrates to purpose, value, &amp; engagement</a:t>
            </a:r>
            <a:endParaRPr sz="1600" b="1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 sz="16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8"/>
                  </a:ext>
                </a:extLst>
              </a:rPr>
              <a:t>DoD &amp; Industry face </a:t>
            </a:r>
            <a:r>
              <a:rPr lang="en-US" sz="1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9"/>
                  </a:ext>
                </a:extLst>
              </a:rPr>
              <a:t>similar recruitment/retention challenges</a:t>
            </a:r>
            <a:endParaRPr sz="1600" b="1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 sz="1600" b="1" dirty="0"/>
              <a:t>Job satisfaction &amp; belonging are key</a:t>
            </a:r>
            <a:r>
              <a:rPr lang="en-US" sz="1600" dirty="0"/>
              <a:t>: must feel valued, supported, mentored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 sz="1600" dirty="0"/>
              <a:t>Focused on </a:t>
            </a:r>
            <a:r>
              <a:rPr lang="en-US" sz="1600" b="1" dirty="0"/>
              <a:t>“stay” mentality</a:t>
            </a:r>
            <a:r>
              <a:rPr lang="en-US" sz="1600" dirty="0"/>
              <a:t> – elevates employee experience &amp; benefits, professional desires (pathways), engagement/productivity, &amp; mindfulness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Active management pays dividends</a:t>
            </a:r>
            <a:r>
              <a:rPr lang="en-US" sz="1600" dirty="0"/>
              <a:t> – exec coaching, succession plans, etc.</a:t>
            </a:r>
            <a:endParaRPr sz="1600" b="1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0"/>
                  </a:ext>
                </a:extLst>
              </a:rPr>
              <a:t>Industry keen on </a:t>
            </a:r>
            <a:r>
              <a:rPr lang="en-US" sz="1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1"/>
                  </a:ext>
                </a:extLst>
              </a:rPr>
              <a:t>empowering workforce</a:t>
            </a:r>
            <a:r>
              <a:rPr lang="en-US" sz="16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2"/>
                  </a:ext>
                </a:extLst>
              </a:rPr>
              <a:t> </a:t>
            </a:r>
            <a:r>
              <a:rPr lang="en-US" sz="1600" dirty="0"/>
              <a:t> </a:t>
            </a:r>
            <a:endParaRPr sz="1600" dirty="0"/>
          </a:p>
        </p:txBody>
      </p:sp>
      <p:sp>
        <p:nvSpPr>
          <p:cNvPr id="178" name="Google Shape;178;p13"/>
          <p:cNvSpPr txBox="1"/>
          <p:nvPr/>
        </p:nvSpPr>
        <p:spPr>
          <a:xfrm>
            <a:off x="371175" y="4038600"/>
            <a:ext cx="8401500" cy="23160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dirty="0"/>
              <a:t>Elevate what makes DoD unique</a:t>
            </a:r>
            <a:r>
              <a:rPr lang="en-US" sz="1600" dirty="0"/>
              <a:t> – purpose, camaraderie, culture 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dirty="0"/>
              <a:t>Productivity</a:t>
            </a:r>
            <a:r>
              <a:rPr lang="en-US" sz="1600" dirty="0"/>
              <a:t> – </a:t>
            </a:r>
            <a:r>
              <a:rPr lang="en-US" sz="16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3"/>
                  </a:ext>
                </a:extLst>
              </a:rPr>
              <a:t>discourage presence for the sake of presence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4"/>
                  </a:ext>
                </a:extLst>
              </a:rPr>
              <a:t>Reevaluate decision authority levels</a:t>
            </a:r>
            <a:r>
              <a:rPr lang="en-US" sz="16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5"/>
                  </a:ext>
                </a:extLst>
              </a:rPr>
              <a:t> – remove irrelevant authorities, push to lowest level possible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US" sz="1600" b="1" dirty="0">
                <a:solidFill>
                  <a:schemeClr val="dk1"/>
                </a:solidFill>
              </a:rPr>
              <a:t>New paradigms in talent development</a:t>
            </a:r>
            <a:r>
              <a:rPr lang="en-US" sz="1600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6"/>
                  </a:ext>
                </a:extLst>
              </a:rPr>
              <a:t> – </a:t>
            </a:r>
            <a:r>
              <a:rPr lang="en-US" sz="1600" dirty="0">
                <a:solidFill>
                  <a:schemeClr val="dk1"/>
                </a:solidFill>
              </a:rPr>
              <a:t>wider upskilling investments, learning journeys toward the </a:t>
            </a:r>
            <a:r>
              <a:rPr lang="en-US" sz="1600" b="1" dirty="0">
                <a:solidFill>
                  <a:schemeClr val="dk1"/>
                </a:solidFill>
              </a:rPr>
              <a:t>talent we need</a:t>
            </a:r>
            <a:r>
              <a:rPr lang="en-US" sz="1600" dirty="0">
                <a:solidFill>
                  <a:schemeClr val="dk1"/>
                </a:solidFill>
              </a:rPr>
              <a:t>, lateral entrants for critical skills</a:t>
            </a:r>
            <a:endParaRPr sz="1600" dirty="0">
              <a:solidFill>
                <a:schemeClr val="dk1"/>
              </a:solidFill>
            </a:endParaRPr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en-US" sz="1600" dirty="0"/>
              <a:t>Make industry-permeable service model as </a:t>
            </a:r>
            <a:r>
              <a:rPr lang="en-US" sz="1600" b="1" dirty="0"/>
              <a:t>competitive</a:t>
            </a:r>
            <a:r>
              <a:rPr lang="en-US" sz="1600" dirty="0"/>
              <a:t> as continuous service</a:t>
            </a:r>
            <a:endParaRPr sz="1600" dirty="0"/>
          </a:p>
          <a:p>
            <a:pPr marL="400050" marR="0" lvl="0" indent="-215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en-US" sz="1600" dirty="0"/>
              <a:t>Deemphasize 20-yr career tracks, offer alternative career paths</a:t>
            </a:r>
            <a:endParaRPr sz="1600" dirty="0"/>
          </a:p>
        </p:txBody>
      </p:sp>
      <p:sp>
        <p:nvSpPr>
          <p:cNvPr id="179" name="Google Shape;179;p13"/>
          <p:cNvSpPr txBox="1"/>
          <p:nvPr/>
        </p:nvSpPr>
        <p:spPr>
          <a:xfrm>
            <a:off x="340150" y="1182525"/>
            <a:ext cx="3812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OBSERVATIONS</a:t>
            </a:r>
            <a:endParaRPr sz="1600" b="1" dirty="0"/>
          </a:p>
        </p:txBody>
      </p:sp>
      <p:sp>
        <p:nvSpPr>
          <p:cNvPr id="180" name="Google Shape;180;p13"/>
          <p:cNvSpPr txBox="1"/>
          <p:nvPr/>
        </p:nvSpPr>
        <p:spPr>
          <a:xfrm>
            <a:off x="340150" y="3628272"/>
            <a:ext cx="2439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RECOMMENDATIONS</a:t>
            </a:r>
            <a:endParaRPr sz="1600" b="1" dirty="0"/>
          </a:p>
        </p:txBody>
      </p:sp>
      <p:pic>
        <p:nvPicPr>
          <p:cNvPr id="181" name="Google Shape;18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0650" y="91700"/>
            <a:ext cx="1090750" cy="109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  <p:sp>
        <p:nvSpPr>
          <p:cNvPr id="222" name="Google Shape;222;p7"/>
          <p:cNvSpPr txBox="1"/>
          <p:nvPr/>
        </p:nvSpPr>
        <p:spPr>
          <a:xfrm>
            <a:off x="1178350" y="37700"/>
            <a:ext cx="6352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u="none" strike="noStrike" cap="none" dirty="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Cultu</a:t>
            </a:r>
            <a:r>
              <a:rPr lang="en-US" sz="3600" b="1" i="1" u="none" strike="noStrike" cap="none" dirty="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0"/>
                  </a:ext>
                </a:extLst>
              </a:rPr>
              <a:t>re</a:t>
            </a:r>
            <a:endParaRPr sz="36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223" name="Google Shape;223;p7" descr="Round table meeting icon isolated on white Vector Image"/>
          <p:cNvPicPr preferRelativeResize="0"/>
          <p:nvPr/>
        </p:nvPicPr>
        <p:blipFill rotWithShape="1">
          <a:blip r:embed="rId3">
            <a:alphaModFix/>
          </a:blip>
          <a:srcRect b="15390"/>
          <a:stretch/>
        </p:blipFill>
        <p:spPr>
          <a:xfrm>
            <a:off x="7950050" y="-82400"/>
            <a:ext cx="1155426" cy="10552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7"/>
          <p:cNvSpPr txBox="1"/>
          <p:nvPr/>
        </p:nvSpPr>
        <p:spPr>
          <a:xfrm>
            <a:off x="365700" y="1623825"/>
            <a:ext cx="8412600" cy="20223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dirty="0"/>
              <a:t>Culture drives action &amp; success … </a:t>
            </a:r>
            <a:r>
              <a:rPr lang="en-US" sz="1600" b="1" i="1" dirty="0"/>
              <a:t>always</a:t>
            </a:r>
            <a:endParaRPr sz="1600" b="1" i="1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dirty="0"/>
              <a:t>Change is always hard – courage in the face of change is rewarded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Tech is changing how leaders lead, manage, and run organizations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dirty="0"/>
              <a:t>There’s </a:t>
            </a:r>
            <a:r>
              <a:rPr lang="en-US" sz="1600" b="1" dirty="0"/>
              <a:t>no monopoly on good ideas</a:t>
            </a:r>
            <a:r>
              <a:rPr lang="en-US" sz="1600" dirty="0"/>
              <a:t> – cognitive diversity is rewarded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D&amp;I is iterative &amp; ongoing</a:t>
            </a:r>
            <a:r>
              <a:rPr lang="en-US" sz="1600" dirty="0"/>
              <a:t> – there is no right answer or playbook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dirty="0"/>
              <a:t>The </a:t>
            </a:r>
            <a:r>
              <a:rPr lang="en-US" sz="1600" b="1" dirty="0"/>
              <a:t>grass is not always greener</a:t>
            </a:r>
            <a:r>
              <a:rPr lang="en-US" sz="1600" dirty="0"/>
              <a:t> – DoD should give itself more credit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dirty="0"/>
              <a:t>Industry willing to work w/ employees to ensure </a:t>
            </a:r>
            <a:r>
              <a:rPr lang="en-US" sz="1600" b="1" dirty="0"/>
              <a:t>work/life/family balance</a:t>
            </a:r>
            <a:r>
              <a:rPr lang="en-US" sz="1600" dirty="0"/>
              <a:t> to retain talent</a:t>
            </a:r>
            <a:endParaRPr sz="1600" dirty="0"/>
          </a:p>
        </p:txBody>
      </p:sp>
      <p:sp>
        <p:nvSpPr>
          <p:cNvPr id="225" name="Google Shape;225;p7"/>
          <p:cNvSpPr txBox="1"/>
          <p:nvPr/>
        </p:nvSpPr>
        <p:spPr>
          <a:xfrm>
            <a:off x="371175" y="4267200"/>
            <a:ext cx="8401500" cy="19881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dirty="0"/>
              <a:t>Ensure </a:t>
            </a:r>
            <a:r>
              <a:rPr lang="en-US" sz="1600" b="1" dirty="0"/>
              <a:t>recruitment process</a:t>
            </a:r>
            <a:r>
              <a:rPr lang="en-US" sz="1600" dirty="0"/>
              <a:t> prioritizes character/cultural values of candidates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dirty="0"/>
              <a:t>Transparency – reevaluate &amp; promote desired Service values (promote innovation)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dirty="0"/>
              <a:t>Shift from </a:t>
            </a:r>
            <a:r>
              <a:rPr lang="en-US" sz="1600" b="1" dirty="0"/>
              <a:t>risk averse to risk management mentality</a:t>
            </a:r>
            <a:r>
              <a:rPr lang="en-US" sz="1600" dirty="0"/>
              <a:t> – acknowledge that not all failures are failures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dirty="0"/>
              <a:t>Rebuild culture of </a:t>
            </a:r>
            <a:r>
              <a:rPr lang="en-US" sz="1600" b="1" dirty="0"/>
              <a:t>people first</a:t>
            </a:r>
            <a:r>
              <a:rPr lang="en-US" sz="1600" dirty="0"/>
              <a:t>: employee well-being, increased attention to mental health/mindfulness, work/life/family balance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1600" b="1" dirty="0"/>
              <a:t>Demonstrate</a:t>
            </a:r>
            <a:r>
              <a:rPr lang="en-US" sz="1600" dirty="0"/>
              <a:t> org </a:t>
            </a:r>
            <a:r>
              <a:rPr lang="en-US" sz="1600" b="1" dirty="0"/>
              <a:t>trust</a:t>
            </a:r>
            <a:r>
              <a:rPr lang="en-US" sz="1600" dirty="0"/>
              <a:t> by normalizing small/incremental wins</a:t>
            </a:r>
            <a:endParaRPr sz="1600" dirty="0"/>
          </a:p>
        </p:txBody>
      </p:sp>
      <p:sp>
        <p:nvSpPr>
          <p:cNvPr id="226" name="Google Shape;226;p7"/>
          <p:cNvSpPr txBox="1"/>
          <p:nvPr/>
        </p:nvSpPr>
        <p:spPr>
          <a:xfrm>
            <a:off x="340150" y="1182525"/>
            <a:ext cx="3812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OBSERVATIONS</a:t>
            </a:r>
            <a:endParaRPr sz="1600" b="1" dirty="0"/>
          </a:p>
        </p:txBody>
      </p:sp>
      <p:sp>
        <p:nvSpPr>
          <p:cNvPr id="227" name="Google Shape;227;p7"/>
          <p:cNvSpPr txBox="1"/>
          <p:nvPr/>
        </p:nvSpPr>
        <p:spPr>
          <a:xfrm>
            <a:off x="340150" y="3856872"/>
            <a:ext cx="2439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RECOMMENDATIONS</a:t>
            </a:r>
            <a:endParaRPr sz="1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5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dirty="0"/>
          </a:p>
        </p:txBody>
      </p:sp>
      <p:sp>
        <p:nvSpPr>
          <p:cNvPr id="209" name="Google Shape;209;p15"/>
          <p:cNvSpPr txBox="1"/>
          <p:nvPr/>
        </p:nvSpPr>
        <p:spPr>
          <a:xfrm>
            <a:off x="578700" y="37700"/>
            <a:ext cx="71823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 i="1" u="none" strike="noStrike" cap="none" dirty="0" smtClean="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</a:t>
            </a:r>
            <a:r>
              <a:rPr lang="en-US" sz="3300" b="1" i="1" u="none" strike="noStrike" cap="none" dirty="0" smtClean="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3"/>
                  </a:ext>
                </a:extLst>
              </a:rPr>
              <a:t>DEF</a:t>
            </a:r>
            <a:r>
              <a:rPr lang="en-US" sz="3300" b="1" i="1" dirty="0">
                <a:latin typeface="Arial Black"/>
                <a:ea typeface="Arial Black"/>
                <a:cs typeface="Arial Black"/>
                <a:sym typeface="Arial Black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4"/>
                  </a:ext>
                </a:extLst>
              </a:rPr>
              <a:t> </a:t>
            </a:r>
            <a:r>
              <a:rPr lang="en-US" sz="3300" b="1" i="1" u="none" strike="noStrike" cap="none" dirty="0" smtClean="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5"/>
                  </a:ext>
                </a:extLst>
              </a:rPr>
              <a:t>Recommendations</a:t>
            </a:r>
            <a:endParaRPr sz="33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210" name="Google Shape;210;p15" descr="Business, change, management, modify, operation, process, switch icon - Download on Iconfind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1725" y="37700"/>
            <a:ext cx="1013850" cy="101385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5"/>
          <p:cNvSpPr txBox="1"/>
          <p:nvPr/>
        </p:nvSpPr>
        <p:spPr>
          <a:xfrm>
            <a:off x="365700" y="1551650"/>
            <a:ext cx="8412600" cy="14391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 smtClean="0"/>
              <a:t>Ensure SDEF corporate sponsors </a:t>
            </a:r>
            <a:r>
              <a:rPr lang="en-US" sz="1600" dirty="0" smtClean="0"/>
              <a:t>are informed on</a:t>
            </a:r>
            <a:r>
              <a:rPr lang="en-US" sz="1600" b="1" dirty="0" smtClean="0"/>
              <a:t> </a:t>
            </a:r>
            <a:r>
              <a:rPr lang="en-US" sz="1600" b="1" dirty="0"/>
              <a:t>DoD imperatives</a:t>
            </a:r>
            <a:r>
              <a:rPr lang="en-US" sz="1600" dirty="0"/>
              <a:t>/Nat’l security objectives to ensure meaningful experiences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dirty="0"/>
              <a:t>Treat </a:t>
            </a:r>
            <a:r>
              <a:rPr lang="en-US" sz="1600" dirty="0" smtClean="0"/>
              <a:t>corporate sponsors as potential </a:t>
            </a:r>
            <a:r>
              <a:rPr lang="en-US" sz="1600" b="1" dirty="0" smtClean="0"/>
              <a:t>extensions </a:t>
            </a:r>
            <a:r>
              <a:rPr lang="en-US" sz="1600" b="1" dirty="0"/>
              <a:t>to the Nat’l security apparatus</a:t>
            </a:r>
            <a:endParaRPr sz="1600" b="1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 smtClean="0"/>
              <a:t>Additional training </a:t>
            </a:r>
            <a:r>
              <a:rPr lang="en-US" sz="1600" dirty="0" smtClean="0"/>
              <a:t>– </a:t>
            </a:r>
            <a:r>
              <a:rPr lang="en-US" sz="1600" dirty="0"/>
              <a:t>innovation </a:t>
            </a:r>
            <a:r>
              <a:rPr lang="en-US" sz="1600" dirty="0" smtClean="0"/>
              <a:t>hubs (AFWERX, NAVWERX), specific Service </a:t>
            </a:r>
            <a:r>
              <a:rPr lang="en-US" sz="1600" dirty="0"/>
              <a:t>priorities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Exchange </a:t>
            </a:r>
            <a:r>
              <a:rPr lang="en-US" sz="1600" b="1" dirty="0" smtClean="0"/>
              <a:t>tours</a:t>
            </a:r>
            <a:r>
              <a:rPr lang="en-US" sz="1600" dirty="0" smtClean="0"/>
              <a:t> </a:t>
            </a:r>
            <a:r>
              <a:rPr lang="en-US" sz="1600" dirty="0"/>
              <a:t>– </a:t>
            </a:r>
            <a:r>
              <a:rPr lang="en-US" sz="1600" dirty="0" smtClean="0"/>
              <a:t>expand DoD Public-Private Talent Exchange Programs</a:t>
            </a:r>
            <a:endParaRPr sz="1600" dirty="0"/>
          </a:p>
        </p:txBody>
      </p:sp>
      <p:sp>
        <p:nvSpPr>
          <p:cNvPr id="212" name="Google Shape;212;p15"/>
          <p:cNvSpPr txBox="1"/>
          <p:nvPr/>
        </p:nvSpPr>
        <p:spPr>
          <a:xfrm>
            <a:off x="365700" y="3444943"/>
            <a:ext cx="8459400" cy="1490851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dirty="0"/>
              <a:t>Create a </a:t>
            </a:r>
            <a:r>
              <a:rPr lang="en-US" sz="1600" b="1" dirty="0"/>
              <a:t>pool of GOFO mentors</a:t>
            </a:r>
            <a:r>
              <a:rPr lang="en-US" sz="1600" dirty="0"/>
              <a:t> who have interest in the strategic partnerships to support professional development &amp; advancement of Departmental interests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Budget</a:t>
            </a:r>
            <a:r>
              <a:rPr lang="en-US" sz="1600" dirty="0"/>
              <a:t> for </a:t>
            </a:r>
            <a:r>
              <a:rPr lang="en-US" sz="1600" dirty="0" smtClean="0"/>
              <a:t>Fellows </a:t>
            </a:r>
            <a:r>
              <a:rPr lang="en-US" sz="1600" dirty="0"/>
              <a:t>to attend Departmental/Service industry days </a:t>
            </a:r>
            <a:r>
              <a:rPr lang="en-US" sz="1600" dirty="0" smtClean="0"/>
              <a:t>(i.e. IWEPTAC) and/or </a:t>
            </a:r>
            <a:r>
              <a:rPr lang="en-US" sz="1600" dirty="0"/>
              <a:t>innovation conferences to support advancing shared exposure to the operational challenges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dirty="0" smtClean="0"/>
              <a:t>Incorpo</a:t>
            </a:r>
            <a:r>
              <a:rPr lang="en-US" sz="1600" dirty="0" smtClean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6"/>
                  </a:ext>
                </a:extLst>
              </a:rPr>
              <a:t>rate </a:t>
            </a:r>
            <a:r>
              <a:rPr lang="en-US" sz="1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7"/>
                  </a:ext>
                </a:extLst>
              </a:rPr>
              <a:t>“Industry </a:t>
            </a:r>
            <a:r>
              <a:rPr lang="en-US" sz="1600" b="1" dirty="0" smtClean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7"/>
                  </a:ext>
                </a:extLst>
              </a:rPr>
              <a:t>Days”</a:t>
            </a:r>
            <a:r>
              <a:rPr lang="en-US" sz="1600" dirty="0" smtClean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8"/>
                  </a:ext>
                </a:extLst>
              </a:rPr>
              <a:t> </a:t>
            </a:r>
            <a:r>
              <a:rPr lang="en-US" sz="16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8"/>
                  </a:ext>
                </a:extLst>
              </a:rPr>
              <a:t>into Senior Service College </a:t>
            </a:r>
            <a:r>
              <a:rPr lang="en-US" sz="1600" dirty="0" smtClean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8"/>
                  </a:ext>
                </a:extLst>
              </a:rPr>
              <a:t>curriculums</a:t>
            </a:r>
            <a:endParaRPr sz="1600" dirty="0"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213" name="Google Shape;213;p15"/>
          <p:cNvSpPr txBox="1"/>
          <p:nvPr/>
        </p:nvSpPr>
        <p:spPr>
          <a:xfrm>
            <a:off x="365700" y="5498000"/>
            <a:ext cx="8412600" cy="9315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Recruit fellows</a:t>
            </a:r>
            <a:r>
              <a:rPr lang="en-US" sz="1600" dirty="0"/>
              <a:t> to serve in utilization tours with OSD/JS following the SDEF program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/>
              <a:t>Identify</a:t>
            </a:r>
            <a:r>
              <a:rPr lang="en-US" sz="1600" dirty="0"/>
              <a:t> critical OSD/JS/Service innovation billets for follow-ons</a:t>
            </a:r>
            <a:endParaRPr sz="1600" dirty="0"/>
          </a:p>
          <a:p>
            <a:pPr marL="111125" marR="0" lvl="0" indent="-1238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600"/>
              <a:buChar char="▪"/>
            </a:pPr>
            <a:r>
              <a:rPr lang="en-US" sz="1600" b="1" dirty="0" smtClean="0"/>
              <a:t>Greater Fellow attribute awareness</a:t>
            </a:r>
            <a:r>
              <a:rPr lang="en-US" sz="1600" dirty="0" smtClean="0"/>
              <a:t> </a:t>
            </a:r>
            <a:r>
              <a:rPr lang="en-US" sz="1600" dirty="0"/>
              <a:t>– </a:t>
            </a:r>
            <a:r>
              <a:rPr lang="en-US" sz="1600" dirty="0" smtClean="0"/>
              <a:t>maximize benefits </a:t>
            </a:r>
            <a:r>
              <a:rPr lang="en-US" sz="1600" dirty="0"/>
              <a:t>for both fellow &amp; company</a:t>
            </a:r>
            <a:endParaRPr sz="1600" dirty="0"/>
          </a:p>
        </p:txBody>
      </p:sp>
      <p:sp>
        <p:nvSpPr>
          <p:cNvPr id="214" name="Google Shape;214;p15"/>
          <p:cNvSpPr txBox="1"/>
          <p:nvPr/>
        </p:nvSpPr>
        <p:spPr>
          <a:xfrm>
            <a:off x="357775" y="1196750"/>
            <a:ext cx="3812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STRATEGIC PARTNERSHIPS</a:t>
            </a:r>
            <a:endParaRPr sz="1600" b="1" dirty="0"/>
          </a:p>
        </p:txBody>
      </p:sp>
      <p:sp>
        <p:nvSpPr>
          <p:cNvPr id="215" name="Google Shape;215;p15"/>
          <p:cNvSpPr txBox="1"/>
          <p:nvPr/>
        </p:nvSpPr>
        <p:spPr>
          <a:xfrm>
            <a:off x="357775" y="3031813"/>
            <a:ext cx="3812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PROFESSIONAL DEVELOPMENT</a:t>
            </a:r>
            <a:endParaRPr sz="1600" b="1" dirty="0"/>
          </a:p>
        </p:txBody>
      </p:sp>
      <p:sp>
        <p:nvSpPr>
          <p:cNvPr id="216" name="Google Shape;216;p15"/>
          <p:cNvSpPr txBox="1"/>
          <p:nvPr/>
        </p:nvSpPr>
        <p:spPr>
          <a:xfrm>
            <a:off x="357775" y="5128425"/>
            <a:ext cx="3812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LEVERAGING </a:t>
            </a:r>
            <a:r>
              <a:rPr lang="en-US" sz="1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9"/>
                  </a:ext>
                </a:extLst>
              </a:rPr>
              <a:t>CONTRIBUTIONS</a:t>
            </a:r>
            <a:endParaRPr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CDEF(New)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FC0128"/>
      </a:accent2>
      <a:accent3>
        <a:srgbClr val="FFFFFF"/>
      </a:accent3>
      <a:accent4>
        <a:srgbClr val="000000"/>
      </a:accent4>
      <a:accent5>
        <a:srgbClr val="FFFFFF"/>
      </a:accent5>
      <a:accent6>
        <a:srgbClr val="E40123"/>
      </a:accent6>
      <a:hlink>
        <a:srgbClr val="00DFCA"/>
      </a:hlink>
      <a:folHlink>
        <a:srgbClr val="F766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492004-96A2-40C8-9DBB-03A40407D20E}"/>
</file>

<file path=customXml/itemProps2.xml><?xml version="1.0" encoding="utf-8"?>
<ds:datastoreItem xmlns:ds="http://schemas.openxmlformats.org/officeDocument/2006/customXml" ds:itemID="{083C8BC4-C0CB-4653-963A-9094764C0D39}"/>
</file>

<file path=customXml/itemProps3.xml><?xml version="1.0" encoding="utf-8"?>
<ds:datastoreItem xmlns:ds="http://schemas.openxmlformats.org/officeDocument/2006/customXml" ds:itemID="{097A9B95-FBE7-43BD-80CE-6EB854B979A9}"/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1079</Words>
  <Application>Microsoft Office PowerPoint</Application>
  <PresentationFormat>On-screen Show (4:3)</PresentationFormat>
  <Paragraphs>134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Tahoma</vt:lpstr>
      <vt:lpstr>Times New Roman</vt:lpstr>
      <vt:lpstr>Arial Black</vt:lpstr>
      <vt:lpstr>Algerian</vt:lpstr>
      <vt:lpstr>Arial</vt:lpstr>
      <vt:lpstr>Noto Sans Symbols</vt:lpstr>
      <vt:lpstr>SECDEF(New)</vt:lpstr>
      <vt:lpstr>End-of-Year Briefing Academic Year 2021-2022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End-of-Year Briefing Academic Year 2021-2022</dc:title>
  <dc:creator>Dominic Caronello</dc:creator>
  <cp:lastModifiedBy>Briggs, S Eric (Eric) CIV OSD ODCMO (USA)</cp:lastModifiedBy>
  <cp:revision>16</cp:revision>
  <dcterms:modified xsi:type="dcterms:W3CDTF">2022-06-16T18:45:14Z</dcterms:modified>
</cp:coreProperties>
</file>