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3"/>
  </p:notesMasterIdLst>
  <p:sldIdLst>
    <p:sldId id="257" r:id="rId2"/>
    <p:sldId id="369" r:id="rId3"/>
    <p:sldId id="370" r:id="rId4"/>
    <p:sldId id="371" r:id="rId5"/>
    <p:sldId id="372" r:id="rId6"/>
    <p:sldId id="368" r:id="rId7"/>
    <p:sldId id="302" r:id="rId8"/>
    <p:sldId id="357" r:id="rId9"/>
    <p:sldId id="356" r:id="rId10"/>
    <p:sldId id="360" r:id="rId11"/>
    <p:sldId id="366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eming, Kari M." initials="FKM" lastIdx="1" clrIdx="0">
    <p:extLst>
      <p:ext uri="{19B8F6BF-5375-455C-9EA6-DF929625EA0E}">
        <p15:presenceInfo xmlns:p15="http://schemas.microsoft.com/office/powerpoint/2012/main" userId="S::X2KMFLEM@southernco.com::17b2947c-ef5b-4427-a136-48c8e25885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3" autoAdjust="0"/>
    <p:restoredTop sz="92639" autoAdjust="0"/>
  </p:normalViewPr>
  <p:slideViewPr>
    <p:cSldViewPr snapToGrid="0" snapToObjects="1">
      <p:cViewPr varScale="1">
        <p:scale>
          <a:sx n="69" d="100"/>
          <a:sy n="69" d="100"/>
        </p:scale>
        <p:origin x="1032" y="-24"/>
      </p:cViewPr>
      <p:guideLst/>
    </p:cSldViewPr>
  </p:slideViewPr>
  <p:outlineViewPr>
    <p:cViewPr>
      <p:scale>
        <a:sx n="33" d="100"/>
        <a:sy n="33" d="100"/>
      </p:scale>
      <p:origin x="0" y="-10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164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A7DF26-0670-EB43-8C00-D194C26396CA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11B65A-F769-9342-A74F-EFC1E68F9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7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7138" y="711200"/>
            <a:ext cx="4722812" cy="35417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955492" y="4490032"/>
            <a:ext cx="5250227" cy="424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50" tIns="46925" rIns="93850" bIns="469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366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 txBox="1">
            <a:spLocks noGrp="1"/>
          </p:cNvSpPr>
          <p:nvPr>
            <p:ph type="sldNum" idx="12"/>
          </p:nvPr>
        </p:nvSpPr>
        <p:spPr>
          <a:xfrm>
            <a:off x="4059182" y="8980065"/>
            <a:ext cx="3102030" cy="471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412" tIns="0" rIns="19412" bIns="0" anchor="b" anchorCtr="0">
            <a:noAutofit/>
          </a:bodyPr>
          <a:lstStyle/>
          <a:p>
            <a:pPr defTabSz="931774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defTabSz="931774">
                <a:buClr>
                  <a:srgbClr val="000000"/>
                </a:buClr>
                <a:buSzPts val="1200"/>
                <a:defRPr/>
              </a:pPr>
              <a:t>2</a:t>
            </a:fld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701675"/>
            <a:ext cx="4667250" cy="3500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955492" y="4490032"/>
            <a:ext cx="5250227" cy="424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850" tIns="46925" rIns="93850" bIns="469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646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sldNum" idx="12"/>
          </p:nvPr>
        </p:nvSpPr>
        <p:spPr>
          <a:xfrm>
            <a:off x="4059182" y="8980065"/>
            <a:ext cx="3102030" cy="471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412" tIns="0" rIns="19412" bIns="0" anchor="b" anchorCtr="0">
            <a:noAutofit/>
          </a:bodyPr>
          <a:lstStyle/>
          <a:p>
            <a:pPr defTabSz="931774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defTabSz="931774">
                <a:buClr>
                  <a:srgbClr val="000000"/>
                </a:buClr>
                <a:buSzPts val="1200"/>
                <a:defRPr/>
              </a:pPr>
              <a:t>3</a:t>
            </a:fld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701675"/>
            <a:ext cx="4667250" cy="3500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931412" y="4437167"/>
            <a:ext cx="5134903" cy="4203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39" tIns="48759" rIns="95939" bIns="4875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048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sldNum" idx="12"/>
          </p:nvPr>
        </p:nvSpPr>
        <p:spPr>
          <a:xfrm>
            <a:off x="4059182" y="8980065"/>
            <a:ext cx="3102030" cy="471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412" tIns="0" rIns="19412" bIns="0" anchor="b" anchorCtr="0">
            <a:noAutofit/>
          </a:bodyPr>
          <a:lstStyle/>
          <a:p>
            <a:pPr defTabSz="931774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en-US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defTabSz="931774">
                <a:buClr>
                  <a:srgbClr val="000000"/>
                </a:buClr>
                <a:buSzPts val="1200"/>
                <a:defRPr/>
              </a:pPr>
              <a:t>4</a:t>
            </a:fld>
            <a:endParaRPr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711200"/>
            <a:ext cx="4714875" cy="3536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955492" y="4490032"/>
            <a:ext cx="5250227" cy="424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939" tIns="48759" rIns="95939" bIns="48759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275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Goals:  Corporate and Government goals have a lot of alignment.</a:t>
            </a:r>
          </a:p>
          <a:p>
            <a:pPr>
              <a:buFontTx/>
              <a:buChar char="-"/>
            </a:pPr>
            <a:r>
              <a:rPr lang="en-US" dirty="0"/>
              <a:t>Both need/want product when needed either to buy or to sell</a:t>
            </a:r>
          </a:p>
          <a:p>
            <a:pPr>
              <a:buFontTx/>
              <a:buChar char="-"/>
            </a:pPr>
            <a:r>
              <a:rPr lang="en-US" dirty="0"/>
              <a:t>Both want favorable pricing from suppliers</a:t>
            </a:r>
          </a:p>
          <a:p>
            <a:pPr>
              <a:buFontTx/>
              <a:buChar char="-"/>
            </a:pPr>
            <a:r>
              <a:rPr lang="en-US" dirty="0"/>
              <a:t>Both want to be socially responsible (not using forced for bonded labor, or minerals not sustainable sources)</a:t>
            </a:r>
          </a:p>
          <a:p>
            <a:pPr>
              <a:buFontTx/>
              <a:buChar char="-"/>
            </a:pPr>
            <a:endParaRPr lang="en-US" dirty="0"/>
          </a:p>
          <a:p>
            <a:pPr marL="232943"/>
            <a:r>
              <a:rPr lang="en-US" dirty="0"/>
              <a:t>Method:  What is being done to mitigate the risk?</a:t>
            </a:r>
          </a:p>
          <a:p>
            <a:pPr marL="232943"/>
            <a:r>
              <a:rPr lang="en-US" dirty="0"/>
              <a:t>- Supplier Risk Assessment</a:t>
            </a:r>
          </a:p>
          <a:p>
            <a:pPr marL="232943"/>
            <a:r>
              <a:rPr lang="en-US" dirty="0"/>
              <a:t>	- usually a tiered system, initially based on suppliers’ financials, systems are getting more sophisticated</a:t>
            </a:r>
          </a:p>
          <a:p>
            <a:pPr marL="232943"/>
            <a:r>
              <a:rPr lang="en-US" dirty="0"/>
              <a:t>-Tiered system ranks tier one suppliers based on the suppliers’ risk (financials, historical performance, location, possible tier 2 supplier information if known), higher risk suppliers have mandatory additional requirements/oversite </a:t>
            </a:r>
          </a:p>
          <a:p>
            <a:pPr marL="232943"/>
            <a:r>
              <a:rPr lang="en-US" dirty="0"/>
              <a:t>-Key material or nodes generally warrant an alternate supplier if available (additional cost, but cost of no produce for customer is higher)</a:t>
            </a:r>
          </a:p>
          <a:p>
            <a:pPr marL="232943"/>
            <a:r>
              <a:rPr lang="en-US" dirty="0"/>
              <a:t>-Automated notification to corporation and suppliers, suppliers prompted to submit responses (service frequently provided by 3</a:t>
            </a:r>
            <a:r>
              <a:rPr lang="en-US" baseline="30000" dirty="0"/>
              <a:t>rd</a:t>
            </a:r>
            <a:r>
              <a:rPr lang="en-US" dirty="0"/>
              <a:t> party:  DHL Resiliency 360, IBM Sterling Supply Chain, </a:t>
            </a:r>
            <a:r>
              <a:rPr lang="en-US" dirty="0" err="1"/>
              <a:t>Resilinc</a:t>
            </a:r>
            <a:r>
              <a:rPr lang="en-US" dirty="0"/>
              <a:t>, Supply Risk Solutions; requires upload of suppliers to 3</a:t>
            </a:r>
            <a:r>
              <a:rPr lang="en-US" baseline="30000" dirty="0"/>
              <a:t>rd</a:t>
            </a:r>
            <a:r>
              <a:rPr lang="en-US" dirty="0"/>
              <a:t> party)</a:t>
            </a:r>
          </a:p>
          <a:p>
            <a:pPr marL="232943"/>
            <a:r>
              <a:rPr lang="en-US" dirty="0"/>
              <a:t>-Business Continuity Plans are generally on file for all suppliers, however the completeness of the BCP can vary greatly</a:t>
            </a:r>
          </a:p>
          <a:p>
            <a:pPr marL="232943"/>
            <a:endParaRPr lang="en-US" dirty="0"/>
          </a:p>
          <a:p>
            <a:pPr marL="232943"/>
            <a:r>
              <a:rPr lang="en-US" dirty="0"/>
              <a:t>Alignment:</a:t>
            </a:r>
          </a:p>
          <a:p>
            <a:pPr marL="232943"/>
            <a:r>
              <a:rPr lang="en-US" dirty="0"/>
              <a:t>-Corporate concerns over DoD requirements being costly and duplicative, with minimal gain </a:t>
            </a:r>
          </a:p>
          <a:p>
            <a:pPr marL="232943"/>
            <a:r>
              <a:rPr lang="en-US" dirty="0"/>
              <a:t>-Need Government and Corporate alignment on the risks, and what is currently mitigating them </a:t>
            </a:r>
          </a:p>
          <a:p>
            <a:pPr marL="232943"/>
            <a:r>
              <a:rPr lang="en-US" dirty="0"/>
              <a:t>- Tax incentive could raise the resiliency of products for all consumers not just DoD and defray the costs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1B65A-F769-9342-A74F-EFC1E68F92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19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1B65A-F769-9342-A74F-EFC1E68F92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71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060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8"/>
          <p:cNvSpPr txBox="1">
            <a:spLocks noGrp="1"/>
          </p:cNvSpPr>
          <p:nvPr>
            <p:ph type="title"/>
          </p:nvPr>
        </p:nvSpPr>
        <p:spPr>
          <a:xfrm>
            <a:off x="1219200" y="0"/>
            <a:ext cx="7924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body" idx="1"/>
          </p:nvPr>
        </p:nvSpPr>
        <p:spPr>
          <a:xfrm>
            <a:off x="203200" y="1371600"/>
            <a:ext cx="8712300" cy="4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lgerian"/>
              <a:buChar char="–"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7889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792"/>
              <a:buFont typeface="Noto Sans Symbols"/>
              <a:buChar char="●"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50825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Char char="●"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50825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Char char="●"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50825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Char char="●"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50825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Char char="●"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50825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Char char="●"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" name="Google Shape;19;p45">
            <a:extLst>
              <a:ext uri="{FF2B5EF4-FFF2-40B4-BE49-F238E27FC236}">
                <a16:creationId xmlns:a16="http://schemas.microsoft.com/office/drawing/2014/main" id="{61E088FC-4A1F-8F4B-8A9A-BB13CD460D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4300" y="117475"/>
            <a:ext cx="1101725" cy="11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;p46">
            <a:extLst>
              <a:ext uri="{FF2B5EF4-FFF2-40B4-BE49-F238E27FC236}">
                <a16:creationId xmlns:a16="http://schemas.microsoft.com/office/drawing/2014/main" id="{6CB815C1-04FE-2C4C-893C-BAC684D8FB6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536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5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lgerian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792"/>
              <a:buFont typeface="Noto Sans Symbols"/>
              <a:buNone/>
              <a:defRPr sz="1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544"/>
              <a:buFont typeface="Arial"/>
              <a:buNone/>
              <a:defRPr sz="16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350"/>
              <a:buFont typeface="Arial"/>
              <a:buNone/>
              <a:defRPr sz="1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5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" name="Google Shape;19;p45">
            <a:extLst>
              <a:ext uri="{FF2B5EF4-FFF2-40B4-BE49-F238E27FC236}">
                <a16:creationId xmlns:a16="http://schemas.microsoft.com/office/drawing/2014/main" id="{02B7078E-2F15-C944-A2ED-1CBD3B3C02B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4300" y="117475"/>
            <a:ext cx="1101725" cy="11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4;p46">
            <a:extLst>
              <a:ext uri="{FF2B5EF4-FFF2-40B4-BE49-F238E27FC236}">
                <a16:creationId xmlns:a16="http://schemas.microsoft.com/office/drawing/2014/main" id="{6CB83C5C-5A3D-6C4A-BF7F-842FEDFB41C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8937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53"/>
          <p:cNvSpPr txBox="1">
            <a:spLocks noGrp="1"/>
          </p:cNvSpPr>
          <p:nvPr>
            <p:ph type="body" idx="1"/>
          </p:nvPr>
        </p:nvSpPr>
        <p:spPr>
          <a:xfrm>
            <a:off x="203200" y="1219200"/>
            <a:ext cx="8712300" cy="5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8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gerian"/>
              <a:buChar char="‐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>
              <a:lnSpc>
                <a:spcPct val="81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63144" algn="l">
              <a:lnSpc>
                <a:spcPct val="81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44"/>
              <a:buFont typeface="Arial"/>
              <a:buChar char="●"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50825" algn="l">
              <a:lnSpc>
                <a:spcPct val="81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50825" algn="l">
              <a:lnSpc>
                <a:spcPct val="81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Char char="●"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50825" algn="l">
              <a:lnSpc>
                <a:spcPct val="81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Char char="●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50825" algn="l">
              <a:lnSpc>
                <a:spcPct val="81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50825" algn="l">
              <a:lnSpc>
                <a:spcPct val="81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Char char="●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53"/>
          <p:cNvSpPr txBox="1">
            <a:spLocks noGrp="1"/>
          </p:cNvSpPr>
          <p:nvPr>
            <p:ph type="title"/>
          </p:nvPr>
        </p:nvSpPr>
        <p:spPr>
          <a:xfrm>
            <a:off x="1018700" y="0"/>
            <a:ext cx="80865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ctr" anchorCtr="1">
            <a:noAutofit/>
          </a:bodyPr>
          <a:lstStyle>
            <a:lvl1pPr marR="0" lvl="0" algn="ctr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pic>
        <p:nvPicPr>
          <p:cNvPr id="5" name="Google Shape;19;p45">
            <a:extLst>
              <a:ext uri="{FF2B5EF4-FFF2-40B4-BE49-F238E27FC236}">
                <a16:creationId xmlns:a16="http://schemas.microsoft.com/office/drawing/2014/main" id="{F611EE92-A1AD-CB4E-8B43-EA261791733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14300" y="117475"/>
            <a:ext cx="1101725" cy="11017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24;p46">
            <a:extLst>
              <a:ext uri="{FF2B5EF4-FFF2-40B4-BE49-F238E27FC236}">
                <a16:creationId xmlns:a16="http://schemas.microsoft.com/office/drawing/2014/main" id="{3CA78F07-5495-1848-9B7A-D6D5243ECC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47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0238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0838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45"/>
          <p:cNvSpPr txBox="1">
            <a:spLocks noGrp="1"/>
          </p:cNvSpPr>
          <p:nvPr>
            <p:ph type="title"/>
          </p:nvPr>
        </p:nvSpPr>
        <p:spPr>
          <a:xfrm>
            <a:off x="1727200" y="0"/>
            <a:ext cx="711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1">
            <a:noAutofit/>
          </a:bodyPr>
          <a:lstStyle>
            <a:lvl1pPr marR="0" lvl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45"/>
          <p:cNvSpPr/>
          <p:nvPr/>
        </p:nvSpPr>
        <p:spPr>
          <a:xfrm>
            <a:off x="304800" y="625475"/>
            <a:ext cx="8666163" cy="619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000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45"/>
          <p:cNvSpPr/>
          <p:nvPr/>
        </p:nvSpPr>
        <p:spPr>
          <a:xfrm>
            <a:off x="304800" y="625475"/>
            <a:ext cx="8666163" cy="619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000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5"/>
          <p:cNvSpPr/>
          <p:nvPr/>
        </p:nvSpPr>
        <p:spPr>
          <a:xfrm>
            <a:off x="304800" y="625475"/>
            <a:ext cx="8666163" cy="61913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000000"/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45"/>
          <p:cNvSpPr/>
          <p:nvPr/>
        </p:nvSpPr>
        <p:spPr>
          <a:xfrm>
            <a:off x="1149350" y="625475"/>
            <a:ext cx="507365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8BFE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708BF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1" u="none" strike="noStrike" cap="none">
                <a:solidFill>
                  <a:srgbClr val="708BFE"/>
                </a:solidFill>
                <a:latin typeface="Arial"/>
                <a:ea typeface="Arial"/>
                <a:cs typeface="Arial"/>
                <a:sym typeface="Arial"/>
              </a:rPr>
              <a:t>Secretary of Defense Executive Fellows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5"/>
          <p:cNvSpPr/>
          <p:nvPr/>
        </p:nvSpPr>
        <p:spPr>
          <a:xfrm>
            <a:off x="1524000" y="1397000"/>
            <a:ext cx="6096000" cy="4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5"/>
          <p:cNvSpPr txBox="1">
            <a:spLocks noGrp="1"/>
          </p:cNvSpPr>
          <p:nvPr>
            <p:ph type="body" idx="1"/>
          </p:nvPr>
        </p:nvSpPr>
        <p:spPr>
          <a:xfrm>
            <a:off x="203200" y="1219200"/>
            <a:ext cx="8712200" cy="5110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81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81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lgerian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81000"/>
              </a:lnSpc>
              <a:spcBef>
                <a:spcPts val="45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63144" algn="l" rtl="0">
              <a:lnSpc>
                <a:spcPct val="81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544"/>
              <a:buFont typeface="Arial"/>
              <a:buChar char="●"/>
              <a:defRPr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50825" algn="l" rtl="0">
              <a:lnSpc>
                <a:spcPct val="81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Char char="●"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50825" algn="l" rtl="0">
              <a:lnSpc>
                <a:spcPct val="81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Char char="●"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50825" algn="l" rtl="0">
              <a:lnSpc>
                <a:spcPct val="81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Char char="●"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50825" algn="l" rtl="0">
              <a:lnSpc>
                <a:spcPct val="81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Char char="●"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50825" algn="l" rtl="0">
              <a:lnSpc>
                <a:spcPct val="81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ts val="350"/>
              <a:buFont typeface="Arial"/>
              <a:buChar char="●"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24;p46">
            <a:extLst>
              <a:ext uri="{FF2B5EF4-FFF2-40B4-BE49-F238E27FC236}">
                <a16:creationId xmlns:a16="http://schemas.microsoft.com/office/drawing/2014/main" id="{69BE91AE-B4CF-8D47-BDF7-A93B8D606528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50" tIns="46075" rIns="92150" bIns="460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93602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86" r:id="rId2"/>
    <p:sldLayoutId id="2147483687" r:id="rId3"/>
    <p:sldLayoutId id="2147483688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sv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svg"/><Relationship Id="rId5" Type="http://schemas.openxmlformats.org/officeDocument/2006/relationships/image" Target="../media/image29.png"/><Relationship Id="rId4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/>
          <p:nvPr/>
        </p:nvSpPr>
        <p:spPr>
          <a:xfrm>
            <a:off x="627797" y="978715"/>
            <a:ext cx="7820167" cy="684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Year - End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Briefing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1371600" y="1662945"/>
            <a:ext cx="6400800" cy="730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Academic Year 2020-2021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813C95-76BF-4620-B541-2A8159F43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425" y="2776595"/>
            <a:ext cx="2287150" cy="2263138"/>
          </a:xfrm>
          <a:prstGeom prst="rect">
            <a:avLst/>
          </a:prstGeom>
        </p:spPr>
      </p:pic>
      <p:sp>
        <p:nvSpPr>
          <p:cNvPr id="15" name="object 4">
            <a:extLst>
              <a:ext uri="{FF2B5EF4-FFF2-40B4-BE49-F238E27FC236}">
                <a16:creationId xmlns:a16="http://schemas.microsoft.com/office/drawing/2014/main" id="{F957B763-347C-4A62-99C5-7B45D840E858}"/>
              </a:ext>
            </a:extLst>
          </p:cNvPr>
          <p:cNvSpPr/>
          <p:nvPr/>
        </p:nvSpPr>
        <p:spPr>
          <a:xfrm>
            <a:off x="2043683" y="3383279"/>
            <a:ext cx="1158239" cy="10683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CE5DB345-219A-4018-9EC7-5A92D7A2E404}"/>
              </a:ext>
            </a:extLst>
          </p:cNvPr>
          <p:cNvSpPr/>
          <p:nvPr/>
        </p:nvSpPr>
        <p:spPr>
          <a:xfrm>
            <a:off x="2734055" y="1996439"/>
            <a:ext cx="1100327" cy="10728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1FBE9880-2237-4C38-B1D7-5D1AA29AE8BB}"/>
              </a:ext>
            </a:extLst>
          </p:cNvPr>
          <p:cNvSpPr/>
          <p:nvPr/>
        </p:nvSpPr>
        <p:spPr>
          <a:xfrm>
            <a:off x="5318759" y="1996439"/>
            <a:ext cx="1100327" cy="1072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1AE19980-1CF3-4826-B650-BB70548E48F2}"/>
              </a:ext>
            </a:extLst>
          </p:cNvPr>
          <p:cNvSpPr/>
          <p:nvPr/>
        </p:nvSpPr>
        <p:spPr>
          <a:xfrm>
            <a:off x="5951220" y="3383279"/>
            <a:ext cx="1088135" cy="10683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8">
            <a:extLst>
              <a:ext uri="{FF2B5EF4-FFF2-40B4-BE49-F238E27FC236}">
                <a16:creationId xmlns:a16="http://schemas.microsoft.com/office/drawing/2014/main" id="{286F3E4B-623E-4C0E-AFCC-E7C4C40FE85B}"/>
              </a:ext>
            </a:extLst>
          </p:cNvPr>
          <p:cNvSpPr/>
          <p:nvPr/>
        </p:nvSpPr>
        <p:spPr>
          <a:xfrm>
            <a:off x="2627376" y="4689348"/>
            <a:ext cx="1098803" cy="104241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770127BA-B2A7-465E-B2DF-91A55DBC93E0}"/>
              </a:ext>
            </a:extLst>
          </p:cNvPr>
          <p:cNvSpPr/>
          <p:nvPr/>
        </p:nvSpPr>
        <p:spPr>
          <a:xfrm>
            <a:off x="5440679" y="4689347"/>
            <a:ext cx="1208531" cy="12191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0A429BC9-216B-4496-A224-1C7632B67507}"/>
              </a:ext>
            </a:extLst>
          </p:cNvPr>
          <p:cNvSpPr/>
          <p:nvPr/>
        </p:nvSpPr>
        <p:spPr>
          <a:xfrm>
            <a:off x="4003547" y="5210555"/>
            <a:ext cx="1146047" cy="110185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8222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3D8C90-BDD2-0948-8812-B024DB79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92" y="8626"/>
            <a:ext cx="7737804" cy="609600"/>
          </a:xfrm>
        </p:spPr>
        <p:txBody>
          <a:bodyPr/>
          <a:lstStyle/>
          <a:p>
            <a:r>
              <a:rPr lang="en-US" dirty="0"/>
              <a:t>Agility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D8A12-B92B-7D48-8DC5-2A401FAE615D}"/>
              </a:ext>
            </a:extLst>
          </p:cNvPr>
          <p:cNvSpPr txBox="1">
            <a:spLocks/>
          </p:cNvSpPr>
          <p:nvPr/>
        </p:nvSpPr>
        <p:spPr>
          <a:xfrm>
            <a:off x="1576378" y="4484261"/>
            <a:ext cx="7265618" cy="19697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Ins="91440" rtlCol="0">
            <a:spAutoFit/>
          </a:bodyPr>
          <a:lstStyle/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Make innovation more than an initiative or a skill that resides in a task force</a:t>
            </a:r>
          </a:p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Foster continuous partnership with industry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leaders from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development through employment; share core challenges, link with </a:t>
            </a:r>
            <a:r>
              <a:rPr lang="en-US" sz="1600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DoD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operators</a:t>
            </a:r>
          </a:p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Create opportunities to iterate solutions</a:t>
            </a:r>
          </a:p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Make acquisitions work at the speed of innovation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F1322-9DB3-D94E-8A1D-CDC290EBA935}"/>
              </a:ext>
            </a:extLst>
          </p:cNvPr>
          <p:cNvSpPr txBox="1"/>
          <p:nvPr/>
        </p:nvSpPr>
        <p:spPr>
          <a:xfrm>
            <a:off x="1576378" y="1271001"/>
            <a:ext cx="7265618" cy="305724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2pPr marL="640080" indent="-182880">
              <a:spcBef>
                <a:spcPts val="35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cs typeface="Arial" panose="020B0604020202020204" pitchFamily="34" charset="0"/>
              </a:defRPr>
            </a:lvl2pPr>
          </a:lstStyle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rPr>
              <a:t>Truly empower middle management</a:t>
            </a:r>
          </a:p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rPr>
              <a:t>Agile teams, task forces, tiger teams: empower to bring forward solutions &amp; to impact change; allow for fast failure</a:t>
            </a:r>
          </a:p>
          <a:p>
            <a:pPr lvl="1">
              <a:defRPr/>
            </a:pPr>
            <a:r>
              <a:rPr lang="en-US" sz="1600" b="1" kern="0" dirty="0">
                <a:solidFill>
                  <a:srgbClr val="000000"/>
                </a:solidFill>
                <a:sym typeface="Arial"/>
              </a:rPr>
              <a:t>D</a:t>
            </a:r>
            <a:r>
              <a:rPr lang="en-US" sz="1600" b="1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eliberately select talent to teams based on personal strengths to optimize the team; not for position, rank, or bureaucratic purpose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rPr>
              <a:t>Learn-it-all instead of </a:t>
            </a:r>
            <a:r>
              <a:rPr lang="en-US" sz="1600" b="1" kern="0" dirty="0">
                <a:solidFill>
                  <a:srgbClr val="000000"/>
                </a:solidFill>
                <a:sym typeface="Arial"/>
              </a:rPr>
              <a:t>k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rPr>
              <a:t>now-it-all: encourage curiosity in leaders &amp;  expect subordinates to want the best answer, not just their answer</a:t>
            </a:r>
          </a:p>
          <a:p>
            <a:pPr lvl="1">
              <a:defRPr/>
            </a:pPr>
            <a:r>
              <a:rPr lang="en-US" sz="1600" b="1" kern="0" dirty="0">
                <a:solidFill>
                  <a:srgbClr val="000000"/>
                </a:solidFill>
                <a:sym typeface="Arial"/>
              </a:rPr>
              <a:t>Meet with purpose; come informed &amp; ready, end with a final decision, require brevity</a:t>
            </a:r>
          </a:p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  <a:sym typeface="Arial"/>
              </a:rPr>
              <a:t>Encourage impactful, </a:t>
            </a:r>
            <a:r>
              <a:rPr lang="en-US" sz="1600" b="1" kern="0" dirty="0">
                <a:solidFill>
                  <a:srgbClr val="000000"/>
                </a:solidFill>
                <a:sym typeface="Arial"/>
              </a:rPr>
              <a:t>innovative &amp; creative behavior beyond combat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2274B2-1A1D-479B-A073-F4D6088AF8E4}"/>
              </a:ext>
            </a:extLst>
          </p:cNvPr>
          <p:cNvSpPr/>
          <p:nvPr/>
        </p:nvSpPr>
        <p:spPr>
          <a:xfrm>
            <a:off x="1346564" y="2101"/>
            <a:ext cx="685800" cy="685800"/>
          </a:xfrm>
          <a:prstGeom prst="rect">
            <a:avLst/>
          </a:prstGeom>
          <a:solidFill>
            <a:srgbClr val="EBCB3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03</a:t>
            </a:r>
          </a:p>
        </p:txBody>
      </p:sp>
      <p:pic>
        <p:nvPicPr>
          <p:cNvPr id="3" name="Graphic 2" descr="Lightbulb and pencil">
            <a:extLst>
              <a:ext uri="{FF2B5EF4-FFF2-40B4-BE49-F238E27FC236}">
                <a16:creationId xmlns:a16="http://schemas.microsoft.com/office/drawing/2014/main" id="{BF4C4343-C531-4952-86C0-2187F9AB2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6766" y="4810331"/>
            <a:ext cx="796185" cy="79618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933E5D2-AAC0-43C3-8058-25418B0BC4D5}"/>
              </a:ext>
            </a:extLst>
          </p:cNvPr>
          <p:cNvSpPr/>
          <p:nvPr/>
        </p:nvSpPr>
        <p:spPr>
          <a:xfrm>
            <a:off x="159033" y="5606516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Innovation</a:t>
            </a:r>
            <a:endParaRPr lang="en-US" dirty="0"/>
          </a:p>
        </p:txBody>
      </p:sp>
      <p:pic>
        <p:nvPicPr>
          <p:cNvPr id="6" name="Graphic 5" descr="Cheers">
            <a:extLst>
              <a:ext uri="{FF2B5EF4-FFF2-40B4-BE49-F238E27FC236}">
                <a16:creationId xmlns:a16="http://schemas.microsoft.com/office/drawing/2014/main" id="{FBC91288-7ADD-4512-A0F3-A821D78FD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5253" y="2030632"/>
            <a:ext cx="789171" cy="78917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1F3B6E1-4A89-4145-B87A-D20EC660753F}"/>
              </a:ext>
            </a:extLst>
          </p:cNvPr>
          <p:cNvSpPr/>
          <p:nvPr/>
        </p:nvSpPr>
        <p:spPr>
          <a:xfrm>
            <a:off x="370629" y="2784365"/>
            <a:ext cx="92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Impact</a:t>
            </a:r>
            <a:endParaRPr lang="en-US" dirty="0"/>
          </a:p>
        </p:txBody>
      </p:sp>
      <p:sp>
        <p:nvSpPr>
          <p:cNvPr id="23" name="Google Shape;113;p5">
            <a:extLst>
              <a:ext uri="{FF2B5EF4-FFF2-40B4-BE49-F238E27FC236}">
                <a16:creationId xmlns:a16="http://schemas.microsoft.com/office/drawing/2014/main" id="{7A1B7F99-3175-42D5-AC13-7AA788E6E7AD}"/>
              </a:ext>
            </a:extLst>
          </p:cNvPr>
          <p:cNvSpPr txBox="1">
            <a:spLocks/>
          </p:cNvSpPr>
          <p:nvPr/>
        </p:nvSpPr>
        <p:spPr>
          <a:xfrm>
            <a:off x="8595300" y="6512978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300"/>
              <a:buFont typeface="Arial"/>
              <a:buNone/>
              <a:defRPr/>
            </a:pPr>
            <a:fld id="{00000000-1234-1234-1234-123412341234}" type="slidenum">
              <a:rPr lang="en-US" sz="1100" kern="0" smtClean="0"/>
              <a:pPr>
                <a:buSzPts val="1300"/>
                <a:buFont typeface="Arial"/>
                <a:buNone/>
                <a:defRPr/>
              </a:pPr>
              <a:t>10</a:t>
            </a:fld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3463363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3D8C90-BDD2-0948-8812-B024DB79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610" y="20163"/>
            <a:ext cx="6695480" cy="609600"/>
          </a:xfrm>
        </p:spPr>
        <p:txBody>
          <a:bodyPr/>
          <a:lstStyle/>
          <a:p>
            <a:r>
              <a:rPr lang="en-US" dirty="0"/>
              <a:t>COVID-19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1D8A12-B92B-7D48-8DC5-2A401FAE615D}"/>
              </a:ext>
            </a:extLst>
          </p:cNvPr>
          <p:cNvSpPr txBox="1">
            <a:spLocks/>
          </p:cNvSpPr>
          <p:nvPr/>
        </p:nvSpPr>
        <p:spPr>
          <a:xfrm>
            <a:off x="1580665" y="4473884"/>
            <a:ext cx="7245345" cy="20210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Ins="91440" rtlCol="0">
            <a:spAutoFit/>
          </a:bodyPr>
          <a:lstStyle/>
          <a:p>
            <a:pPr marL="640080" lvl="1" indent="-182880">
              <a:spcBef>
                <a:spcPts val="35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Adopt Hybrid Model for DoD workforce</a:t>
            </a:r>
          </a:p>
          <a:p>
            <a:pPr marL="640080" lvl="1" indent="-182880">
              <a:spcBef>
                <a:spcPts val="35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Adopt hybrid, cloud-based systems to enable better system access on multiple platforms</a:t>
            </a:r>
          </a:p>
          <a:p>
            <a:pPr marL="640080" lvl="1" indent="-182880">
              <a:spcBef>
                <a:spcPts val="35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sym typeface="Arial"/>
              </a:rPr>
              <a:t>Develop, refine &amp; exercise pandemic plan to include medical plan &amp; remote work plan</a:t>
            </a:r>
          </a:p>
          <a:p>
            <a:pPr marL="640080" lvl="1" indent="-182880">
              <a:spcBef>
                <a:spcPts val="35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Ensure adequate 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stocks </a:t>
            </a:r>
            <a:r>
              <a:rPr lang="en-US" sz="1600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of 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Personal Protective Equipment (PPE)</a:t>
            </a:r>
            <a:endParaRPr lang="en-US" sz="1600" b="1" kern="0" dirty="0">
              <a:solidFill>
                <a:srgbClr val="000000"/>
              </a:solidFill>
              <a:latin typeface="Arial"/>
              <a:cs typeface="Arial" panose="020B0604020202020204" pitchFamily="34" charset="0"/>
              <a:sym typeface="Arial"/>
            </a:endParaRPr>
          </a:p>
          <a:p>
            <a:pPr marL="640080" lvl="1" indent="-182880">
              <a:spcBef>
                <a:spcPts val="35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Expand access to behavioral &amp; mental health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F1322-9DB3-D94E-8A1D-CDC290EBA935}"/>
              </a:ext>
            </a:extLst>
          </p:cNvPr>
          <p:cNvSpPr txBox="1"/>
          <p:nvPr/>
        </p:nvSpPr>
        <p:spPr>
          <a:xfrm>
            <a:off x="1580665" y="1279174"/>
            <a:ext cx="7245345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2pPr marL="640080" indent="-182880">
              <a:spcBef>
                <a:spcPts val="35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cs typeface="Arial" panose="020B0604020202020204" pitchFamily="34" charset="0"/>
              </a:defRPr>
            </a:lvl2pPr>
          </a:lstStyle>
          <a:p>
            <a:pPr lvl="1"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sym typeface="Arial"/>
              </a:rPr>
              <a:t>Some employees are more productive from home</a:t>
            </a:r>
          </a:p>
          <a:p>
            <a:pPr lvl="2" indent="-182880">
              <a:spcBef>
                <a:spcPts val="35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Hours saved on commute</a:t>
            </a:r>
          </a:p>
          <a:p>
            <a:pPr lvl="1"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Less emissions polluting environment &amp; gas savings</a:t>
            </a:r>
          </a:p>
          <a:p>
            <a:pPr lvl="1"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sym typeface="Arial"/>
              </a:rPr>
              <a:t>Expanded hiring markets – no relocation required</a:t>
            </a:r>
            <a:endParaRPr lang="en-US" sz="1600" kern="0" dirty="0">
              <a:solidFill>
                <a:srgbClr val="000000"/>
              </a:solidFill>
              <a:latin typeface="Arial"/>
              <a:sym typeface="Arial"/>
            </a:endParaRPr>
          </a:p>
          <a:p>
            <a:pPr lvl="1"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sym typeface="Arial"/>
              </a:rPr>
              <a:t>Industry is deliberately re-shaping workplace/return-to-work to optimize teams &amp; individuals; not one-size-fits-all</a:t>
            </a:r>
          </a:p>
          <a:p>
            <a:pPr lvl="1"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sym typeface="Arial"/>
              </a:rPr>
              <a:t>Hybrid workforce model can eliminate the need for office space and can create efficiencies with remote/virtual access to meeting spaces</a:t>
            </a:r>
          </a:p>
          <a:p>
            <a:pPr lvl="1"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sym typeface="Arial"/>
              </a:rPr>
              <a:t>Access to adequate medical and behavioral health care is essential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DBB4AD-F406-8B4D-B71E-0D750AE51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93" y="2223889"/>
            <a:ext cx="731520" cy="731520"/>
          </a:xfrm>
          <a:prstGeom prst="rect">
            <a:avLst/>
          </a:prstGeom>
        </p:spPr>
      </p:pic>
      <p:pic>
        <p:nvPicPr>
          <p:cNvPr id="1026" name="Picture 2" descr="What do you call the disease caused by the novel coronavirus? Covid-19">
            <a:extLst>
              <a:ext uri="{FF2B5EF4-FFF2-40B4-BE49-F238E27FC236}">
                <a16:creationId xmlns:a16="http://schemas.microsoft.com/office/drawing/2014/main" id="{B2A5BCDB-A45F-4F71-8E9E-DF28F7528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2158" y="42162"/>
            <a:ext cx="1124217" cy="112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924D794-A9FB-814E-BA51-6C21C8A1AF02}"/>
              </a:ext>
            </a:extLst>
          </p:cNvPr>
          <p:cNvSpPr/>
          <p:nvPr/>
        </p:nvSpPr>
        <p:spPr>
          <a:xfrm>
            <a:off x="120149" y="2946801"/>
            <a:ext cx="13276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Observations</a:t>
            </a:r>
          </a:p>
        </p:txBody>
      </p:sp>
      <p:pic>
        <p:nvPicPr>
          <p:cNvPr id="1034" name="Picture 10" descr="Business Opportunities Svg Png Icon Free Download (#121996) -  OnlineWebFonts.COM">
            <a:extLst>
              <a:ext uri="{FF2B5EF4-FFF2-40B4-BE49-F238E27FC236}">
                <a16:creationId xmlns:a16="http://schemas.microsoft.com/office/drawing/2014/main" id="{6A0ECDEF-3B33-454A-A0F7-9EAF627A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2" y="4880053"/>
            <a:ext cx="792519" cy="79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149022-A145-4FB4-BE84-800277729D34}"/>
              </a:ext>
            </a:extLst>
          </p:cNvPr>
          <p:cNvSpPr/>
          <p:nvPr/>
        </p:nvSpPr>
        <p:spPr>
          <a:xfrm>
            <a:off x="120149" y="5672572"/>
            <a:ext cx="1356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DoD </a:t>
            </a:r>
          </a:p>
          <a:p>
            <a:pPr algn="ctr">
              <a:buClr>
                <a:srgbClr val="000000"/>
              </a:buClr>
              <a:defRPr/>
            </a:pPr>
            <a:r>
              <a:rPr lang="en-US" sz="1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Opportunities</a:t>
            </a:r>
            <a:endParaRPr lang="en-US"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021B63-3723-4E66-B246-7A1FC53C7148}"/>
              </a:ext>
            </a:extLst>
          </p:cNvPr>
          <p:cNvSpPr/>
          <p:nvPr/>
        </p:nvSpPr>
        <p:spPr>
          <a:xfrm>
            <a:off x="1325618" y="-2"/>
            <a:ext cx="685800" cy="685800"/>
          </a:xfrm>
          <a:prstGeom prst="rect">
            <a:avLst/>
          </a:prstGeom>
          <a:solidFill>
            <a:srgbClr val="C1301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04</a:t>
            </a:r>
          </a:p>
        </p:txBody>
      </p:sp>
      <p:sp>
        <p:nvSpPr>
          <p:cNvPr id="25" name="Google Shape;113;p5">
            <a:extLst>
              <a:ext uri="{FF2B5EF4-FFF2-40B4-BE49-F238E27FC236}">
                <a16:creationId xmlns:a16="http://schemas.microsoft.com/office/drawing/2014/main" id="{86A28FE2-9EE9-4750-BCE5-EE3E471CD0F4}"/>
              </a:ext>
            </a:extLst>
          </p:cNvPr>
          <p:cNvSpPr txBox="1">
            <a:spLocks/>
          </p:cNvSpPr>
          <p:nvPr/>
        </p:nvSpPr>
        <p:spPr>
          <a:xfrm>
            <a:off x="8595300" y="6512978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300"/>
              <a:buFont typeface="Arial"/>
              <a:buNone/>
              <a:defRPr/>
            </a:pPr>
            <a:fld id="{00000000-1234-1234-1234-123412341234}" type="slidenum">
              <a:rPr lang="en-US" sz="1100" kern="0" smtClean="0"/>
              <a:pPr>
                <a:buSzPts val="1300"/>
                <a:buFont typeface="Arial"/>
                <a:buNone/>
                <a:defRPr/>
              </a:pPr>
              <a:t>11</a:t>
            </a:fld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31960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62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1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</a:pPr>
            <a:r>
              <a:rPr lang="en-US" sz="3200" b="1" i="1" u="none" strike="noStrike" cap="none" dirty="0" smtClean="0">
                <a:solidFill>
                  <a:schemeClr val="tx1"/>
                </a:solidFill>
                <a:sym typeface="Arial"/>
              </a:rPr>
              <a:t>SDEF - The Why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204208" y="1209368"/>
            <a:ext cx="8661115" cy="5636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b="1" i="0" u="none" strike="noStrike" cap="none" dirty="0">
                <a:solidFill>
                  <a:schemeClr val="tx1"/>
                </a:solidFill>
              </a:rPr>
              <a:t>Established by SECDEF as a long-term investment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dirty="0">
                <a:solidFill>
                  <a:schemeClr val="tx1"/>
                </a:solidFill>
              </a:rPr>
              <a:t>T</a:t>
            </a:r>
            <a:r>
              <a:rPr lang="en-US" sz="1600" b="1" i="0" u="none" strike="noStrike" cap="none" dirty="0">
                <a:solidFill>
                  <a:schemeClr val="tx1"/>
                </a:solidFill>
              </a:rPr>
              <a:t>ransforming DoD forces and capabilities</a:t>
            </a:r>
            <a:endParaRPr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b="1" i="0" u="none" strike="noStrike" cap="none" dirty="0">
                <a:solidFill>
                  <a:schemeClr val="tx1"/>
                </a:solidFill>
                <a:sym typeface="Arial"/>
              </a:rPr>
              <a:t>Opportunity for DoD to gain access to executive level business practices inside highly successful corporations</a:t>
            </a:r>
            <a:endParaRPr sz="1800"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>
                <a:solidFill>
                  <a:schemeClr val="tx1"/>
                </a:solidFill>
                <a:sym typeface="Arial"/>
              </a:rPr>
              <a:t>Strategic Planning 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>
                <a:solidFill>
                  <a:schemeClr val="tx1"/>
                </a:solidFill>
                <a:sym typeface="Arial"/>
              </a:rPr>
              <a:t>Organizational Structures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>
                <a:solidFill>
                  <a:schemeClr val="tx1"/>
                </a:solidFill>
                <a:sym typeface="Arial"/>
              </a:rPr>
              <a:t>Change  Management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>
                <a:solidFill>
                  <a:schemeClr val="tx1"/>
                </a:solidFill>
                <a:sym typeface="Arial"/>
              </a:rPr>
              <a:t>Human Resources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>
                <a:solidFill>
                  <a:schemeClr val="tx1"/>
                </a:solidFill>
                <a:sym typeface="Arial"/>
              </a:rPr>
              <a:t>Information Technology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Supply Chain</a:t>
            </a:r>
            <a:endParaRPr sz="1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b="1" i="0" u="none" strike="noStrike" cap="none" dirty="0">
                <a:solidFill>
                  <a:schemeClr val="tx1"/>
                </a:solidFill>
              </a:rPr>
              <a:t>usinesses outside DoD successful in: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>
                <a:solidFill>
                  <a:schemeClr val="tx1"/>
                </a:solidFill>
                <a:sym typeface="Arial"/>
              </a:rPr>
              <a:t>Adapting to changing global environment</a:t>
            </a:r>
            <a:endParaRPr sz="1600"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>
                <a:solidFill>
                  <a:schemeClr val="tx1"/>
                </a:solidFill>
                <a:sym typeface="Arial"/>
              </a:rPr>
              <a:t>Exploiting information revolution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>
                <a:solidFill>
                  <a:schemeClr val="tx1"/>
                </a:solidFill>
                <a:sym typeface="Arial"/>
              </a:rPr>
              <a:t>Structural reshaping/reorganizing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>
                <a:solidFill>
                  <a:schemeClr val="tx1"/>
                </a:solidFill>
                <a:sym typeface="Arial"/>
              </a:rPr>
              <a:t>Developing innovative processes</a:t>
            </a:r>
            <a:endParaRPr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Reforms can generate Defense Budget Savings </a:t>
            </a:r>
            <a:endParaRPr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13;p5">
            <a:extLst>
              <a:ext uri="{FF2B5EF4-FFF2-40B4-BE49-F238E27FC236}">
                <a16:creationId xmlns:a16="http://schemas.microsoft.com/office/drawing/2014/main" id="{3C0664F9-8806-C649-B6DC-068B7A0043B2}"/>
              </a:ext>
            </a:extLst>
          </p:cNvPr>
          <p:cNvSpPr txBox="1">
            <a:spLocks/>
          </p:cNvSpPr>
          <p:nvPr/>
        </p:nvSpPr>
        <p:spPr>
          <a:xfrm>
            <a:off x="8538215" y="6367700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300"/>
              <a:buFont typeface="Arial"/>
              <a:buNone/>
              <a:defRPr/>
            </a:pPr>
            <a:fld id="{00000000-1234-1234-1234-123412341234}" type="slidenum">
              <a:rPr lang="en-US" kern="0" smtClean="0"/>
              <a:pPr>
                <a:buSzPts val="1300"/>
                <a:buFont typeface="Arial"/>
                <a:buNone/>
                <a:defRPr/>
              </a:pPr>
              <a:t>2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15400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body" idx="1"/>
          </p:nvPr>
        </p:nvSpPr>
        <p:spPr>
          <a:xfrm>
            <a:off x="204115" y="1170039"/>
            <a:ext cx="8497312" cy="570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b="1" i="0" u="none" strike="noStrike" cap="none" dirty="0">
                <a:solidFill>
                  <a:schemeClr val="tx1"/>
                </a:solidFill>
              </a:rPr>
              <a:t>Participants from all Services &amp; </a:t>
            </a:r>
            <a:r>
              <a:rPr lang="en-US" b="1" i="0" u="none" strike="noStrike" cap="none" dirty="0" smtClean="0">
                <a:solidFill>
                  <a:schemeClr val="tx1"/>
                </a:solidFill>
              </a:rPr>
              <a:t>Coast Guard</a:t>
            </a:r>
            <a:endParaRPr dirty="0" smtClean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 smtClean="0">
                <a:solidFill>
                  <a:schemeClr val="tx1"/>
                </a:solidFill>
              </a:rPr>
              <a:t>O-5/O-6 </a:t>
            </a: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 smtClean="0">
                <a:solidFill>
                  <a:schemeClr val="tx1"/>
                </a:solidFill>
              </a:rPr>
              <a:t>Flag/General </a:t>
            </a:r>
            <a:r>
              <a:rPr lang="en-US" sz="1600" dirty="0" smtClean="0">
                <a:solidFill>
                  <a:schemeClr val="tx1"/>
                </a:solidFill>
              </a:rPr>
              <a:t>O</a:t>
            </a:r>
            <a:r>
              <a:rPr lang="en-US" sz="1600" b="1" i="0" u="none" strike="noStrike" cap="none" dirty="0" smtClean="0">
                <a:solidFill>
                  <a:schemeClr val="tx1"/>
                </a:solidFill>
              </a:rPr>
              <a:t>fficer potential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>
                <a:solidFill>
                  <a:schemeClr val="tx1"/>
                </a:solidFill>
              </a:rPr>
              <a:t>Senior Service College/Fellowship Board selected</a:t>
            </a:r>
            <a:endParaRPr sz="1600"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b="1" i="0" u="none" strike="noStrike" cap="none" dirty="0">
                <a:solidFill>
                  <a:schemeClr val="tx1"/>
                </a:solidFill>
              </a:rPr>
              <a:t>Initial group education month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>
                <a:solidFill>
                  <a:schemeClr val="tx1"/>
                </a:solidFill>
              </a:rPr>
              <a:t>Current political/military issues; leading edge technologies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>
                <a:solidFill>
                  <a:schemeClr val="tx1"/>
                </a:solidFill>
              </a:rPr>
              <a:t>Meetings with senior DoD officials, Congressmen, press, alumni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>
                <a:solidFill>
                  <a:schemeClr val="tx1"/>
                </a:solidFill>
              </a:rPr>
              <a:t>Tailored Graduate Business </a:t>
            </a:r>
            <a:r>
              <a:rPr lang="en-US" sz="1600" b="1" i="0" u="none" strike="noStrike" cap="none" dirty="0" smtClean="0">
                <a:solidFill>
                  <a:schemeClr val="tx1"/>
                </a:solidFill>
              </a:rPr>
              <a:t>School </a:t>
            </a:r>
            <a:r>
              <a:rPr lang="en-US" sz="1600" b="1" i="0" u="none" strike="noStrike" cap="none" dirty="0">
                <a:solidFill>
                  <a:schemeClr val="tx1"/>
                </a:solidFill>
              </a:rPr>
              <a:t>Executive Education</a:t>
            </a:r>
            <a:endParaRPr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dirty="0">
                <a:solidFill>
                  <a:schemeClr val="tx1"/>
                </a:solidFill>
              </a:rPr>
              <a:t>Eleven month at unique mix of Corporate Sponsors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>
                <a:solidFill>
                  <a:schemeClr val="tx1"/>
                </a:solidFill>
                <a:sym typeface="Arial"/>
              </a:rPr>
              <a:t>Combination of operational duties and meetings with senior executives</a:t>
            </a:r>
            <a:endParaRPr dirty="0">
              <a:solidFill>
                <a:schemeClr val="tx1"/>
              </a:solidFill>
            </a:endParaRPr>
          </a:p>
          <a:p>
            <a:pPr marL="1371600" lvl="2" indent="-278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792"/>
              <a:buChar char="●"/>
            </a:pPr>
            <a:r>
              <a:rPr lang="en-US" sz="1500" b="1" i="0" u="none" strike="noStrike" cap="none" dirty="0">
                <a:solidFill>
                  <a:schemeClr val="tx1"/>
                </a:solidFill>
                <a:sym typeface="Arial"/>
              </a:rPr>
              <a:t>Unexpected challenges, valuable insights</a:t>
            </a:r>
            <a:endParaRPr dirty="0">
              <a:solidFill>
                <a:schemeClr val="tx1"/>
              </a:solidFill>
            </a:endParaRPr>
          </a:p>
          <a:p>
            <a:pPr marL="1371600" lvl="2" indent="-278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792"/>
              <a:buChar char="●"/>
            </a:pPr>
            <a:r>
              <a:rPr lang="en-US" sz="1500" b="1" i="0" u="none" strike="noStrike" cap="none" dirty="0">
                <a:solidFill>
                  <a:schemeClr val="tx1"/>
                </a:solidFill>
                <a:sym typeface="Arial"/>
              </a:rPr>
              <a:t>Acquisitions, mergers, restructuring</a:t>
            </a:r>
            <a:endParaRPr sz="1500"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sz="16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Group training for 1 - </a:t>
            </a:r>
            <a:r>
              <a:rPr lang="en-US" sz="1600" dirty="0">
                <a:solidFill>
                  <a:schemeClr val="tx1"/>
                </a:solidFill>
              </a:rPr>
              <a:t>2</a:t>
            </a:r>
            <a:r>
              <a:rPr lang="en-US" sz="1600" b="1" i="0" u="none" strike="noStrike" cap="none" dirty="0">
                <a:solidFill>
                  <a:schemeClr val="tx1"/>
                </a:solidFill>
                <a:sym typeface="Arial"/>
              </a:rPr>
              <a:t> days at each sponsor</a:t>
            </a:r>
            <a:endParaRPr dirty="0">
              <a:solidFill>
                <a:schemeClr val="tx1"/>
              </a:solidFill>
            </a:endParaRPr>
          </a:p>
          <a:p>
            <a:pPr marL="1371600" lvl="2" indent="-278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792"/>
              <a:buChar char="●"/>
            </a:pPr>
            <a:r>
              <a:rPr lang="en-US" sz="15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Meetings w/ senior executives to learn strategies, </a:t>
            </a:r>
            <a:r>
              <a:rPr lang="en-US" sz="1500" dirty="0">
                <a:solidFill>
                  <a:schemeClr val="tx1"/>
                </a:solidFill>
              </a:rPr>
              <a:t>challenges</a:t>
            </a:r>
            <a:r>
              <a:rPr lang="en-US" sz="1500" b="1" i="0" u="none" strike="noStrike" cap="none" dirty="0">
                <a:solidFill>
                  <a:schemeClr val="tx1"/>
                </a:solidFill>
                <a:sym typeface="Arial"/>
              </a:rPr>
              <a:t>, best practices</a:t>
            </a:r>
            <a:endParaRPr dirty="0">
              <a:solidFill>
                <a:schemeClr val="tx1"/>
              </a:solidFill>
            </a:endParaRPr>
          </a:p>
          <a:p>
            <a:pPr marL="1371600" lvl="2" indent="-278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792"/>
              <a:buChar char="●"/>
            </a:pPr>
            <a:r>
              <a:rPr lang="en-US" sz="1500" b="1" i="0" u="none" strike="noStrike" cap="none" dirty="0">
                <a:solidFill>
                  <a:schemeClr val="tx1"/>
                </a:solidFill>
                <a:sym typeface="Arial"/>
              </a:rPr>
              <a:t>Business area education</a:t>
            </a:r>
            <a:endParaRPr dirty="0">
              <a:solidFill>
                <a:schemeClr val="tx1"/>
              </a:solidFill>
            </a:endParaRPr>
          </a:p>
          <a:p>
            <a:pPr marL="1371600" lvl="2" indent="-278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792"/>
              <a:buChar char="●"/>
            </a:pPr>
            <a:r>
              <a:rPr lang="en-US" sz="1500" b="1" i="0" u="none" strike="noStrike" cap="none" dirty="0">
                <a:solidFill>
                  <a:schemeClr val="tx1"/>
                </a:solidFill>
                <a:sym typeface="Arial"/>
              </a:rPr>
              <a:t>Site visits for business operations, manufacturing, etc.</a:t>
            </a:r>
            <a:endParaRPr dirty="0">
              <a:solidFill>
                <a:schemeClr val="tx1"/>
              </a:solidFill>
            </a:endParaRPr>
          </a:p>
          <a:p>
            <a:pPr marL="1371600" lvl="2" indent="-278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792"/>
              <a:buChar char="●"/>
            </a:pPr>
            <a:r>
              <a:rPr lang="en-US" sz="1500" b="1" i="0" u="none" strike="noStrike" cap="none" dirty="0">
                <a:solidFill>
                  <a:schemeClr val="tx1"/>
                </a:solidFill>
                <a:sym typeface="Arial"/>
              </a:rPr>
              <a:t>Expanded training for each participant across multiple business sectors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7" name="Google Shape;97;p3"/>
          <p:cNvSpPr txBox="1"/>
          <p:nvPr/>
        </p:nvSpPr>
        <p:spPr>
          <a:xfrm>
            <a:off x="0" y="1"/>
            <a:ext cx="9144000" cy="62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1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SDEF - The 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How…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13;p5">
            <a:extLst>
              <a:ext uri="{FF2B5EF4-FFF2-40B4-BE49-F238E27FC236}">
                <a16:creationId xmlns:a16="http://schemas.microsoft.com/office/drawing/2014/main" id="{21944872-1DB5-5F46-9DF3-1FDA9947ACDC}"/>
              </a:ext>
            </a:extLst>
          </p:cNvPr>
          <p:cNvSpPr txBox="1">
            <a:spLocks/>
          </p:cNvSpPr>
          <p:nvPr/>
        </p:nvSpPr>
        <p:spPr>
          <a:xfrm>
            <a:off x="8538215" y="6367700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300"/>
              <a:buFont typeface="Arial"/>
              <a:buNone/>
              <a:defRPr/>
            </a:pPr>
            <a:fld id="{00000000-1234-1234-1234-123412341234}" type="slidenum">
              <a:rPr lang="en-US" kern="0" smtClean="0"/>
              <a:pPr>
                <a:buSzPts val="1300"/>
                <a:buFont typeface="Arial"/>
                <a:buNone/>
                <a:defRPr/>
              </a:pPr>
              <a:t>3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21268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62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1">
            <a:noAutofit/>
          </a:bodyPr>
          <a:lstStyle/>
          <a:p>
            <a:pPr lvl="0"/>
            <a:r>
              <a:rPr lang="en-US" sz="3200" b="1" i="1" u="none" strike="noStrike" cap="none" dirty="0" smtClean="0">
                <a:solidFill>
                  <a:schemeClr val="tx1"/>
                </a:solidFill>
                <a:sym typeface="Arial"/>
              </a:rPr>
              <a:t>SDEF </a:t>
            </a:r>
            <a:r>
              <a:rPr lang="en-US" sz="3200" dirty="0">
                <a:solidFill>
                  <a:schemeClr val="tx1"/>
                </a:solidFill>
              </a:rPr>
              <a:t>- The </a:t>
            </a:r>
            <a:r>
              <a:rPr lang="en-US" sz="3200" b="1" i="1" u="none" strike="noStrike" cap="none" dirty="0" smtClean="0">
                <a:solidFill>
                  <a:schemeClr val="tx1"/>
                </a:solidFill>
                <a:sym typeface="Arial"/>
              </a:rPr>
              <a:t>Results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1" name="Google Shape;111;p5"/>
          <p:cNvSpPr txBox="1">
            <a:spLocks noGrp="1"/>
          </p:cNvSpPr>
          <p:nvPr>
            <p:ph type="body" idx="1"/>
          </p:nvPr>
        </p:nvSpPr>
        <p:spPr>
          <a:xfrm>
            <a:off x="205838" y="1120877"/>
            <a:ext cx="8899646" cy="571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dirty="0">
                <a:solidFill>
                  <a:schemeClr val="tx1"/>
                </a:solidFill>
              </a:rPr>
              <a:t>Continued strong support from Corporate Sponsors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dirty="0">
                <a:solidFill>
                  <a:schemeClr val="tx1"/>
                </a:solidFill>
              </a:rPr>
              <a:t>Variable mix of sponsors across wide business area range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r>
              <a:rPr lang="en-US" b="1" i="0" u="none" strike="noStrike" cap="none" baseline="30000" dirty="0">
                <a:solidFill>
                  <a:schemeClr val="tx1"/>
                </a:solidFill>
                <a:sym typeface="Arial"/>
              </a:rPr>
              <a:t>3</a:t>
            </a:r>
            <a:endParaRPr baseline="30000" dirty="0">
              <a:solidFill>
                <a:schemeClr val="tx1"/>
              </a:solidFill>
            </a:endParaRPr>
          </a:p>
          <a:p>
            <a:pPr marL="1371600" lvl="2" indent="-27889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792"/>
              <a:buChar char="●"/>
            </a:pPr>
            <a:r>
              <a:rPr lang="en-US" sz="1400" b="1" i="0" u="none" strike="noStrike" cap="none" dirty="0">
                <a:solidFill>
                  <a:schemeClr val="tx1"/>
                </a:solidFill>
                <a:sym typeface="Arial"/>
              </a:rPr>
              <a:t>DoD, Individual officers, Corporate Sponsors</a:t>
            </a:r>
            <a:endParaRPr sz="1400"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b="1" i="0" u="none" strike="noStrike" cap="none" dirty="0">
                <a:solidFill>
                  <a:schemeClr val="tx1"/>
                </a:solidFill>
                <a:sym typeface="Arial"/>
              </a:rPr>
              <a:t>Intra-group experience sharing; fresh perspectives for all parties</a:t>
            </a:r>
            <a:endParaRPr dirty="0">
              <a:solidFill>
                <a:schemeClr val="tx1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b="1" i="0" u="none" strike="noStrike" cap="none" dirty="0">
                <a:solidFill>
                  <a:schemeClr val="tx1"/>
                </a:solidFill>
                <a:sym typeface="Arial"/>
              </a:rPr>
              <a:t>Military and </a:t>
            </a:r>
            <a:r>
              <a:rPr lang="en-US" b="1" i="0" u="none" strike="noStrike" cap="none" dirty="0" smtClean="0">
                <a:solidFill>
                  <a:schemeClr val="tx1"/>
                </a:solidFill>
                <a:sym typeface="Arial"/>
              </a:rPr>
              <a:t>leaders </a:t>
            </a:r>
            <a:r>
              <a:rPr lang="en-US" b="1" i="0" u="none" strike="noStrike" cap="none" dirty="0">
                <a:solidFill>
                  <a:schemeClr val="tx1"/>
                </a:solidFill>
                <a:sym typeface="Arial"/>
              </a:rPr>
              <a:t>who: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b="1" i="0" u="none" strike="noStrike" cap="none" dirty="0">
                <a:solidFill>
                  <a:schemeClr val="tx1"/>
                </a:solidFill>
                <a:sym typeface="Arial"/>
              </a:rPr>
              <a:t>Understand more than the Profession of Arms 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b="1" i="0" u="none" strike="noStrike" cap="none" dirty="0">
                <a:solidFill>
                  <a:schemeClr val="tx1"/>
                </a:solidFill>
                <a:sym typeface="Arial"/>
              </a:rPr>
              <a:t>Understand business culture &amp; varied corporate decision processes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b="1" i="0" u="none" strike="noStrike" cap="none" dirty="0">
                <a:solidFill>
                  <a:schemeClr val="tx1"/>
                </a:solidFill>
                <a:sym typeface="Arial"/>
              </a:rPr>
              <a:t>Recognize organizational and operational opportunities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b="1" i="0" u="none" strike="noStrike" cap="none" dirty="0">
                <a:solidFill>
                  <a:schemeClr val="tx1"/>
                </a:solidFill>
                <a:sym typeface="Arial"/>
              </a:rPr>
              <a:t>Understand skills required to implement change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Will implement and motivate innovative changes throughout their career</a:t>
            </a:r>
            <a:endParaRPr sz="1600"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dirty="0">
                <a:solidFill>
                  <a:schemeClr val="tx1"/>
                </a:solidFill>
              </a:rPr>
              <a:t>Briefings to Senior DoD civilian / military leaders</a:t>
            </a:r>
            <a:endParaRPr sz="1800"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b="1" i="0" u="none" strike="noStrike" cap="none" dirty="0">
                <a:solidFill>
                  <a:schemeClr val="tx1"/>
                </a:solidFill>
                <a:sym typeface="Arial"/>
              </a:rPr>
              <a:t>DEPSECDEF, VCJCS, Service Secretaries &amp; Chiefs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b="1" i="0" u="none" strike="noStrike" cap="none" dirty="0">
                <a:solidFill>
                  <a:schemeClr val="tx1"/>
                </a:solidFill>
                <a:sym typeface="Arial"/>
              </a:rPr>
              <a:t>Deputies for Programs, Budgets, Acquisitions, T&amp;E, Personnel, IT, etc.</a:t>
            </a:r>
            <a:endParaRPr dirty="0">
              <a:solidFill>
                <a:schemeClr val="tx1"/>
              </a:solidFill>
            </a:endParaRPr>
          </a:p>
          <a:p>
            <a:pPr marL="914400" lvl="1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900"/>
              <a:buChar char="–"/>
            </a:pPr>
            <a:r>
              <a:rPr lang="en-US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Group corporate experience observations and recommendations</a:t>
            </a:r>
            <a:endParaRPr b="1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113;p5">
            <a:extLst>
              <a:ext uri="{FF2B5EF4-FFF2-40B4-BE49-F238E27FC236}">
                <a16:creationId xmlns:a16="http://schemas.microsoft.com/office/drawing/2014/main" id="{800E4AA9-5AD8-9E4B-84CB-D9F11DB67692}"/>
              </a:ext>
            </a:extLst>
          </p:cNvPr>
          <p:cNvSpPr txBox="1">
            <a:spLocks/>
          </p:cNvSpPr>
          <p:nvPr/>
        </p:nvSpPr>
        <p:spPr>
          <a:xfrm>
            <a:off x="8538215" y="6367700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300"/>
              <a:buFont typeface="Arial"/>
              <a:buNone/>
              <a:defRPr/>
            </a:pPr>
            <a:fld id="{00000000-1234-1234-1234-123412341234}" type="slidenum">
              <a:rPr lang="en-US" kern="0" smtClean="0"/>
              <a:pPr>
                <a:buSzPts val="1300"/>
                <a:buFont typeface="Arial"/>
                <a:buNone/>
                <a:defRPr/>
              </a:pPr>
              <a:t>4</a:t>
            </a:fld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3532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Past Corporate </a:t>
            </a:r>
            <a:r>
              <a:rPr lang="en-US" sz="3200" dirty="0">
                <a:solidFill>
                  <a:schemeClr val="tx1"/>
                </a:solidFill>
              </a:rPr>
              <a:t>Sponsors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83341"/>
            <a:ext cx="8712200" cy="5674659"/>
          </a:xfrm>
        </p:spPr>
        <p:txBody>
          <a:bodyPr/>
          <a:lstStyle/>
          <a:p>
            <a:pPr marL="463550" lvl="1" indent="-6350" defTabSz="457200">
              <a:spcBef>
                <a:spcPts val="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3M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ABB Group, Accenture, Agilent Technologies, Alaska Airlines, Amazon, American Management Systems, Amgen, Apple, 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</a:rPr>
              <a:t>Arizona Public </a:t>
            </a: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</a:rPr>
              <a:t>Services, 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</a:rPr>
              <a:t>AT&amp;T, </a:t>
            </a: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Autodesk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</a:rPr>
              <a:t>Biogen, </a:t>
            </a: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</a:rPr>
              <a:t>BlackRock, Bloomberg, </a:t>
            </a: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Boeing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Booz Allen, CACI, Caterpillar, Cisco, Citigroup, CNN, 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</a:rPr>
              <a:t>CVS </a:t>
            </a: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</a:rPr>
              <a:t>Health, Dell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</a:rPr>
              <a:t>, </a:t>
            </a: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</a:rPr>
              <a:t>Deloitte, </a:t>
            </a: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Deutsche 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Bank, DirecTV, DuPont, Dynamic Aviation, EADS, EMC, Enron, ExxonMobil, FedEx, General Dynamics, Georgia Power, Google, Hewlett-Packard, Honeywell, Human Genome Sciences, IBM, Insitu, iRobot, Intel, JPMorgan Chase, Johnson &amp; Johnson, Lockheed Martin, Loral, McAfee, McKinsey, McDonnell Douglas, Merck, Microsoft, Mobil, Morgan Stanley, Netscape, NCR, Norfolk Southern, Northrop Grumman, Oracle, Pfizer, Pratt &amp; Whitney, PricewaterhouseCoopers, </a:t>
            </a: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Qualcomm, Raytheon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Salesforce.com, SAP, SRI/Sarnoff Labs, Sears, Shell Oil, Sikorsky, SpaceX, SRA International, Sun Microsystems, Symbol Technologies, </a:t>
            </a: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Team Rubicon, Textron</a:t>
            </a:r>
            <a:r>
              <a:rPr lang="en-US" sz="2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, Union Pacific, United Technologies, Vertex </a:t>
            </a:r>
            <a:r>
              <a:rPr lang="en-US" sz="2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Aerospace, VMware, Waymo, WEC Energy</a:t>
            </a:r>
            <a:endParaRPr lang="en-US" sz="2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463550" lvl="1" indent="-6350" defTabSz="457200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None/>
              <a:defRPr/>
            </a:pPr>
            <a:endParaRPr lang="en-US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marL="0" indent="0" defTabSz="457200">
              <a:spcBef>
                <a:spcPts val="0"/>
              </a:spcBef>
              <a:buClr>
                <a:srgbClr val="000000"/>
              </a:buClr>
              <a:buSzPct val="100000"/>
              <a:buNone/>
              <a:defRPr/>
            </a:pPr>
            <a:r>
              <a:rPr lang="en-US" b="0" kern="1200" dirty="0">
                <a:solidFill>
                  <a:srgbClr val="000000"/>
                </a:solidFill>
                <a:latin typeface="Arial" pitchFamily="34" charset="0"/>
              </a:rPr>
              <a:t>	</a:t>
            </a:r>
            <a:endParaRPr lang="en-US" b="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fld id="{BABBDF20-6828-4AAF-BA49-86E03071F611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97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A77B-266D-4A2E-9C4F-C70C70ED2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2" y="0"/>
            <a:ext cx="7858031" cy="609600"/>
          </a:xfrm>
        </p:spPr>
        <p:txBody>
          <a:bodyPr/>
          <a:lstStyle/>
          <a:p>
            <a:r>
              <a:rPr lang="en-US" sz="3200" dirty="0" smtClean="0">
                <a:solidFill>
                  <a:schemeClr val="bg2"/>
                </a:solidFill>
              </a:rPr>
              <a:t>AY 20-21 Corporate Sponsors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C560B-452A-4543-AE80-33634BF3657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219769" y="6528618"/>
            <a:ext cx="846994" cy="471949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B5BECC-EDC2-4390-8BE2-D9EB23BFB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838" y="1175948"/>
            <a:ext cx="1847942" cy="3765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67BFF1-0C40-4AA1-B766-BDFAAFE0E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101" y="2132001"/>
            <a:ext cx="1703174" cy="823124"/>
          </a:xfrm>
          <a:prstGeom prst="rect">
            <a:avLst/>
          </a:prstGeom>
        </p:spPr>
      </p:pic>
      <p:pic>
        <p:nvPicPr>
          <p:cNvPr id="10" name="Picture 4" descr="See the source image">
            <a:extLst>
              <a:ext uri="{FF2B5EF4-FFF2-40B4-BE49-F238E27FC236}">
                <a16:creationId xmlns:a16="http://schemas.microsoft.com/office/drawing/2014/main" id="{053EB8DC-DB3C-4B7E-83B2-2BCCCFB8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34" y="1638221"/>
            <a:ext cx="3539241" cy="54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7B71D006-F4A0-49D6-96BC-0E6446F454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468" y="3056937"/>
            <a:ext cx="1703174" cy="89488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D7AA651-18EC-42B6-BE7C-33050E0E9608}"/>
              </a:ext>
            </a:extLst>
          </p:cNvPr>
          <p:cNvGrpSpPr/>
          <p:nvPr/>
        </p:nvGrpSpPr>
        <p:grpSpPr>
          <a:xfrm>
            <a:off x="1147507" y="4202886"/>
            <a:ext cx="2082142" cy="341182"/>
            <a:chOff x="557784" y="429541"/>
            <a:chExt cx="2871788" cy="352779"/>
          </a:xfrm>
        </p:grpSpPr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6E2C2A6-4A5D-4300-A630-9EE32BC4A2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62537" y="439542"/>
              <a:ext cx="1377022" cy="340505"/>
            </a:xfrm>
            <a:custGeom>
              <a:avLst/>
              <a:gdLst>
                <a:gd name="T0" fmla="*/ 701 w 1134"/>
                <a:gd name="T1" fmla="*/ 273 h 278"/>
                <a:gd name="T2" fmla="*/ 675 w 1134"/>
                <a:gd name="T3" fmla="*/ 248 h 278"/>
                <a:gd name="T4" fmla="*/ 701 w 1134"/>
                <a:gd name="T5" fmla="*/ 109 h 278"/>
                <a:gd name="T6" fmla="*/ 645 w 1134"/>
                <a:gd name="T7" fmla="*/ 84 h 278"/>
                <a:gd name="T8" fmla="*/ 576 w 1134"/>
                <a:gd name="T9" fmla="*/ 79 h 278"/>
                <a:gd name="T10" fmla="*/ 576 w 1134"/>
                <a:gd name="T11" fmla="*/ 278 h 278"/>
                <a:gd name="T12" fmla="*/ 645 w 1134"/>
                <a:gd name="T13" fmla="*/ 273 h 278"/>
                <a:gd name="T14" fmla="*/ 426 w 1134"/>
                <a:gd name="T15" fmla="*/ 222 h 278"/>
                <a:gd name="T16" fmla="*/ 299 w 1134"/>
                <a:gd name="T17" fmla="*/ 189 h 278"/>
                <a:gd name="T18" fmla="*/ 461 w 1134"/>
                <a:gd name="T19" fmla="*/ 175 h 278"/>
                <a:gd name="T20" fmla="*/ 267 w 1134"/>
                <a:gd name="T21" fmla="*/ 178 h 278"/>
                <a:gd name="T22" fmla="*/ 456 w 1134"/>
                <a:gd name="T23" fmla="*/ 222 h 278"/>
                <a:gd name="T24" fmla="*/ 59 w 1134"/>
                <a:gd name="T25" fmla="*/ 25 h 278"/>
                <a:gd name="T26" fmla="*/ 86 w 1134"/>
                <a:gd name="T27" fmla="*/ 0 h 278"/>
                <a:gd name="T28" fmla="*/ 0 w 1134"/>
                <a:gd name="T29" fmla="*/ 25 h 278"/>
                <a:gd name="T30" fmla="*/ 27 w 1134"/>
                <a:gd name="T31" fmla="*/ 247 h 278"/>
                <a:gd name="T32" fmla="*/ 0 w 1134"/>
                <a:gd name="T33" fmla="*/ 273 h 278"/>
                <a:gd name="T34" fmla="*/ 86 w 1134"/>
                <a:gd name="T35" fmla="*/ 247 h 278"/>
                <a:gd name="T36" fmla="*/ 59 w 1134"/>
                <a:gd name="T37" fmla="*/ 138 h 278"/>
                <a:gd name="T38" fmla="*/ 196 w 1134"/>
                <a:gd name="T39" fmla="*/ 247 h 278"/>
                <a:gd name="T40" fmla="*/ 168 w 1134"/>
                <a:gd name="T41" fmla="*/ 273 h 278"/>
                <a:gd name="T42" fmla="*/ 255 w 1134"/>
                <a:gd name="T43" fmla="*/ 247 h 278"/>
                <a:gd name="T44" fmla="*/ 227 w 1134"/>
                <a:gd name="T45" fmla="*/ 25 h 278"/>
                <a:gd name="T46" fmla="*/ 255 w 1134"/>
                <a:gd name="T47" fmla="*/ 0 h 278"/>
                <a:gd name="T48" fmla="*/ 168 w 1134"/>
                <a:gd name="T49" fmla="*/ 25 h 278"/>
                <a:gd name="T50" fmla="*/ 196 w 1134"/>
                <a:gd name="T51" fmla="*/ 114 h 278"/>
                <a:gd name="T52" fmla="*/ 996 w 1134"/>
                <a:gd name="T53" fmla="*/ 248 h 278"/>
                <a:gd name="T54" fmla="*/ 971 w 1134"/>
                <a:gd name="T55" fmla="*/ 163 h 278"/>
                <a:gd name="T56" fmla="*/ 1078 w 1134"/>
                <a:gd name="T57" fmla="*/ 163 h 278"/>
                <a:gd name="T58" fmla="*/ 1053 w 1134"/>
                <a:gd name="T59" fmla="*/ 248 h 278"/>
                <a:gd name="T60" fmla="*/ 1134 w 1134"/>
                <a:gd name="T61" fmla="*/ 273 h 278"/>
                <a:gd name="T62" fmla="*/ 1109 w 1134"/>
                <a:gd name="T63" fmla="*/ 248 h 278"/>
                <a:gd name="T64" fmla="*/ 1030 w 1134"/>
                <a:gd name="T65" fmla="*/ 79 h 278"/>
                <a:gd name="T66" fmla="*/ 971 w 1134"/>
                <a:gd name="T67" fmla="*/ 0 h 278"/>
                <a:gd name="T68" fmla="*/ 915 w 1134"/>
                <a:gd name="T69" fmla="*/ 24 h 278"/>
                <a:gd name="T70" fmla="*/ 940 w 1134"/>
                <a:gd name="T71" fmla="*/ 248 h 278"/>
                <a:gd name="T72" fmla="*/ 915 w 1134"/>
                <a:gd name="T73" fmla="*/ 273 h 278"/>
                <a:gd name="T74" fmla="*/ 996 w 1134"/>
                <a:gd name="T75" fmla="*/ 248 h 278"/>
                <a:gd name="T76" fmla="*/ 580 w 1134"/>
                <a:gd name="T77" fmla="*/ 104 h 278"/>
                <a:gd name="T78" fmla="*/ 580 w 1134"/>
                <a:gd name="T79" fmla="*/ 252 h 278"/>
                <a:gd name="T80" fmla="*/ 366 w 1134"/>
                <a:gd name="T81" fmla="*/ 104 h 278"/>
                <a:gd name="T82" fmla="*/ 299 w 1134"/>
                <a:gd name="T83" fmla="*/ 164 h 278"/>
                <a:gd name="T84" fmla="*/ 859 w 1134"/>
                <a:gd name="T85" fmla="*/ 224 h 278"/>
                <a:gd name="T86" fmla="*/ 897 w 1134"/>
                <a:gd name="T87" fmla="*/ 109 h 278"/>
                <a:gd name="T88" fmla="*/ 859 w 1134"/>
                <a:gd name="T89" fmla="*/ 84 h 278"/>
                <a:gd name="T90" fmla="*/ 829 w 1134"/>
                <a:gd name="T91" fmla="*/ 36 h 278"/>
                <a:gd name="T92" fmla="*/ 799 w 1134"/>
                <a:gd name="T93" fmla="*/ 84 h 278"/>
                <a:gd name="T94" fmla="*/ 829 w 1134"/>
                <a:gd name="T95" fmla="*/ 109 h 278"/>
                <a:gd name="T96" fmla="*/ 879 w 1134"/>
                <a:gd name="T97" fmla="*/ 275 h 278"/>
                <a:gd name="T98" fmla="*/ 897 w 1134"/>
                <a:gd name="T99" fmla="*/ 248 h 278"/>
                <a:gd name="T100" fmla="*/ 859 w 1134"/>
                <a:gd name="T101" fmla="*/ 224 h 278"/>
                <a:gd name="T102" fmla="*/ 801 w 1134"/>
                <a:gd name="T103" fmla="*/ 273 h 278"/>
                <a:gd name="T104" fmla="*/ 787 w 1134"/>
                <a:gd name="T105" fmla="*/ 249 h 278"/>
                <a:gd name="T106" fmla="*/ 768 w 1134"/>
                <a:gd name="T107" fmla="*/ 0 h 278"/>
                <a:gd name="T108" fmla="*/ 712 w 1134"/>
                <a:gd name="T109" fmla="*/ 24 h 278"/>
                <a:gd name="T110" fmla="*/ 737 w 1134"/>
                <a:gd name="T111" fmla="*/ 22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34" h="278">
                  <a:moveTo>
                    <a:pt x="645" y="273"/>
                  </a:moveTo>
                  <a:cubicBezTo>
                    <a:pt x="701" y="273"/>
                    <a:pt x="701" y="273"/>
                    <a:pt x="701" y="273"/>
                  </a:cubicBezTo>
                  <a:cubicBezTo>
                    <a:pt x="701" y="248"/>
                    <a:pt x="701" y="248"/>
                    <a:pt x="701" y="248"/>
                  </a:cubicBezTo>
                  <a:cubicBezTo>
                    <a:pt x="675" y="248"/>
                    <a:pt x="675" y="248"/>
                    <a:pt x="675" y="248"/>
                  </a:cubicBezTo>
                  <a:cubicBezTo>
                    <a:pt x="675" y="109"/>
                    <a:pt x="675" y="109"/>
                    <a:pt x="675" y="109"/>
                  </a:cubicBezTo>
                  <a:cubicBezTo>
                    <a:pt x="701" y="109"/>
                    <a:pt x="701" y="109"/>
                    <a:pt x="701" y="109"/>
                  </a:cubicBezTo>
                  <a:cubicBezTo>
                    <a:pt x="701" y="84"/>
                    <a:pt x="701" y="84"/>
                    <a:pt x="701" y="84"/>
                  </a:cubicBezTo>
                  <a:cubicBezTo>
                    <a:pt x="645" y="84"/>
                    <a:pt x="645" y="84"/>
                    <a:pt x="645" y="84"/>
                  </a:cubicBezTo>
                  <a:cubicBezTo>
                    <a:pt x="645" y="112"/>
                    <a:pt x="645" y="112"/>
                    <a:pt x="645" y="112"/>
                  </a:cubicBezTo>
                  <a:cubicBezTo>
                    <a:pt x="629" y="91"/>
                    <a:pt x="605" y="79"/>
                    <a:pt x="576" y="79"/>
                  </a:cubicBezTo>
                  <a:cubicBezTo>
                    <a:pt x="523" y="79"/>
                    <a:pt x="483" y="122"/>
                    <a:pt x="483" y="178"/>
                  </a:cubicBezTo>
                  <a:cubicBezTo>
                    <a:pt x="483" y="235"/>
                    <a:pt x="523" y="278"/>
                    <a:pt x="576" y="278"/>
                  </a:cubicBezTo>
                  <a:cubicBezTo>
                    <a:pt x="605" y="278"/>
                    <a:pt x="629" y="265"/>
                    <a:pt x="645" y="245"/>
                  </a:cubicBezTo>
                  <a:lnTo>
                    <a:pt x="645" y="273"/>
                  </a:lnTo>
                  <a:close/>
                  <a:moveTo>
                    <a:pt x="456" y="222"/>
                  </a:moveTo>
                  <a:cubicBezTo>
                    <a:pt x="426" y="222"/>
                    <a:pt x="426" y="222"/>
                    <a:pt x="426" y="222"/>
                  </a:cubicBezTo>
                  <a:cubicBezTo>
                    <a:pt x="415" y="241"/>
                    <a:pt x="395" y="253"/>
                    <a:pt x="367" y="253"/>
                  </a:cubicBezTo>
                  <a:cubicBezTo>
                    <a:pt x="325" y="253"/>
                    <a:pt x="302" y="227"/>
                    <a:pt x="299" y="189"/>
                  </a:cubicBezTo>
                  <a:cubicBezTo>
                    <a:pt x="461" y="189"/>
                    <a:pt x="461" y="189"/>
                    <a:pt x="461" y="189"/>
                  </a:cubicBezTo>
                  <a:cubicBezTo>
                    <a:pt x="461" y="175"/>
                    <a:pt x="461" y="175"/>
                    <a:pt x="461" y="175"/>
                  </a:cubicBezTo>
                  <a:cubicBezTo>
                    <a:pt x="461" y="118"/>
                    <a:pt x="424" y="79"/>
                    <a:pt x="366" y="79"/>
                  </a:cubicBezTo>
                  <a:cubicBezTo>
                    <a:pt x="308" y="79"/>
                    <a:pt x="267" y="120"/>
                    <a:pt x="267" y="178"/>
                  </a:cubicBezTo>
                  <a:cubicBezTo>
                    <a:pt x="267" y="237"/>
                    <a:pt x="308" y="278"/>
                    <a:pt x="366" y="278"/>
                  </a:cubicBezTo>
                  <a:cubicBezTo>
                    <a:pt x="409" y="278"/>
                    <a:pt x="442" y="257"/>
                    <a:pt x="456" y="222"/>
                  </a:cubicBezTo>
                  <a:moveTo>
                    <a:pt x="59" y="114"/>
                  </a:moveTo>
                  <a:cubicBezTo>
                    <a:pt x="59" y="25"/>
                    <a:pt x="59" y="25"/>
                    <a:pt x="59" y="25"/>
                  </a:cubicBezTo>
                  <a:cubicBezTo>
                    <a:pt x="86" y="25"/>
                    <a:pt x="86" y="25"/>
                    <a:pt x="86" y="25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47"/>
                    <a:pt x="27" y="247"/>
                    <a:pt x="27" y="247"/>
                  </a:cubicBezTo>
                  <a:cubicBezTo>
                    <a:pt x="0" y="247"/>
                    <a:pt x="0" y="247"/>
                    <a:pt x="0" y="24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6" y="273"/>
                    <a:pt x="86" y="273"/>
                    <a:pt x="86" y="27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59" y="247"/>
                    <a:pt x="59" y="247"/>
                    <a:pt x="59" y="247"/>
                  </a:cubicBezTo>
                  <a:cubicBezTo>
                    <a:pt x="59" y="138"/>
                    <a:pt x="59" y="138"/>
                    <a:pt x="59" y="138"/>
                  </a:cubicBezTo>
                  <a:cubicBezTo>
                    <a:pt x="196" y="138"/>
                    <a:pt x="196" y="138"/>
                    <a:pt x="196" y="138"/>
                  </a:cubicBezTo>
                  <a:cubicBezTo>
                    <a:pt x="196" y="247"/>
                    <a:pt x="196" y="247"/>
                    <a:pt x="196" y="247"/>
                  </a:cubicBezTo>
                  <a:cubicBezTo>
                    <a:pt x="168" y="247"/>
                    <a:pt x="168" y="247"/>
                    <a:pt x="168" y="247"/>
                  </a:cubicBezTo>
                  <a:cubicBezTo>
                    <a:pt x="168" y="273"/>
                    <a:pt x="168" y="273"/>
                    <a:pt x="168" y="273"/>
                  </a:cubicBezTo>
                  <a:cubicBezTo>
                    <a:pt x="255" y="273"/>
                    <a:pt x="255" y="273"/>
                    <a:pt x="255" y="273"/>
                  </a:cubicBezTo>
                  <a:cubicBezTo>
                    <a:pt x="255" y="247"/>
                    <a:pt x="255" y="247"/>
                    <a:pt x="255" y="247"/>
                  </a:cubicBezTo>
                  <a:cubicBezTo>
                    <a:pt x="227" y="247"/>
                    <a:pt x="227" y="247"/>
                    <a:pt x="227" y="247"/>
                  </a:cubicBezTo>
                  <a:cubicBezTo>
                    <a:pt x="227" y="25"/>
                    <a:pt x="227" y="25"/>
                    <a:pt x="227" y="25"/>
                  </a:cubicBezTo>
                  <a:cubicBezTo>
                    <a:pt x="255" y="25"/>
                    <a:pt x="255" y="25"/>
                    <a:pt x="255" y="25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25"/>
                    <a:pt x="168" y="25"/>
                    <a:pt x="168" y="25"/>
                  </a:cubicBezTo>
                  <a:cubicBezTo>
                    <a:pt x="196" y="25"/>
                    <a:pt x="196" y="25"/>
                    <a:pt x="196" y="25"/>
                  </a:cubicBezTo>
                  <a:cubicBezTo>
                    <a:pt x="196" y="114"/>
                    <a:pt x="196" y="114"/>
                    <a:pt x="196" y="114"/>
                  </a:cubicBezTo>
                  <a:lnTo>
                    <a:pt x="59" y="114"/>
                  </a:lnTo>
                  <a:close/>
                  <a:moveTo>
                    <a:pt x="996" y="248"/>
                  </a:moveTo>
                  <a:cubicBezTo>
                    <a:pt x="971" y="248"/>
                    <a:pt x="971" y="248"/>
                    <a:pt x="971" y="248"/>
                  </a:cubicBezTo>
                  <a:cubicBezTo>
                    <a:pt x="971" y="163"/>
                    <a:pt x="971" y="163"/>
                    <a:pt x="971" y="163"/>
                  </a:cubicBezTo>
                  <a:cubicBezTo>
                    <a:pt x="971" y="124"/>
                    <a:pt x="991" y="104"/>
                    <a:pt x="1026" y="104"/>
                  </a:cubicBezTo>
                  <a:cubicBezTo>
                    <a:pt x="1058" y="104"/>
                    <a:pt x="1078" y="124"/>
                    <a:pt x="1078" y="163"/>
                  </a:cubicBezTo>
                  <a:cubicBezTo>
                    <a:pt x="1078" y="248"/>
                    <a:pt x="1078" y="248"/>
                    <a:pt x="1078" y="248"/>
                  </a:cubicBezTo>
                  <a:cubicBezTo>
                    <a:pt x="1053" y="248"/>
                    <a:pt x="1053" y="248"/>
                    <a:pt x="1053" y="248"/>
                  </a:cubicBezTo>
                  <a:cubicBezTo>
                    <a:pt x="1053" y="273"/>
                    <a:pt x="1053" y="273"/>
                    <a:pt x="1053" y="273"/>
                  </a:cubicBezTo>
                  <a:cubicBezTo>
                    <a:pt x="1134" y="273"/>
                    <a:pt x="1134" y="273"/>
                    <a:pt x="1134" y="273"/>
                  </a:cubicBezTo>
                  <a:cubicBezTo>
                    <a:pt x="1134" y="248"/>
                    <a:pt x="1134" y="248"/>
                    <a:pt x="1134" y="248"/>
                  </a:cubicBezTo>
                  <a:cubicBezTo>
                    <a:pt x="1109" y="248"/>
                    <a:pt x="1109" y="248"/>
                    <a:pt x="1109" y="248"/>
                  </a:cubicBezTo>
                  <a:cubicBezTo>
                    <a:pt x="1109" y="163"/>
                    <a:pt x="1109" y="163"/>
                    <a:pt x="1109" y="163"/>
                  </a:cubicBezTo>
                  <a:cubicBezTo>
                    <a:pt x="1109" y="117"/>
                    <a:pt x="1081" y="79"/>
                    <a:pt x="1030" y="79"/>
                  </a:cubicBezTo>
                  <a:cubicBezTo>
                    <a:pt x="1003" y="79"/>
                    <a:pt x="983" y="89"/>
                    <a:pt x="971" y="105"/>
                  </a:cubicBezTo>
                  <a:cubicBezTo>
                    <a:pt x="971" y="0"/>
                    <a:pt x="971" y="0"/>
                    <a:pt x="971" y="0"/>
                  </a:cubicBezTo>
                  <a:cubicBezTo>
                    <a:pt x="915" y="0"/>
                    <a:pt x="915" y="0"/>
                    <a:pt x="915" y="0"/>
                  </a:cubicBezTo>
                  <a:cubicBezTo>
                    <a:pt x="915" y="24"/>
                    <a:pt x="915" y="24"/>
                    <a:pt x="915" y="24"/>
                  </a:cubicBezTo>
                  <a:cubicBezTo>
                    <a:pt x="940" y="24"/>
                    <a:pt x="940" y="24"/>
                    <a:pt x="940" y="24"/>
                  </a:cubicBezTo>
                  <a:cubicBezTo>
                    <a:pt x="940" y="248"/>
                    <a:pt x="940" y="248"/>
                    <a:pt x="940" y="248"/>
                  </a:cubicBezTo>
                  <a:cubicBezTo>
                    <a:pt x="915" y="248"/>
                    <a:pt x="915" y="248"/>
                    <a:pt x="915" y="248"/>
                  </a:cubicBezTo>
                  <a:cubicBezTo>
                    <a:pt x="915" y="273"/>
                    <a:pt x="915" y="273"/>
                    <a:pt x="915" y="273"/>
                  </a:cubicBezTo>
                  <a:cubicBezTo>
                    <a:pt x="996" y="273"/>
                    <a:pt x="996" y="273"/>
                    <a:pt x="996" y="273"/>
                  </a:cubicBezTo>
                  <a:lnTo>
                    <a:pt x="996" y="248"/>
                  </a:lnTo>
                  <a:close/>
                  <a:moveTo>
                    <a:pt x="514" y="178"/>
                  </a:moveTo>
                  <a:cubicBezTo>
                    <a:pt x="514" y="135"/>
                    <a:pt x="542" y="104"/>
                    <a:pt x="580" y="104"/>
                  </a:cubicBezTo>
                  <a:cubicBezTo>
                    <a:pt x="619" y="104"/>
                    <a:pt x="646" y="136"/>
                    <a:pt x="646" y="178"/>
                  </a:cubicBezTo>
                  <a:cubicBezTo>
                    <a:pt x="646" y="221"/>
                    <a:pt x="619" y="252"/>
                    <a:pt x="580" y="252"/>
                  </a:cubicBezTo>
                  <a:cubicBezTo>
                    <a:pt x="542" y="252"/>
                    <a:pt x="514" y="221"/>
                    <a:pt x="514" y="178"/>
                  </a:cubicBezTo>
                  <a:moveTo>
                    <a:pt x="366" y="104"/>
                  </a:moveTo>
                  <a:cubicBezTo>
                    <a:pt x="406" y="104"/>
                    <a:pt x="427" y="133"/>
                    <a:pt x="430" y="164"/>
                  </a:cubicBezTo>
                  <a:cubicBezTo>
                    <a:pt x="299" y="164"/>
                    <a:pt x="299" y="164"/>
                    <a:pt x="299" y="164"/>
                  </a:cubicBezTo>
                  <a:cubicBezTo>
                    <a:pt x="302" y="130"/>
                    <a:pt x="326" y="104"/>
                    <a:pt x="366" y="104"/>
                  </a:cubicBezTo>
                  <a:moveTo>
                    <a:pt x="859" y="224"/>
                  </a:moveTo>
                  <a:cubicBezTo>
                    <a:pt x="859" y="109"/>
                    <a:pt x="859" y="109"/>
                    <a:pt x="859" y="109"/>
                  </a:cubicBezTo>
                  <a:cubicBezTo>
                    <a:pt x="897" y="109"/>
                    <a:pt x="897" y="109"/>
                    <a:pt x="897" y="109"/>
                  </a:cubicBezTo>
                  <a:cubicBezTo>
                    <a:pt x="897" y="84"/>
                    <a:pt x="897" y="84"/>
                    <a:pt x="897" y="84"/>
                  </a:cubicBezTo>
                  <a:cubicBezTo>
                    <a:pt x="859" y="84"/>
                    <a:pt x="859" y="84"/>
                    <a:pt x="859" y="84"/>
                  </a:cubicBezTo>
                  <a:cubicBezTo>
                    <a:pt x="859" y="36"/>
                    <a:pt x="859" y="36"/>
                    <a:pt x="859" y="36"/>
                  </a:cubicBezTo>
                  <a:cubicBezTo>
                    <a:pt x="829" y="36"/>
                    <a:pt x="829" y="36"/>
                    <a:pt x="829" y="36"/>
                  </a:cubicBezTo>
                  <a:cubicBezTo>
                    <a:pt x="829" y="84"/>
                    <a:pt x="829" y="84"/>
                    <a:pt x="829" y="84"/>
                  </a:cubicBezTo>
                  <a:cubicBezTo>
                    <a:pt x="799" y="84"/>
                    <a:pt x="799" y="84"/>
                    <a:pt x="799" y="84"/>
                  </a:cubicBezTo>
                  <a:cubicBezTo>
                    <a:pt x="799" y="109"/>
                    <a:pt x="799" y="109"/>
                    <a:pt x="799" y="109"/>
                  </a:cubicBezTo>
                  <a:cubicBezTo>
                    <a:pt x="829" y="109"/>
                    <a:pt x="829" y="109"/>
                    <a:pt x="829" y="109"/>
                  </a:cubicBezTo>
                  <a:cubicBezTo>
                    <a:pt x="829" y="225"/>
                    <a:pt x="829" y="225"/>
                    <a:pt x="829" y="225"/>
                  </a:cubicBezTo>
                  <a:cubicBezTo>
                    <a:pt x="829" y="259"/>
                    <a:pt x="844" y="275"/>
                    <a:pt x="879" y="275"/>
                  </a:cubicBezTo>
                  <a:cubicBezTo>
                    <a:pt x="884" y="275"/>
                    <a:pt x="893" y="274"/>
                    <a:pt x="897" y="273"/>
                  </a:cubicBezTo>
                  <a:cubicBezTo>
                    <a:pt x="897" y="248"/>
                    <a:pt x="897" y="248"/>
                    <a:pt x="897" y="248"/>
                  </a:cubicBezTo>
                  <a:cubicBezTo>
                    <a:pt x="892" y="249"/>
                    <a:pt x="886" y="249"/>
                    <a:pt x="882" y="249"/>
                  </a:cubicBezTo>
                  <a:cubicBezTo>
                    <a:pt x="866" y="249"/>
                    <a:pt x="859" y="244"/>
                    <a:pt x="859" y="224"/>
                  </a:cubicBezTo>
                  <a:moveTo>
                    <a:pt x="783" y="275"/>
                  </a:moveTo>
                  <a:cubicBezTo>
                    <a:pt x="789" y="275"/>
                    <a:pt x="797" y="274"/>
                    <a:pt x="801" y="273"/>
                  </a:cubicBezTo>
                  <a:cubicBezTo>
                    <a:pt x="801" y="248"/>
                    <a:pt x="801" y="248"/>
                    <a:pt x="801" y="248"/>
                  </a:cubicBezTo>
                  <a:cubicBezTo>
                    <a:pt x="795" y="249"/>
                    <a:pt x="791" y="249"/>
                    <a:pt x="787" y="249"/>
                  </a:cubicBezTo>
                  <a:cubicBezTo>
                    <a:pt x="774" y="249"/>
                    <a:pt x="768" y="243"/>
                    <a:pt x="768" y="222"/>
                  </a:cubicBezTo>
                  <a:cubicBezTo>
                    <a:pt x="768" y="0"/>
                    <a:pt x="768" y="0"/>
                    <a:pt x="768" y="0"/>
                  </a:cubicBezTo>
                  <a:cubicBezTo>
                    <a:pt x="712" y="0"/>
                    <a:pt x="712" y="0"/>
                    <a:pt x="712" y="0"/>
                  </a:cubicBezTo>
                  <a:cubicBezTo>
                    <a:pt x="712" y="24"/>
                    <a:pt x="712" y="24"/>
                    <a:pt x="712" y="24"/>
                  </a:cubicBezTo>
                  <a:cubicBezTo>
                    <a:pt x="737" y="24"/>
                    <a:pt x="737" y="24"/>
                    <a:pt x="737" y="24"/>
                  </a:cubicBezTo>
                  <a:cubicBezTo>
                    <a:pt x="737" y="224"/>
                    <a:pt x="737" y="224"/>
                    <a:pt x="737" y="224"/>
                  </a:cubicBezTo>
                  <a:cubicBezTo>
                    <a:pt x="737" y="257"/>
                    <a:pt x="751" y="275"/>
                    <a:pt x="783" y="27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F1A04EE4-621A-4439-9E4F-5B8BBDBD0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125" y="429541"/>
              <a:ext cx="295044" cy="352779"/>
            </a:xfrm>
            <a:custGeom>
              <a:avLst/>
              <a:gdLst>
                <a:gd name="T0" fmla="*/ 85 w 243"/>
                <a:gd name="T1" fmla="*/ 195 h 288"/>
                <a:gd name="T2" fmla="*/ 125 w 243"/>
                <a:gd name="T3" fmla="*/ 223 h 288"/>
                <a:gd name="T4" fmla="*/ 158 w 243"/>
                <a:gd name="T5" fmla="*/ 203 h 288"/>
                <a:gd name="T6" fmla="*/ 110 w 243"/>
                <a:gd name="T7" fmla="*/ 176 h 288"/>
                <a:gd name="T8" fmla="*/ 36 w 243"/>
                <a:gd name="T9" fmla="*/ 150 h 288"/>
                <a:gd name="T10" fmla="*/ 5 w 243"/>
                <a:gd name="T11" fmla="*/ 87 h 288"/>
                <a:gd name="T12" fmla="*/ 119 w 243"/>
                <a:gd name="T13" fmla="*/ 0 h 288"/>
                <a:gd name="T14" fmla="*/ 236 w 243"/>
                <a:gd name="T15" fmla="*/ 86 h 288"/>
                <a:gd name="T16" fmla="*/ 153 w 243"/>
                <a:gd name="T17" fmla="*/ 86 h 288"/>
                <a:gd name="T18" fmla="*/ 118 w 243"/>
                <a:gd name="T19" fmla="*/ 62 h 288"/>
                <a:gd name="T20" fmla="*/ 90 w 243"/>
                <a:gd name="T21" fmla="*/ 80 h 288"/>
                <a:gd name="T22" fmla="*/ 130 w 243"/>
                <a:gd name="T23" fmla="*/ 104 h 288"/>
                <a:gd name="T24" fmla="*/ 208 w 243"/>
                <a:gd name="T25" fmla="*/ 130 h 288"/>
                <a:gd name="T26" fmla="*/ 243 w 243"/>
                <a:gd name="T27" fmla="*/ 194 h 288"/>
                <a:gd name="T28" fmla="*/ 122 w 243"/>
                <a:gd name="T29" fmla="*/ 288 h 288"/>
                <a:gd name="T30" fmla="*/ 0 w 243"/>
                <a:gd name="T31" fmla="*/ 195 h 288"/>
                <a:gd name="T32" fmla="*/ 85 w 243"/>
                <a:gd name="T33" fmla="*/ 19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3" h="288">
                  <a:moveTo>
                    <a:pt x="85" y="195"/>
                  </a:moveTo>
                  <a:cubicBezTo>
                    <a:pt x="90" y="216"/>
                    <a:pt x="101" y="223"/>
                    <a:pt x="125" y="223"/>
                  </a:cubicBezTo>
                  <a:cubicBezTo>
                    <a:pt x="146" y="223"/>
                    <a:pt x="158" y="215"/>
                    <a:pt x="158" y="203"/>
                  </a:cubicBezTo>
                  <a:cubicBezTo>
                    <a:pt x="158" y="186"/>
                    <a:pt x="142" y="185"/>
                    <a:pt x="110" y="176"/>
                  </a:cubicBezTo>
                  <a:cubicBezTo>
                    <a:pt x="72" y="166"/>
                    <a:pt x="48" y="158"/>
                    <a:pt x="36" y="150"/>
                  </a:cubicBezTo>
                  <a:cubicBezTo>
                    <a:pt x="15" y="135"/>
                    <a:pt x="5" y="114"/>
                    <a:pt x="5" y="87"/>
                  </a:cubicBezTo>
                  <a:cubicBezTo>
                    <a:pt x="5" y="34"/>
                    <a:pt x="47" y="0"/>
                    <a:pt x="119" y="0"/>
                  </a:cubicBezTo>
                  <a:cubicBezTo>
                    <a:pt x="189" y="0"/>
                    <a:pt x="231" y="31"/>
                    <a:pt x="236" y="86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0" y="70"/>
                    <a:pt x="139" y="62"/>
                    <a:pt x="118" y="62"/>
                  </a:cubicBezTo>
                  <a:cubicBezTo>
                    <a:pt x="99" y="62"/>
                    <a:pt x="90" y="68"/>
                    <a:pt x="90" y="80"/>
                  </a:cubicBezTo>
                  <a:cubicBezTo>
                    <a:pt x="90" y="95"/>
                    <a:pt x="104" y="98"/>
                    <a:pt x="130" y="104"/>
                  </a:cubicBezTo>
                  <a:cubicBezTo>
                    <a:pt x="164" y="113"/>
                    <a:pt x="191" y="119"/>
                    <a:pt x="208" y="130"/>
                  </a:cubicBezTo>
                  <a:cubicBezTo>
                    <a:pt x="232" y="146"/>
                    <a:pt x="243" y="166"/>
                    <a:pt x="243" y="194"/>
                  </a:cubicBezTo>
                  <a:cubicBezTo>
                    <a:pt x="243" y="253"/>
                    <a:pt x="201" y="288"/>
                    <a:pt x="122" y="288"/>
                  </a:cubicBezTo>
                  <a:cubicBezTo>
                    <a:pt x="48" y="288"/>
                    <a:pt x="6" y="253"/>
                    <a:pt x="0" y="195"/>
                  </a:cubicBezTo>
                  <a:lnTo>
                    <a:pt x="85" y="195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F825831-17AD-4DDC-B880-AD59E6487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580" y="429541"/>
              <a:ext cx="328685" cy="352779"/>
            </a:xfrm>
            <a:custGeom>
              <a:avLst/>
              <a:gdLst>
                <a:gd name="T0" fmla="*/ 271 w 271"/>
                <a:gd name="T1" fmla="*/ 174 h 288"/>
                <a:gd name="T2" fmla="*/ 140 w 271"/>
                <a:gd name="T3" fmla="*/ 288 h 288"/>
                <a:gd name="T4" fmla="*/ 0 w 271"/>
                <a:gd name="T5" fmla="*/ 144 h 288"/>
                <a:gd name="T6" fmla="*/ 139 w 271"/>
                <a:gd name="T7" fmla="*/ 0 h 288"/>
                <a:gd name="T8" fmla="*/ 269 w 271"/>
                <a:gd name="T9" fmla="*/ 111 h 288"/>
                <a:gd name="T10" fmla="*/ 186 w 271"/>
                <a:gd name="T11" fmla="*/ 111 h 288"/>
                <a:gd name="T12" fmla="*/ 140 w 271"/>
                <a:gd name="T13" fmla="*/ 68 h 288"/>
                <a:gd name="T14" fmla="*/ 88 w 271"/>
                <a:gd name="T15" fmla="*/ 144 h 288"/>
                <a:gd name="T16" fmla="*/ 142 w 271"/>
                <a:gd name="T17" fmla="*/ 220 h 288"/>
                <a:gd name="T18" fmla="*/ 188 w 271"/>
                <a:gd name="T19" fmla="*/ 174 h 288"/>
                <a:gd name="T20" fmla="*/ 271 w 271"/>
                <a:gd name="T21" fmla="*/ 17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1" h="288">
                  <a:moveTo>
                    <a:pt x="271" y="174"/>
                  </a:moveTo>
                  <a:cubicBezTo>
                    <a:pt x="266" y="246"/>
                    <a:pt x="219" y="288"/>
                    <a:pt x="140" y="288"/>
                  </a:cubicBezTo>
                  <a:cubicBezTo>
                    <a:pt x="53" y="288"/>
                    <a:pt x="0" y="233"/>
                    <a:pt x="0" y="144"/>
                  </a:cubicBezTo>
                  <a:cubicBezTo>
                    <a:pt x="0" y="55"/>
                    <a:pt x="54" y="0"/>
                    <a:pt x="139" y="0"/>
                  </a:cubicBezTo>
                  <a:cubicBezTo>
                    <a:pt x="218" y="0"/>
                    <a:pt x="264" y="40"/>
                    <a:pt x="269" y="111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3" y="83"/>
                    <a:pt x="168" y="68"/>
                    <a:pt x="140" y="68"/>
                  </a:cubicBezTo>
                  <a:cubicBezTo>
                    <a:pt x="105" y="68"/>
                    <a:pt x="88" y="94"/>
                    <a:pt x="88" y="144"/>
                  </a:cubicBezTo>
                  <a:cubicBezTo>
                    <a:pt x="88" y="194"/>
                    <a:pt x="107" y="220"/>
                    <a:pt x="142" y="220"/>
                  </a:cubicBezTo>
                  <a:cubicBezTo>
                    <a:pt x="169" y="220"/>
                    <a:pt x="186" y="204"/>
                    <a:pt x="188" y="174"/>
                  </a:cubicBezTo>
                  <a:lnTo>
                    <a:pt x="271" y="174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1DD88191-9B07-4BAA-9FA8-8372F0C88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6534" y="439542"/>
              <a:ext cx="327776" cy="333231"/>
            </a:xfrm>
            <a:custGeom>
              <a:avLst/>
              <a:gdLst>
                <a:gd name="T0" fmla="*/ 0 w 721"/>
                <a:gd name="T1" fmla="*/ 0 h 733"/>
                <a:gd name="T2" fmla="*/ 237 w 721"/>
                <a:gd name="T3" fmla="*/ 0 h 733"/>
                <a:gd name="T4" fmla="*/ 360 w 721"/>
                <a:gd name="T5" fmla="*/ 474 h 733"/>
                <a:gd name="T6" fmla="*/ 491 w 721"/>
                <a:gd name="T7" fmla="*/ 0 h 733"/>
                <a:gd name="T8" fmla="*/ 721 w 721"/>
                <a:gd name="T9" fmla="*/ 0 h 733"/>
                <a:gd name="T10" fmla="*/ 478 w 721"/>
                <a:gd name="T11" fmla="*/ 733 h 733"/>
                <a:gd name="T12" fmla="*/ 245 w 721"/>
                <a:gd name="T13" fmla="*/ 733 h 733"/>
                <a:gd name="T14" fmla="*/ 0 w 721"/>
                <a:gd name="T15" fmla="*/ 0 h 7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1" h="733">
                  <a:moveTo>
                    <a:pt x="0" y="0"/>
                  </a:moveTo>
                  <a:lnTo>
                    <a:pt x="237" y="0"/>
                  </a:lnTo>
                  <a:lnTo>
                    <a:pt x="360" y="474"/>
                  </a:lnTo>
                  <a:lnTo>
                    <a:pt x="491" y="0"/>
                  </a:lnTo>
                  <a:lnTo>
                    <a:pt x="721" y="0"/>
                  </a:lnTo>
                  <a:lnTo>
                    <a:pt x="478" y="733"/>
                  </a:lnTo>
                  <a:lnTo>
                    <a:pt x="245" y="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ADCD400F-19C8-48B5-B814-BF9B3A919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784" y="429541"/>
              <a:ext cx="429609" cy="352779"/>
            </a:xfrm>
            <a:custGeom>
              <a:avLst/>
              <a:gdLst>
                <a:gd name="T0" fmla="*/ 101 w 354"/>
                <a:gd name="T1" fmla="*/ 0 h 288"/>
                <a:gd name="T2" fmla="*/ 73 w 354"/>
                <a:gd name="T3" fmla="*/ 12 h 288"/>
                <a:gd name="T4" fmla="*/ 15 w 354"/>
                <a:gd name="T5" fmla="*/ 69 h 288"/>
                <a:gd name="T6" fmla="*/ 15 w 354"/>
                <a:gd name="T7" fmla="*/ 127 h 288"/>
                <a:gd name="T8" fmla="*/ 177 w 354"/>
                <a:gd name="T9" fmla="*/ 288 h 288"/>
                <a:gd name="T10" fmla="*/ 338 w 354"/>
                <a:gd name="T11" fmla="*/ 127 h 288"/>
                <a:gd name="T12" fmla="*/ 338 w 354"/>
                <a:gd name="T13" fmla="*/ 69 h 288"/>
                <a:gd name="T14" fmla="*/ 281 w 354"/>
                <a:gd name="T15" fmla="*/ 12 h 288"/>
                <a:gd name="T16" fmla="*/ 252 w 354"/>
                <a:gd name="T17" fmla="*/ 0 h 288"/>
                <a:gd name="T18" fmla="*/ 224 w 354"/>
                <a:gd name="T19" fmla="*/ 12 h 288"/>
                <a:gd name="T20" fmla="*/ 177 w 354"/>
                <a:gd name="T21" fmla="*/ 59 h 288"/>
                <a:gd name="T22" fmla="*/ 130 w 354"/>
                <a:gd name="T23" fmla="*/ 12 h 288"/>
                <a:gd name="T24" fmla="*/ 101 w 354"/>
                <a:gd name="T25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4" h="288">
                  <a:moveTo>
                    <a:pt x="101" y="0"/>
                  </a:moveTo>
                  <a:cubicBezTo>
                    <a:pt x="91" y="0"/>
                    <a:pt x="80" y="4"/>
                    <a:pt x="73" y="12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0" y="85"/>
                    <a:pt x="0" y="111"/>
                    <a:pt x="15" y="127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338" y="127"/>
                    <a:pt x="338" y="127"/>
                    <a:pt x="338" y="127"/>
                  </a:cubicBezTo>
                  <a:cubicBezTo>
                    <a:pt x="354" y="111"/>
                    <a:pt x="354" y="85"/>
                    <a:pt x="338" y="69"/>
                  </a:cubicBezTo>
                  <a:cubicBezTo>
                    <a:pt x="281" y="12"/>
                    <a:pt x="281" y="12"/>
                    <a:pt x="281" y="12"/>
                  </a:cubicBezTo>
                  <a:cubicBezTo>
                    <a:pt x="273" y="4"/>
                    <a:pt x="263" y="0"/>
                    <a:pt x="252" y="0"/>
                  </a:cubicBezTo>
                  <a:cubicBezTo>
                    <a:pt x="242" y="0"/>
                    <a:pt x="232" y="4"/>
                    <a:pt x="224" y="12"/>
                  </a:cubicBezTo>
                  <a:cubicBezTo>
                    <a:pt x="177" y="59"/>
                    <a:pt x="177" y="59"/>
                    <a:pt x="177" y="59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4"/>
                    <a:pt x="111" y="0"/>
                    <a:pt x="101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93B25852-CCB0-40D8-A091-92658BAF98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62744" y="706400"/>
              <a:ext cx="66828" cy="68647"/>
            </a:xfrm>
            <a:custGeom>
              <a:avLst/>
              <a:gdLst>
                <a:gd name="T0" fmla="*/ 27 w 55"/>
                <a:gd name="T1" fmla="*/ 56 h 56"/>
                <a:gd name="T2" fmla="*/ 0 w 55"/>
                <a:gd name="T3" fmla="*/ 28 h 56"/>
                <a:gd name="T4" fmla="*/ 27 w 55"/>
                <a:gd name="T5" fmla="*/ 0 h 56"/>
                <a:gd name="T6" fmla="*/ 55 w 55"/>
                <a:gd name="T7" fmla="*/ 28 h 56"/>
                <a:gd name="T8" fmla="*/ 27 w 55"/>
                <a:gd name="T9" fmla="*/ 56 h 56"/>
                <a:gd name="T10" fmla="*/ 27 w 55"/>
                <a:gd name="T11" fmla="*/ 5 h 56"/>
                <a:gd name="T12" fmla="*/ 6 w 55"/>
                <a:gd name="T13" fmla="*/ 28 h 56"/>
                <a:gd name="T14" fmla="*/ 27 w 55"/>
                <a:gd name="T15" fmla="*/ 51 h 56"/>
                <a:gd name="T16" fmla="*/ 49 w 55"/>
                <a:gd name="T17" fmla="*/ 28 h 56"/>
                <a:gd name="T18" fmla="*/ 27 w 55"/>
                <a:gd name="T19" fmla="*/ 5 h 56"/>
                <a:gd name="T20" fmla="*/ 22 w 55"/>
                <a:gd name="T21" fmla="*/ 44 h 56"/>
                <a:gd name="T22" fmla="*/ 16 w 55"/>
                <a:gd name="T23" fmla="*/ 44 h 56"/>
                <a:gd name="T24" fmla="*/ 16 w 55"/>
                <a:gd name="T25" fmla="*/ 13 h 56"/>
                <a:gd name="T26" fmla="*/ 28 w 55"/>
                <a:gd name="T27" fmla="*/ 13 h 56"/>
                <a:gd name="T28" fmla="*/ 40 w 55"/>
                <a:gd name="T29" fmla="*/ 22 h 56"/>
                <a:gd name="T30" fmla="*/ 31 w 55"/>
                <a:gd name="T31" fmla="*/ 30 h 56"/>
                <a:gd name="T32" fmla="*/ 40 w 55"/>
                <a:gd name="T33" fmla="*/ 44 h 56"/>
                <a:gd name="T34" fmla="*/ 34 w 55"/>
                <a:gd name="T35" fmla="*/ 44 h 56"/>
                <a:gd name="T36" fmla="*/ 26 w 55"/>
                <a:gd name="T37" fmla="*/ 31 h 56"/>
                <a:gd name="T38" fmla="*/ 22 w 55"/>
                <a:gd name="T39" fmla="*/ 31 h 56"/>
                <a:gd name="T40" fmla="*/ 22 w 55"/>
                <a:gd name="T41" fmla="*/ 44 h 56"/>
                <a:gd name="T42" fmla="*/ 27 w 55"/>
                <a:gd name="T43" fmla="*/ 26 h 56"/>
                <a:gd name="T44" fmla="*/ 34 w 55"/>
                <a:gd name="T45" fmla="*/ 21 h 56"/>
                <a:gd name="T46" fmla="*/ 28 w 55"/>
                <a:gd name="T47" fmla="*/ 17 h 56"/>
                <a:gd name="T48" fmla="*/ 22 w 55"/>
                <a:gd name="T49" fmla="*/ 17 h 56"/>
                <a:gd name="T50" fmla="*/ 22 w 55"/>
                <a:gd name="T51" fmla="*/ 26 h 56"/>
                <a:gd name="T52" fmla="*/ 27 w 55"/>
                <a:gd name="T53" fmla="*/ 2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6">
                  <a:moveTo>
                    <a:pt x="27" y="56"/>
                  </a:moveTo>
                  <a:cubicBezTo>
                    <a:pt x="11" y="56"/>
                    <a:pt x="0" y="44"/>
                    <a:pt x="0" y="28"/>
                  </a:cubicBezTo>
                  <a:cubicBezTo>
                    <a:pt x="0" y="11"/>
                    <a:pt x="12" y="0"/>
                    <a:pt x="27" y="0"/>
                  </a:cubicBezTo>
                  <a:cubicBezTo>
                    <a:pt x="42" y="0"/>
                    <a:pt x="55" y="11"/>
                    <a:pt x="55" y="28"/>
                  </a:cubicBezTo>
                  <a:cubicBezTo>
                    <a:pt x="55" y="45"/>
                    <a:pt x="42" y="56"/>
                    <a:pt x="27" y="56"/>
                  </a:cubicBezTo>
                  <a:close/>
                  <a:moveTo>
                    <a:pt x="27" y="5"/>
                  </a:moveTo>
                  <a:cubicBezTo>
                    <a:pt x="15" y="5"/>
                    <a:pt x="6" y="14"/>
                    <a:pt x="6" y="28"/>
                  </a:cubicBezTo>
                  <a:cubicBezTo>
                    <a:pt x="6" y="41"/>
                    <a:pt x="14" y="51"/>
                    <a:pt x="27" y="51"/>
                  </a:cubicBezTo>
                  <a:cubicBezTo>
                    <a:pt x="39" y="51"/>
                    <a:pt x="49" y="42"/>
                    <a:pt x="49" y="28"/>
                  </a:cubicBezTo>
                  <a:cubicBezTo>
                    <a:pt x="49" y="14"/>
                    <a:pt x="39" y="5"/>
                    <a:pt x="27" y="5"/>
                  </a:cubicBezTo>
                  <a:close/>
                  <a:moveTo>
                    <a:pt x="22" y="44"/>
                  </a:moveTo>
                  <a:cubicBezTo>
                    <a:pt x="16" y="44"/>
                    <a:pt x="16" y="44"/>
                    <a:pt x="16" y="44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36" y="13"/>
                    <a:pt x="40" y="16"/>
                    <a:pt x="40" y="22"/>
                  </a:cubicBezTo>
                  <a:cubicBezTo>
                    <a:pt x="40" y="27"/>
                    <a:pt x="36" y="30"/>
                    <a:pt x="31" y="30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2" y="31"/>
                    <a:pt x="22" y="31"/>
                    <a:pt x="22" y="31"/>
                  </a:cubicBezTo>
                  <a:lnTo>
                    <a:pt x="22" y="44"/>
                  </a:lnTo>
                  <a:close/>
                  <a:moveTo>
                    <a:pt x="27" y="26"/>
                  </a:moveTo>
                  <a:cubicBezTo>
                    <a:pt x="31" y="26"/>
                    <a:pt x="34" y="26"/>
                    <a:pt x="34" y="21"/>
                  </a:cubicBezTo>
                  <a:cubicBezTo>
                    <a:pt x="34" y="18"/>
                    <a:pt x="31" y="17"/>
                    <a:pt x="28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26"/>
                    <a:pt x="22" y="26"/>
                    <a:pt x="22" y="26"/>
                  </a:cubicBezTo>
                  <a:lnTo>
                    <a:pt x="27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+mn-lt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AC704BA-A0A7-4843-8AD0-C1AA96357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756" y="4872012"/>
            <a:ext cx="2628605" cy="328576"/>
          </a:xfrm>
          <a:prstGeom prst="rect">
            <a:avLst/>
          </a:prstGeom>
        </p:spPr>
      </p:pic>
      <p:pic>
        <p:nvPicPr>
          <p:cNvPr id="23" name="Picture 2" descr="FedEx Express - Wikipedia">
            <a:extLst>
              <a:ext uri="{FF2B5EF4-FFF2-40B4-BE49-F238E27FC236}">
                <a16:creationId xmlns:a16="http://schemas.microsoft.com/office/drawing/2014/main" id="{5A28EC40-4EBB-46F6-9E0B-3D00E3328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16" y="5526141"/>
            <a:ext cx="1316187" cy="59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874CCF0-AC87-4778-B843-BE55F9EAAF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603" y="6207250"/>
            <a:ext cx="2628605" cy="527296"/>
          </a:xfrm>
          <a:prstGeom prst="rect">
            <a:avLst/>
          </a:prstGeom>
        </p:spPr>
      </p:pic>
      <p:pic>
        <p:nvPicPr>
          <p:cNvPr id="27" name="Picture 26" descr="A drawing of a face&#10;&#10;Description automatically generated">
            <a:extLst>
              <a:ext uri="{FF2B5EF4-FFF2-40B4-BE49-F238E27FC236}">
                <a16:creationId xmlns:a16="http://schemas.microsoft.com/office/drawing/2014/main" id="{837F2C90-47FF-4A8B-A7F3-3E7FDF3B97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9365" y="868133"/>
            <a:ext cx="2053255" cy="85409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9B4C1CD-F3CE-41FA-A0EC-1D4C5E322E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14595" y="1647838"/>
            <a:ext cx="2329110" cy="66026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9960002-06FB-445C-9183-B0EBDA9690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6942" y="2442165"/>
            <a:ext cx="2073593" cy="7146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581270C-9E00-4A95-B5D3-68A160D3A9F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0985" y="3223378"/>
            <a:ext cx="2462695" cy="613869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4269BAE-3D88-4DF6-94F8-CF68177559D5}"/>
              </a:ext>
            </a:extLst>
          </p:cNvPr>
          <p:cNvSpPr txBox="1"/>
          <p:nvPr/>
        </p:nvSpPr>
        <p:spPr>
          <a:xfrm>
            <a:off x="5389539" y="4043618"/>
            <a:ext cx="30813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Morgan Stanley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415EDA4-6197-4C8B-9AB0-ED534265BAD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04650" y="4801626"/>
            <a:ext cx="2111300" cy="56361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84EB6C5-BD7B-4F1A-9AE3-3C9005DD4A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19210" y="5398622"/>
            <a:ext cx="2064358" cy="96504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28A2824-ADB5-49B8-8621-5FBCDE61CF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91911" y="6426708"/>
            <a:ext cx="1942148" cy="33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06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2FF77853-677C-094D-8D8F-C5D6483CC144}"/>
              </a:ext>
            </a:extLst>
          </p:cNvPr>
          <p:cNvSpPr/>
          <p:nvPr/>
        </p:nvSpPr>
        <p:spPr>
          <a:xfrm>
            <a:off x="1487760" y="1636825"/>
            <a:ext cx="6277413" cy="953155"/>
          </a:xfrm>
          <a:prstGeom prst="rect">
            <a:avLst/>
          </a:prstGeom>
          <a:solidFill>
            <a:srgbClr val="F0EEE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C2A670C-5065-694E-BFC1-35E0CC4D49D2}"/>
              </a:ext>
            </a:extLst>
          </p:cNvPr>
          <p:cNvSpPr/>
          <p:nvPr/>
        </p:nvSpPr>
        <p:spPr>
          <a:xfrm>
            <a:off x="1487760" y="2848116"/>
            <a:ext cx="6277413" cy="953155"/>
          </a:xfrm>
          <a:prstGeom prst="rect">
            <a:avLst/>
          </a:prstGeom>
          <a:solidFill>
            <a:srgbClr val="F0EEE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B050AA8-62EC-AA4B-978D-EE5EB757CD9C}"/>
              </a:ext>
            </a:extLst>
          </p:cNvPr>
          <p:cNvSpPr/>
          <p:nvPr/>
        </p:nvSpPr>
        <p:spPr>
          <a:xfrm>
            <a:off x="1487760" y="4059406"/>
            <a:ext cx="6277413" cy="953155"/>
          </a:xfrm>
          <a:prstGeom prst="rect">
            <a:avLst/>
          </a:prstGeom>
          <a:solidFill>
            <a:srgbClr val="F0EEE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773D50-C7F6-364C-A20C-EE521E7E1294}"/>
              </a:ext>
            </a:extLst>
          </p:cNvPr>
          <p:cNvSpPr/>
          <p:nvPr/>
        </p:nvSpPr>
        <p:spPr>
          <a:xfrm>
            <a:off x="1487760" y="5270697"/>
            <a:ext cx="6277413" cy="953155"/>
          </a:xfrm>
          <a:prstGeom prst="rect">
            <a:avLst/>
          </a:prstGeom>
          <a:solidFill>
            <a:srgbClr val="F0EEEF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7D1E310-C68C-FC47-A224-4B639C15FEC5}"/>
              </a:ext>
            </a:extLst>
          </p:cNvPr>
          <p:cNvGrpSpPr/>
          <p:nvPr/>
        </p:nvGrpSpPr>
        <p:grpSpPr>
          <a:xfrm>
            <a:off x="1378828" y="1541524"/>
            <a:ext cx="6290816" cy="953155"/>
            <a:chOff x="3925455" y="1191491"/>
            <a:chExt cx="6400799" cy="96981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A4274135-6296-6045-8224-2710E0FC1273}"/>
                </a:ext>
              </a:extLst>
            </p:cNvPr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D67F5B8-D1AE-2349-B5EF-98017E176C71}"/>
                </a:ext>
              </a:extLst>
            </p:cNvPr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AE948FC-DE01-FB41-A6E7-DCDE5EBCCAD6}"/>
                  </a:ext>
                </a:extLst>
              </p:cNvPr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Arial"/>
                    <a:sym typeface="Arial"/>
                  </a:rPr>
                  <a:t>01</a:t>
                </a:r>
              </a:p>
            </p:txBody>
          </p:sp>
          <p:sp>
            <p:nvSpPr>
              <p:cNvPr id="50" name="Isosceles Triangle 5">
                <a:extLst>
                  <a:ext uri="{FF2B5EF4-FFF2-40B4-BE49-F238E27FC236}">
                    <a16:creationId xmlns:a16="http://schemas.microsoft.com/office/drawing/2014/main" id="{10B0F428-55F9-CF4A-8F5E-2185823C2869}"/>
                  </a:ext>
                </a:extLst>
              </p:cNvPr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rgbClr val="00B05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AB3BD24-6C12-A845-BC70-267ABDD0354B}"/>
              </a:ext>
            </a:extLst>
          </p:cNvPr>
          <p:cNvGrpSpPr/>
          <p:nvPr/>
        </p:nvGrpSpPr>
        <p:grpSpPr>
          <a:xfrm>
            <a:off x="1378828" y="2752739"/>
            <a:ext cx="6290816" cy="953155"/>
            <a:chOff x="3925455" y="1191491"/>
            <a:chExt cx="6400799" cy="96981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AEA9561-A996-1C49-838A-EDAB9B8C0D78}"/>
                </a:ext>
              </a:extLst>
            </p:cNvPr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6F3DA2E0-5C82-C249-8EFD-72A49D839282}"/>
                </a:ext>
              </a:extLst>
            </p:cNvPr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844A4B90-5D52-7148-B1D3-7C92560AB074}"/>
                  </a:ext>
                </a:extLst>
              </p:cNvPr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rgbClr val="00206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02</a:t>
                </a:r>
              </a:p>
            </p:txBody>
          </p:sp>
          <p:sp>
            <p:nvSpPr>
              <p:cNvPr id="55" name="Isosceles Triangle 12">
                <a:extLst>
                  <a:ext uri="{FF2B5EF4-FFF2-40B4-BE49-F238E27FC236}">
                    <a16:creationId xmlns:a16="http://schemas.microsoft.com/office/drawing/2014/main" id="{6A5A74FC-FC85-4C4C-83E0-E50EACABD13B}"/>
                  </a:ext>
                </a:extLst>
              </p:cNvPr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rgbClr val="00206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C449C9C-E166-D040-BDC1-C91D872B7E4F}"/>
              </a:ext>
            </a:extLst>
          </p:cNvPr>
          <p:cNvGrpSpPr/>
          <p:nvPr/>
        </p:nvGrpSpPr>
        <p:grpSpPr>
          <a:xfrm>
            <a:off x="1378828" y="3963955"/>
            <a:ext cx="6290816" cy="953155"/>
            <a:chOff x="3925455" y="1191491"/>
            <a:chExt cx="6400799" cy="969818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8C1772B-0D92-3A40-9E41-4C8B953E2071}"/>
                </a:ext>
              </a:extLst>
            </p:cNvPr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524052FC-91B3-1846-8FE5-5DD691FF64E5}"/>
                </a:ext>
              </a:extLst>
            </p:cNvPr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01FA4F7-ED1A-C047-910B-BD2A37BB166B}"/>
                  </a:ext>
                </a:extLst>
              </p:cNvPr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rgbClr val="EBCB3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03</a:t>
                </a:r>
              </a:p>
            </p:txBody>
          </p:sp>
          <p:sp>
            <p:nvSpPr>
              <p:cNvPr id="60" name="Isosceles Triangle 17">
                <a:extLst>
                  <a:ext uri="{FF2B5EF4-FFF2-40B4-BE49-F238E27FC236}">
                    <a16:creationId xmlns:a16="http://schemas.microsoft.com/office/drawing/2014/main" id="{2B8CC809-4F33-E342-8F39-5BD5B8821248}"/>
                  </a:ext>
                </a:extLst>
              </p:cNvPr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rgbClr val="EBCB3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ED25BB2-A7C1-D44C-97CA-F9C001C32F53}"/>
              </a:ext>
            </a:extLst>
          </p:cNvPr>
          <p:cNvGrpSpPr/>
          <p:nvPr/>
        </p:nvGrpSpPr>
        <p:grpSpPr>
          <a:xfrm>
            <a:off x="1378828" y="5175169"/>
            <a:ext cx="6290816" cy="953155"/>
            <a:chOff x="3925455" y="1191491"/>
            <a:chExt cx="6400799" cy="969818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5D3FE29-D857-A248-A464-5AFFA796F4C9}"/>
                </a:ext>
              </a:extLst>
            </p:cNvPr>
            <p:cNvSpPr/>
            <p:nvPr/>
          </p:nvSpPr>
          <p:spPr>
            <a:xfrm>
              <a:off x="4895271" y="1191491"/>
              <a:ext cx="5430983" cy="96981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B604A61-0A95-3D4B-8614-4A49D3879BDB}"/>
                </a:ext>
              </a:extLst>
            </p:cNvPr>
            <p:cNvGrpSpPr/>
            <p:nvPr/>
          </p:nvGrpSpPr>
          <p:grpSpPr>
            <a:xfrm>
              <a:off x="3925455" y="1191491"/>
              <a:ext cx="1178646" cy="969818"/>
              <a:chOff x="3925455" y="1191491"/>
              <a:chExt cx="1178646" cy="969818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90153F7-FBB0-C642-8E24-2BD3314D09F8}"/>
                  </a:ext>
                </a:extLst>
              </p:cNvPr>
              <p:cNvSpPr/>
              <p:nvPr/>
            </p:nvSpPr>
            <p:spPr>
              <a:xfrm>
                <a:off x="3925455" y="1191491"/>
                <a:ext cx="969818" cy="969818"/>
              </a:xfrm>
              <a:prstGeom prst="rect">
                <a:avLst/>
              </a:prstGeom>
              <a:solidFill>
                <a:srgbClr val="C1301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04</a:t>
                </a:r>
              </a:p>
            </p:txBody>
          </p:sp>
          <p:sp>
            <p:nvSpPr>
              <p:cNvPr id="65" name="Isosceles Triangle 22">
                <a:extLst>
                  <a:ext uri="{FF2B5EF4-FFF2-40B4-BE49-F238E27FC236}">
                    <a16:creationId xmlns:a16="http://schemas.microsoft.com/office/drawing/2014/main" id="{9FBF14B7-7DD9-E949-A3DC-197AC034517C}"/>
                  </a:ext>
                </a:extLst>
              </p:cNvPr>
              <p:cNvSpPr/>
              <p:nvPr/>
            </p:nvSpPr>
            <p:spPr>
              <a:xfrm rot="5400000">
                <a:off x="4803124" y="1537059"/>
                <a:ext cx="323272" cy="278683"/>
              </a:xfrm>
              <a:prstGeom prst="triangle">
                <a:avLst/>
              </a:prstGeom>
              <a:solidFill>
                <a:srgbClr val="C13018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6CD3EA83-E4F7-A341-AF88-BD6C75661989}"/>
              </a:ext>
            </a:extLst>
          </p:cNvPr>
          <p:cNvSpPr txBox="1"/>
          <p:nvPr/>
        </p:nvSpPr>
        <p:spPr>
          <a:xfrm>
            <a:off x="2646155" y="3002804"/>
            <a:ext cx="4033810" cy="461665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Technology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1FEF1B1-9EF9-2D4F-8227-D89A7744DC0A}"/>
              </a:ext>
            </a:extLst>
          </p:cNvPr>
          <p:cNvSpPr txBox="1"/>
          <p:nvPr/>
        </p:nvSpPr>
        <p:spPr>
          <a:xfrm>
            <a:off x="2644245" y="4209445"/>
            <a:ext cx="4035720" cy="461665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Agile Processes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2DCD553-F272-D14B-A1BD-2552F6BAC44C}"/>
              </a:ext>
            </a:extLst>
          </p:cNvPr>
          <p:cNvSpPr txBox="1"/>
          <p:nvPr/>
        </p:nvSpPr>
        <p:spPr>
          <a:xfrm>
            <a:off x="2605875" y="5378721"/>
            <a:ext cx="4360503" cy="461665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COVID-19</a:t>
            </a:r>
          </a:p>
        </p:txBody>
      </p:sp>
      <p:pic>
        <p:nvPicPr>
          <p:cNvPr id="76" name="Graphic 75" descr="Bullseye">
            <a:extLst>
              <a:ext uri="{FF2B5EF4-FFF2-40B4-BE49-F238E27FC236}">
                <a16:creationId xmlns:a16="http://schemas.microsoft.com/office/drawing/2014/main" id="{AB584D44-52A2-884E-9CD3-CB4E80B70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25460" y="3920774"/>
            <a:ext cx="898688" cy="996336"/>
          </a:xfrm>
          <a:prstGeom prst="rect">
            <a:avLst/>
          </a:prstGeom>
        </p:spPr>
      </p:pic>
      <p:pic>
        <p:nvPicPr>
          <p:cNvPr id="77" name="Graphic 76" descr="Head with Gears">
            <a:extLst>
              <a:ext uri="{FF2B5EF4-FFF2-40B4-BE49-F238E27FC236}">
                <a16:creationId xmlns:a16="http://schemas.microsoft.com/office/drawing/2014/main" id="{89CC3089-C600-AE41-B7CF-C15FA83DE5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61138" y="5140063"/>
            <a:ext cx="898688" cy="969577"/>
          </a:xfrm>
          <a:prstGeom prst="rect">
            <a:avLst/>
          </a:prstGeom>
        </p:spPr>
      </p:pic>
      <p:sp>
        <p:nvSpPr>
          <p:cNvPr id="89" name="Google Shape;112;p5">
            <a:extLst>
              <a:ext uri="{FF2B5EF4-FFF2-40B4-BE49-F238E27FC236}">
                <a16:creationId xmlns:a16="http://schemas.microsoft.com/office/drawing/2014/main" id="{DB7408B1-6C35-8C4A-929E-CC76D54AEC7F}"/>
              </a:ext>
            </a:extLst>
          </p:cNvPr>
          <p:cNvSpPr txBox="1">
            <a:spLocks/>
          </p:cNvSpPr>
          <p:nvPr/>
        </p:nvSpPr>
        <p:spPr>
          <a:xfrm>
            <a:off x="650760" y="0"/>
            <a:ext cx="7815146" cy="624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600" b="1" i="1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AY 20-21 Take-aways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9B5A5FC-E487-FB44-9D29-473461043A74}"/>
              </a:ext>
            </a:extLst>
          </p:cNvPr>
          <p:cNvSpPr txBox="1"/>
          <p:nvPr/>
        </p:nvSpPr>
        <p:spPr>
          <a:xfrm>
            <a:off x="2646155" y="1782432"/>
            <a:ext cx="3143026" cy="461665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Leadership</a:t>
            </a:r>
          </a:p>
        </p:txBody>
      </p:sp>
      <p:sp>
        <p:nvSpPr>
          <p:cNvPr id="93" name="Freeform 47">
            <a:extLst>
              <a:ext uri="{FF2B5EF4-FFF2-40B4-BE49-F238E27FC236}">
                <a16:creationId xmlns:a16="http://schemas.microsoft.com/office/drawing/2014/main" id="{15AEF80F-3A93-D04C-A879-18EC84A45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9700" y="3330245"/>
            <a:ext cx="592138" cy="520700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rgbClr val="4B5050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4" name="Freeform 47">
            <a:extLst>
              <a:ext uri="{FF2B5EF4-FFF2-40B4-BE49-F238E27FC236}">
                <a16:creationId xmlns:a16="http://schemas.microsoft.com/office/drawing/2014/main" id="{5C21E8F6-E068-514A-A753-83D048673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72100" y="3482645"/>
            <a:ext cx="592138" cy="520700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rgbClr val="4B5050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" name="Freeform 47">
            <a:extLst>
              <a:ext uri="{FF2B5EF4-FFF2-40B4-BE49-F238E27FC236}">
                <a16:creationId xmlns:a16="http://schemas.microsoft.com/office/drawing/2014/main" id="{5069FDCF-8142-1545-9F4D-7F3A7756C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24500" y="3635045"/>
            <a:ext cx="592138" cy="520700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rgbClr val="4B5050"/>
          </a:solidFill>
          <a:ln>
            <a:noFill/>
          </a:ln>
          <a:effectLst/>
        </p:spPr>
        <p:txBody>
          <a:bodyPr wrap="none" lIns="91424" tIns="45712" rIns="91424" bIns="45712" anchor="ctr"/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33FEE5EC-1BB6-3F49-A21B-19B2B69EE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83" y="1689197"/>
            <a:ext cx="733929" cy="709147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bg2"/>
            </a:solidFill>
          </a:ln>
          <a:effectLst/>
        </p:spPr>
        <p:txBody>
          <a:bodyPr wrap="none" lIns="91424" tIns="45712" rIns="91424" bIns="45712" anchor="ctr"/>
          <a:lstStyle>
            <a:defPPr>
              <a:defRPr lang="en-US"/>
            </a:defPPr>
            <a:lvl1pPr algn="l" defTabSz="1217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1217613" indent="-760413" algn="l" defTabSz="1217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2436813" indent="-1522413" algn="l" defTabSz="1217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3656013" indent="-2284413" algn="l" defTabSz="1217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4875213" indent="-3046413" algn="l" defTabSz="1217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cs typeface="+mn-cs"/>
              <a:sym typeface="Arial"/>
            </a:endParaRPr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5E5BAB56-0CB0-D847-818F-93E5899E55C6}"/>
              </a:ext>
            </a:extLst>
          </p:cNvPr>
          <p:cNvSpPr>
            <a:spLocks/>
          </p:cNvSpPr>
          <p:nvPr/>
        </p:nvSpPr>
        <p:spPr bwMode="auto">
          <a:xfrm>
            <a:off x="6835783" y="2808426"/>
            <a:ext cx="782887" cy="766618"/>
          </a:xfrm>
          <a:custGeom>
            <a:avLst/>
            <a:gdLst>
              <a:gd name="T0" fmla="*/ 549557 w 67"/>
              <a:gd name="T1" fmla="*/ 478704 h 63"/>
              <a:gd name="T2" fmla="*/ 448805 w 67"/>
              <a:gd name="T3" fmla="*/ 441880 h 63"/>
              <a:gd name="T4" fmla="*/ 412168 w 67"/>
              <a:gd name="T5" fmla="*/ 487910 h 63"/>
              <a:gd name="T6" fmla="*/ 421327 w 67"/>
              <a:gd name="T7" fmla="*/ 570762 h 63"/>
              <a:gd name="T8" fmla="*/ 421327 w 67"/>
              <a:gd name="T9" fmla="*/ 570762 h 63"/>
              <a:gd name="T10" fmla="*/ 412168 w 67"/>
              <a:gd name="T11" fmla="*/ 570762 h 63"/>
              <a:gd name="T12" fmla="*/ 293097 w 67"/>
              <a:gd name="T13" fmla="*/ 579968 h 63"/>
              <a:gd name="T14" fmla="*/ 238141 w 67"/>
              <a:gd name="T15" fmla="*/ 543145 h 63"/>
              <a:gd name="T16" fmla="*/ 283938 w 67"/>
              <a:gd name="T17" fmla="*/ 441880 h 63"/>
              <a:gd name="T18" fmla="*/ 210664 w 67"/>
              <a:gd name="T19" fmla="*/ 377439 h 63"/>
              <a:gd name="T20" fmla="*/ 137389 w 67"/>
              <a:gd name="T21" fmla="*/ 441880 h 63"/>
              <a:gd name="T22" fmla="*/ 174026 w 67"/>
              <a:gd name="T23" fmla="*/ 533939 h 63"/>
              <a:gd name="T24" fmla="*/ 155708 w 67"/>
              <a:gd name="T25" fmla="*/ 570762 h 63"/>
              <a:gd name="T26" fmla="*/ 119071 w 67"/>
              <a:gd name="T27" fmla="*/ 579968 h 63"/>
              <a:gd name="T28" fmla="*/ 27478 w 67"/>
              <a:gd name="T29" fmla="*/ 570762 h 63"/>
              <a:gd name="T30" fmla="*/ 0 w 67"/>
              <a:gd name="T31" fmla="*/ 570762 h 63"/>
              <a:gd name="T32" fmla="*/ 0 w 67"/>
              <a:gd name="T33" fmla="*/ 570762 h 63"/>
              <a:gd name="T34" fmla="*/ 0 w 67"/>
              <a:gd name="T35" fmla="*/ 570762 h 63"/>
              <a:gd name="T36" fmla="*/ 0 w 67"/>
              <a:gd name="T37" fmla="*/ 193323 h 63"/>
              <a:gd name="T38" fmla="*/ 27478 w 67"/>
              <a:gd name="T39" fmla="*/ 193323 h 63"/>
              <a:gd name="T40" fmla="*/ 119071 w 67"/>
              <a:gd name="T41" fmla="*/ 202529 h 63"/>
              <a:gd name="T42" fmla="*/ 155708 w 67"/>
              <a:gd name="T43" fmla="*/ 193323 h 63"/>
              <a:gd name="T44" fmla="*/ 174026 w 67"/>
              <a:gd name="T45" fmla="*/ 156499 h 63"/>
              <a:gd name="T46" fmla="*/ 137389 w 67"/>
              <a:gd name="T47" fmla="*/ 64441 h 63"/>
              <a:gd name="T48" fmla="*/ 210664 w 67"/>
              <a:gd name="T49" fmla="*/ 0 h 63"/>
              <a:gd name="T50" fmla="*/ 283938 w 67"/>
              <a:gd name="T51" fmla="*/ 64441 h 63"/>
              <a:gd name="T52" fmla="*/ 238141 w 67"/>
              <a:gd name="T53" fmla="*/ 165705 h 63"/>
              <a:gd name="T54" fmla="*/ 293097 w 67"/>
              <a:gd name="T55" fmla="*/ 202529 h 63"/>
              <a:gd name="T56" fmla="*/ 421327 w 67"/>
              <a:gd name="T57" fmla="*/ 193323 h 63"/>
              <a:gd name="T58" fmla="*/ 421327 w 67"/>
              <a:gd name="T59" fmla="*/ 193323 h 63"/>
              <a:gd name="T60" fmla="*/ 421327 w 67"/>
              <a:gd name="T61" fmla="*/ 220940 h 63"/>
              <a:gd name="T62" fmla="*/ 412168 w 67"/>
              <a:gd name="T63" fmla="*/ 312999 h 63"/>
              <a:gd name="T64" fmla="*/ 421327 w 67"/>
              <a:gd name="T65" fmla="*/ 349822 h 63"/>
              <a:gd name="T66" fmla="*/ 457964 w 67"/>
              <a:gd name="T67" fmla="*/ 368234 h 63"/>
              <a:gd name="T68" fmla="*/ 549557 w 67"/>
              <a:gd name="T69" fmla="*/ 331410 h 63"/>
              <a:gd name="T70" fmla="*/ 613672 w 67"/>
              <a:gd name="T71" fmla="*/ 405057 h 63"/>
              <a:gd name="T72" fmla="*/ 549557 w 67"/>
              <a:gd name="T73" fmla="*/ 478704 h 63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7" h="63">
                <a:moveTo>
                  <a:pt x="60" y="52"/>
                </a:moveTo>
                <a:cubicBezTo>
                  <a:pt x="55" y="52"/>
                  <a:pt x="54" y="48"/>
                  <a:pt x="49" y="48"/>
                </a:cubicBezTo>
                <a:cubicBezTo>
                  <a:pt x="46" y="48"/>
                  <a:pt x="45" y="50"/>
                  <a:pt x="45" y="53"/>
                </a:cubicBezTo>
                <a:cubicBezTo>
                  <a:pt x="45" y="56"/>
                  <a:pt x="46" y="59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5" y="62"/>
                  <a:pt x="45" y="62"/>
                </a:cubicBezTo>
                <a:cubicBezTo>
                  <a:pt x="41" y="62"/>
                  <a:pt x="36" y="63"/>
                  <a:pt x="32" y="63"/>
                </a:cubicBezTo>
                <a:cubicBezTo>
                  <a:pt x="29" y="63"/>
                  <a:pt x="26" y="62"/>
                  <a:pt x="26" y="59"/>
                </a:cubicBezTo>
                <a:cubicBezTo>
                  <a:pt x="26" y="54"/>
                  <a:pt x="31" y="53"/>
                  <a:pt x="31" y="48"/>
                </a:cubicBezTo>
                <a:cubicBezTo>
                  <a:pt x="31" y="44"/>
                  <a:pt x="27" y="41"/>
                  <a:pt x="23" y="41"/>
                </a:cubicBezTo>
                <a:cubicBezTo>
                  <a:pt x="19" y="41"/>
                  <a:pt x="15" y="44"/>
                  <a:pt x="15" y="48"/>
                </a:cubicBezTo>
                <a:cubicBezTo>
                  <a:pt x="15" y="53"/>
                  <a:pt x="19" y="56"/>
                  <a:pt x="19" y="58"/>
                </a:cubicBezTo>
                <a:cubicBezTo>
                  <a:pt x="19" y="60"/>
                  <a:pt x="18" y="61"/>
                  <a:pt x="17" y="62"/>
                </a:cubicBezTo>
                <a:cubicBezTo>
                  <a:pt x="16" y="63"/>
                  <a:pt x="14" y="63"/>
                  <a:pt x="13" y="63"/>
                </a:cubicBezTo>
                <a:cubicBezTo>
                  <a:pt x="9" y="63"/>
                  <a:pt x="6" y="63"/>
                  <a:pt x="3" y="62"/>
                </a:cubicBezTo>
                <a:cubicBezTo>
                  <a:pt x="2" y="62"/>
                  <a:pt x="1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2" y="21"/>
                  <a:pt x="3" y="21"/>
                </a:cubicBezTo>
                <a:cubicBezTo>
                  <a:pt x="6" y="22"/>
                  <a:pt x="9" y="22"/>
                  <a:pt x="13" y="22"/>
                </a:cubicBezTo>
                <a:cubicBezTo>
                  <a:pt x="14" y="22"/>
                  <a:pt x="16" y="22"/>
                  <a:pt x="17" y="21"/>
                </a:cubicBezTo>
                <a:cubicBezTo>
                  <a:pt x="18" y="20"/>
                  <a:pt x="19" y="19"/>
                  <a:pt x="19" y="17"/>
                </a:cubicBezTo>
                <a:cubicBezTo>
                  <a:pt x="19" y="15"/>
                  <a:pt x="15" y="12"/>
                  <a:pt x="15" y="7"/>
                </a:cubicBezTo>
                <a:cubicBezTo>
                  <a:pt x="15" y="3"/>
                  <a:pt x="19" y="0"/>
                  <a:pt x="23" y="0"/>
                </a:cubicBezTo>
                <a:cubicBezTo>
                  <a:pt x="27" y="0"/>
                  <a:pt x="31" y="3"/>
                  <a:pt x="31" y="7"/>
                </a:cubicBezTo>
                <a:cubicBezTo>
                  <a:pt x="31" y="12"/>
                  <a:pt x="26" y="13"/>
                  <a:pt x="26" y="18"/>
                </a:cubicBezTo>
                <a:cubicBezTo>
                  <a:pt x="26" y="21"/>
                  <a:pt x="29" y="22"/>
                  <a:pt x="32" y="22"/>
                </a:cubicBezTo>
                <a:cubicBezTo>
                  <a:pt x="37" y="22"/>
                  <a:pt x="41" y="21"/>
                  <a:pt x="46" y="21"/>
                </a:cubicBezTo>
                <a:cubicBezTo>
                  <a:pt x="46" y="21"/>
                  <a:pt x="46" y="21"/>
                  <a:pt x="46" y="21"/>
                </a:cubicBezTo>
                <a:cubicBezTo>
                  <a:pt x="46" y="21"/>
                  <a:pt x="46" y="23"/>
                  <a:pt x="46" y="24"/>
                </a:cubicBezTo>
                <a:cubicBezTo>
                  <a:pt x="45" y="27"/>
                  <a:pt x="45" y="30"/>
                  <a:pt x="45" y="34"/>
                </a:cubicBezTo>
                <a:cubicBezTo>
                  <a:pt x="45" y="35"/>
                  <a:pt x="45" y="37"/>
                  <a:pt x="46" y="38"/>
                </a:cubicBezTo>
                <a:cubicBezTo>
                  <a:pt x="47" y="39"/>
                  <a:pt x="48" y="40"/>
                  <a:pt x="50" y="40"/>
                </a:cubicBezTo>
                <a:cubicBezTo>
                  <a:pt x="52" y="40"/>
                  <a:pt x="55" y="36"/>
                  <a:pt x="60" y="36"/>
                </a:cubicBezTo>
                <a:cubicBezTo>
                  <a:pt x="64" y="36"/>
                  <a:pt x="67" y="40"/>
                  <a:pt x="67" y="44"/>
                </a:cubicBezTo>
                <a:cubicBezTo>
                  <a:pt x="67" y="49"/>
                  <a:pt x="64" y="52"/>
                  <a:pt x="60" y="5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lIns="243797" tIns="121899" rIns="243797" bIns="121899"/>
          <a:lstStyle>
            <a:defPPr>
              <a:defRPr lang="en-US"/>
            </a:defPPr>
            <a:lvl1pPr algn="l" defTabSz="1217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1217613" indent="-760413" algn="l" defTabSz="1217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2436813" indent="-1522413" algn="l" defTabSz="1217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3656013" indent="-2284413" algn="l" defTabSz="1217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4875213" indent="-3046413" algn="l" defTabSz="1217613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9pPr>
          </a:lstStyle>
          <a:p>
            <a:pPr marL="0" marR="0" lvl="0" indent="0" algn="l" defTabSz="12176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MS PGothic" panose="020B0600070205080204" pitchFamily="34" charset="-128"/>
              <a:sym typeface="Arial"/>
            </a:endParaRPr>
          </a:p>
        </p:txBody>
      </p:sp>
      <p:sp>
        <p:nvSpPr>
          <p:cNvPr id="40" name="Google Shape;113;p5">
            <a:extLst>
              <a:ext uri="{FF2B5EF4-FFF2-40B4-BE49-F238E27FC236}">
                <a16:creationId xmlns:a16="http://schemas.microsoft.com/office/drawing/2014/main" id="{C517289F-2AFB-364F-967F-36EEAB23F510}"/>
              </a:ext>
            </a:extLst>
          </p:cNvPr>
          <p:cNvSpPr txBox="1">
            <a:spLocks/>
          </p:cNvSpPr>
          <p:nvPr/>
        </p:nvSpPr>
        <p:spPr>
          <a:xfrm>
            <a:off x="8595300" y="6512978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300"/>
              <a:buFont typeface="Arial"/>
              <a:buNone/>
              <a:defRPr/>
            </a:pPr>
            <a:fld id="{00000000-1234-1234-1234-123412341234}" type="slidenum">
              <a:rPr lang="en-US" sz="1100" kern="0" smtClean="0"/>
              <a:pPr>
                <a:buSzPts val="1300"/>
                <a:buFont typeface="Arial"/>
                <a:buNone/>
                <a:defRPr/>
              </a:pPr>
              <a:t>7</a:t>
            </a:fld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886583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64189CD-F62D-6A40-85EE-AAE053E25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5291" y="8626"/>
            <a:ext cx="6297832" cy="609600"/>
          </a:xfrm>
        </p:spPr>
        <p:txBody>
          <a:bodyPr/>
          <a:lstStyle/>
          <a:p>
            <a:r>
              <a:rPr lang="en-US" dirty="0"/>
              <a:t>Leadership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E1EB2E-A1AB-E947-BB9C-6DF4071F0320}"/>
              </a:ext>
            </a:extLst>
          </p:cNvPr>
          <p:cNvSpPr txBox="1"/>
          <p:nvPr/>
        </p:nvSpPr>
        <p:spPr>
          <a:xfrm>
            <a:off x="1578634" y="1286916"/>
            <a:ext cx="7254973" cy="18085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Ins="91440" numCol="1" rtlCol="0">
            <a:noAutofit/>
          </a:bodyPr>
          <a:lstStyle/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Deliberately recruit based on </a:t>
            </a:r>
            <a:r>
              <a:rPr lang="en-US" sz="1600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requirements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rather than eligibility window of the individual—not up or out, selective in candidates</a:t>
            </a:r>
          </a:p>
          <a:p>
            <a:pPr marL="640080" lvl="1" indent="-182880">
              <a:spcBef>
                <a:spcPts val="35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Seek diverse experiences and clearly state recruiting initiatives</a:t>
            </a:r>
          </a:p>
          <a:p>
            <a:pPr marL="640080" lvl="1" indent="-182880">
              <a:spcBef>
                <a:spcPts val="35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Intentionally match needs of individual with needs of company—do not rely on commitments to mitigate job dissatisfaction</a:t>
            </a:r>
          </a:p>
          <a:p>
            <a:pPr marL="640080" lvl="1" indent="-182880">
              <a:spcBef>
                <a:spcPts val="35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Establish a clear message of ‘who we are and what we do’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92B04F-E18E-6240-9AD9-704D47E8EA36}"/>
              </a:ext>
            </a:extLst>
          </p:cNvPr>
          <p:cNvSpPr txBox="1"/>
          <p:nvPr/>
        </p:nvSpPr>
        <p:spPr>
          <a:xfrm>
            <a:off x="1578631" y="3515769"/>
            <a:ext cx="7288532" cy="27888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Ins="91440" numCol="1" rtlCol="0">
            <a:noAutofit/>
          </a:bodyPr>
          <a:lstStyle/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Culture is a leadership business: CEOs deliberately cultivate culture, policy &amp; goals rooted in core values; minimize say-do gap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Focus on promoting diversity: demographics, background &amp; thought</a:t>
            </a:r>
          </a:p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Inclusion as deliberate action: activate diversity with proactive measures and bold policy to promote inclusion</a:t>
            </a:r>
          </a:p>
          <a:p>
            <a:pPr marL="640080" marR="0" lvl="1" indent="-182880" algn="l" defTabSz="914400" rtl="0" eaLnBrk="1" fontAlgn="auto" latinLnBrk="0" hangingPunct="1">
              <a:lnSpc>
                <a:spcPct val="100000"/>
              </a:lnSpc>
              <a:spcBef>
                <a:spcPts val="35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tabLst/>
              <a:defRPr/>
            </a:pPr>
            <a:r>
              <a:rPr lang="en-US" sz="1600" b="1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Reduce frustration and increase productivity with more robust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IT, finance, HR, etc. support elements rather than self-care</a:t>
            </a:r>
          </a:p>
          <a:p>
            <a:pPr marL="640080" lvl="1" indent="-182880">
              <a:spcBef>
                <a:spcPts val="35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defRPr/>
            </a:pPr>
            <a:r>
              <a:rPr lang="en-US" sz="1600" b="1" kern="0" dirty="0">
                <a:solidFill>
                  <a:srgbClr val="000000"/>
                </a:solidFill>
                <a:cs typeface="Arial" panose="020B0604020202020204" pitchFamily="34" charset="0"/>
                <a:sym typeface="Arial"/>
              </a:rPr>
              <a:t>Streamline personnel transfers through automated transfer of records, IT profiles, access, etc.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5C4E3A7-F6AB-4F8A-9D14-24D7A4926AF6}"/>
              </a:ext>
            </a:extLst>
          </p:cNvPr>
          <p:cNvGrpSpPr/>
          <p:nvPr/>
        </p:nvGrpSpPr>
        <p:grpSpPr>
          <a:xfrm>
            <a:off x="-311173" y="1675139"/>
            <a:ext cx="2311148" cy="1119573"/>
            <a:chOff x="-311173" y="1851308"/>
            <a:chExt cx="2311148" cy="111957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0795DE7-ED29-DF43-B097-5F3C2A4EC123}"/>
                </a:ext>
              </a:extLst>
            </p:cNvPr>
            <p:cNvSpPr txBox="1"/>
            <p:nvPr/>
          </p:nvSpPr>
          <p:spPr>
            <a:xfrm>
              <a:off x="-311173" y="2601549"/>
              <a:ext cx="2311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</a:t>
              </a: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Recruit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D807DCB-E710-5D44-BA90-4CD0EEE9C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4941" y="1851308"/>
              <a:ext cx="638920" cy="666233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9D88ECA-5C50-4283-A217-850109A5BA4E}"/>
              </a:ext>
            </a:extLst>
          </p:cNvPr>
          <p:cNvGrpSpPr/>
          <p:nvPr/>
        </p:nvGrpSpPr>
        <p:grpSpPr>
          <a:xfrm>
            <a:off x="-311173" y="4214981"/>
            <a:ext cx="2311148" cy="1200320"/>
            <a:chOff x="-311173" y="4391150"/>
            <a:chExt cx="2311148" cy="12003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3EC536-5721-F641-B500-0318838B6EDD}"/>
                </a:ext>
              </a:extLst>
            </p:cNvPr>
            <p:cNvSpPr txBox="1"/>
            <p:nvPr/>
          </p:nvSpPr>
          <p:spPr>
            <a:xfrm>
              <a:off x="-311173" y="5222138"/>
              <a:ext cx="2311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 Retain</a:t>
              </a: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99A86D-16D2-B948-AFE1-6CA07254B4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4377" y="4391150"/>
              <a:ext cx="740047" cy="745632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64C3893E-5EC9-4F2C-9130-ADB635E8F617}"/>
              </a:ext>
            </a:extLst>
          </p:cNvPr>
          <p:cNvSpPr/>
          <p:nvPr/>
        </p:nvSpPr>
        <p:spPr>
          <a:xfrm>
            <a:off x="1322952" y="669"/>
            <a:ext cx="685800" cy="685800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01</a:t>
            </a:r>
          </a:p>
        </p:txBody>
      </p:sp>
      <p:sp>
        <p:nvSpPr>
          <p:cNvPr id="15" name="Google Shape;113;p5">
            <a:extLst>
              <a:ext uri="{FF2B5EF4-FFF2-40B4-BE49-F238E27FC236}">
                <a16:creationId xmlns:a16="http://schemas.microsoft.com/office/drawing/2014/main" id="{9E65F0C5-42DB-49DC-AC8D-83D236B55576}"/>
              </a:ext>
            </a:extLst>
          </p:cNvPr>
          <p:cNvSpPr txBox="1">
            <a:spLocks/>
          </p:cNvSpPr>
          <p:nvPr/>
        </p:nvSpPr>
        <p:spPr>
          <a:xfrm>
            <a:off x="8595300" y="6512978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300"/>
              <a:buFont typeface="Arial"/>
              <a:buNone/>
              <a:defRPr/>
            </a:pPr>
            <a:fld id="{00000000-1234-1234-1234-123412341234}" type="slidenum">
              <a:rPr lang="en-US" sz="1100" kern="0" smtClean="0"/>
              <a:pPr>
                <a:buSzPts val="1300"/>
                <a:buFont typeface="Arial"/>
                <a:buNone/>
                <a:defRPr/>
              </a:pPr>
              <a:t>8</a:t>
            </a:fld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3180257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9757077-7A2C-E241-956D-ECB26B7DAA15}"/>
              </a:ext>
            </a:extLst>
          </p:cNvPr>
          <p:cNvSpPr/>
          <p:nvPr/>
        </p:nvSpPr>
        <p:spPr>
          <a:xfrm>
            <a:off x="238792" y="4914450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Target </a:t>
            </a:r>
          </a:p>
          <a:p>
            <a:pPr algn="ctr"/>
            <a:r>
              <a:rPr lang="en-US" b="1" dirty="0"/>
              <a:t>the Future</a:t>
            </a:r>
            <a:endParaRPr lang="en-US" dirty="0"/>
          </a:p>
        </p:txBody>
      </p:sp>
      <p:pic>
        <p:nvPicPr>
          <p:cNvPr id="13" name="Graphic 12" descr="Circles with arrows">
            <a:extLst>
              <a:ext uri="{FF2B5EF4-FFF2-40B4-BE49-F238E27FC236}">
                <a16:creationId xmlns:a16="http://schemas.microsoft.com/office/drawing/2014/main" id="{DA6E3893-3983-7541-979B-33CC7E85AB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87201" y="1559444"/>
            <a:ext cx="914400" cy="914400"/>
          </a:xfrm>
          <a:prstGeom prst="rect">
            <a:avLst/>
          </a:prstGeom>
        </p:spPr>
      </p:pic>
      <p:sp>
        <p:nvSpPr>
          <p:cNvPr id="5" name="Shape 465">
            <a:extLst>
              <a:ext uri="{FF2B5EF4-FFF2-40B4-BE49-F238E27FC236}">
                <a16:creationId xmlns:a16="http://schemas.microsoft.com/office/drawing/2014/main" id="{45F779AE-8B96-AA44-BE75-CDCE4FD2535D}"/>
              </a:ext>
            </a:extLst>
          </p:cNvPr>
          <p:cNvSpPr txBox="1">
            <a:spLocks/>
          </p:cNvSpPr>
          <p:nvPr/>
        </p:nvSpPr>
        <p:spPr>
          <a:xfrm>
            <a:off x="1121442" y="9160"/>
            <a:ext cx="747385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1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>
              <a:lnSpc>
                <a:spcPct val="100000"/>
              </a:lnSpc>
            </a:pPr>
            <a:r>
              <a:rPr lang="en-US" kern="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Technology</a:t>
            </a:r>
            <a:endParaRPr lang="en-US" b="0" i="0" kern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2CA76A-8D06-5E4C-BC6A-E79974141BC5}"/>
              </a:ext>
            </a:extLst>
          </p:cNvPr>
          <p:cNvSpPr/>
          <p:nvPr/>
        </p:nvSpPr>
        <p:spPr>
          <a:xfrm>
            <a:off x="155751" y="2427677"/>
            <a:ext cx="1377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Integration</a:t>
            </a:r>
            <a:endParaRPr lang="en-US" dirty="0"/>
          </a:p>
        </p:txBody>
      </p:sp>
      <p:pic>
        <p:nvPicPr>
          <p:cNvPr id="11" name="Graphic 10" descr="Target">
            <a:extLst>
              <a:ext uri="{FF2B5EF4-FFF2-40B4-BE49-F238E27FC236}">
                <a16:creationId xmlns:a16="http://schemas.microsoft.com/office/drawing/2014/main" id="{C09AA595-6E29-A142-BD72-297400C7B0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5558" y="4141821"/>
            <a:ext cx="914400" cy="914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127739B-3F39-1A4C-96ED-6976AFF67C01}"/>
              </a:ext>
            </a:extLst>
          </p:cNvPr>
          <p:cNvSpPr txBox="1"/>
          <p:nvPr/>
        </p:nvSpPr>
        <p:spPr>
          <a:xfrm>
            <a:off x="1576378" y="1279390"/>
            <a:ext cx="7265618" cy="22159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2pPr marL="640080" indent="-182880">
              <a:spcBef>
                <a:spcPts val="35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cs typeface="Arial" panose="020B0604020202020204" pitchFamily="34" charset="0"/>
              </a:defRPr>
            </a:lvl2pPr>
          </a:lstStyle>
          <a:p>
            <a:pPr lvl="1"/>
            <a:r>
              <a:rPr lang="en-US" sz="1600" b="1" dirty="0"/>
              <a:t>Demand IT systems with worldwide, seamless integration for informed decision making and transparency at all levels</a:t>
            </a:r>
          </a:p>
          <a:p>
            <a:pPr lvl="1"/>
            <a:r>
              <a:rPr lang="en-US" sz="1600" b="1" dirty="0"/>
              <a:t>Ensure security does not get in the way of progress &amp; productivity</a:t>
            </a:r>
          </a:p>
          <a:p>
            <a:pPr lvl="1"/>
            <a:r>
              <a:rPr lang="en-US" sz="1600" b="1" dirty="0"/>
              <a:t>Edge Computing: enable real-time information for user/platform; powers decision making, to include AI, at the tactical level; decouples the need for constant cloud access</a:t>
            </a:r>
          </a:p>
          <a:p>
            <a:pPr lvl="1"/>
            <a:r>
              <a:rPr lang="en-US" sz="1600" b="1" dirty="0"/>
              <a:t>Tech advancement &amp; adoption is a “people problem”—require effective training &amp; critical culture change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FAAFF8-FC7F-6F48-B038-BE7D7B6A2A33}"/>
              </a:ext>
            </a:extLst>
          </p:cNvPr>
          <p:cNvSpPr txBox="1"/>
          <p:nvPr/>
        </p:nvSpPr>
        <p:spPr>
          <a:xfrm>
            <a:off x="1576378" y="3848101"/>
            <a:ext cx="7265618" cy="22159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2pPr marL="640080" indent="-182880">
              <a:spcBef>
                <a:spcPts val="350"/>
              </a:spcBef>
              <a:buClr>
                <a:srgbClr val="000000"/>
              </a:buClr>
              <a:buSzPct val="80000"/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cs typeface="Arial" panose="020B0604020202020204" pitchFamily="34" charset="0"/>
              </a:defRPr>
            </a:lvl2pPr>
          </a:lstStyle>
          <a:p>
            <a:pPr lvl="1"/>
            <a:r>
              <a:rPr lang="en-US" sz="1600" b="1" dirty="0"/>
              <a:t>Fully fund the R in R&amp;D; IR&amp;D not matched to DoD Tech Priorities, too much risk for industry to R w/o guaranteed adoption</a:t>
            </a:r>
          </a:p>
          <a:p>
            <a:pPr lvl="1"/>
            <a:r>
              <a:rPr lang="en-US" sz="1600" b="1" dirty="0"/>
              <a:t>Must adopt mixed reality; saves lives, saves money and our adversaries will have it </a:t>
            </a:r>
          </a:p>
          <a:p>
            <a:pPr lvl="1"/>
            <a:r>
              <a:rPr lang="en-US" sz="1600" b="1" dirty="0"/>
              <a:t>Outsource solutions beyond the cloud to American-based industry leaders (experts)</a:t>
            </a:r>
          </a:p>
          <a:p>
            <a:pPr lvl="1"/>
            <a:r>
              <a:rPr lang="en-US" sz="1600" b="1" dirty="0"/>
              <a:t>Technical Exchange Meetings with industry: include industry experts in the solutioning phase of requirement development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A338E42-000A-4738-944C-B5FADDA85B45}"/>
              </a:ext>
            </a:extLst>
          </p:cNvPr>
          <p:cNvSpPr/>
          <p:nvPr/>
        </p:nvSpPr>
        <p:spPr>
          <a:xfrm>
            <a:off x="1311343" y="542"/>
            <a:ext cx="685800" cy="685800"/>
          </a:xfrm>
          <a:prstGeom prst="rect">
            <a:avLst/>
          </a:prstGeom>
          <a:solidFill>
            <a:srgbClr val="00206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/>
                <a:sym typeface="Arial"/>
              </a:rPr>
              <a:t>02</a:t>
            </a:r>
          </a:p>
        </p:txBody>
      </p:sp>
      <p:sp>
        <p:nvSpPr>
          <p:cNvPr id="28" name="Google Shape;113;p5">
            <a:extLst>
              <a:ext uri="{FF2B5EF4-FFF2-40B4-BE49-F238E27FC236}">
                <a16:creationId xmlns:a16="http://schemas.microsoft.com/office/drawing/2014/main" id="{96474FE1-9357-4B7B-8D85-CF6B7249315C}"/>
              </a:ext>
            </a:extLst>
          </p:cNvPr>
          <p:cNvSpPr txBox="1">
            <a:spLocks/>
          </p:cNvSpPr>
          <p:nvPr/>
        </p:nvSpPr>
        <p:spPr>
          <a:xfrm>
            <a:off x="8595300" y="6512978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marR="0" lv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  <a:defRPr sz="1300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1300"/>
              <a:buFont typeface="Arial"/>
              <a:buNone/>
              <a:defRPr/>
            </a:pPr>
            <a:fld id="{00000000-1234-1234-1234-123412341234}" type="slidenum">
              <a:rPr lang="en-US" sz="1100" kern="0" smtClean="0"/>
              <a:pPr>
                <a:buSzPts val="1300"/>
                <a:buFont typeface="Arial"/>
                <a:buNone/>
                <a:defRPr/>
              </a:pPr>
              <a:t>9</a:t>
            </a:fld>
            <a:endParaRPr lang="en-US" sz="1100" kern="0" dirty="0"/>
          </a:p>
        </p:txBody>
      </p:sp>
    </p:spTree>
    <p:extLst>
      <p:ext uri="{BB962C8B-B14F-4D97-AF65-F5344CB8AC3E}">
        <p14:creationId xmlns:p14="http://schemas.microsoft.com/office/powerpoint/2010/main" val="132640777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E5230B-5CF0-43EA-9A7E-1288060B11E9}"/>
</file>

<file path=customXml/itemProps2.xml><?xml version="1.0" encoding="utf-8"?>
<ds:datastoreItem xmlns:ds="http://schemas.openxmlformats.org/officeDocument/2006/customXml" ds:itemID="{6478E089-6570-411E-BCF2-FA13F0A0DDB7}"/>
</file>

<file path=customXml/itemProps3.xml><?xml version="1.0" encoding="utf-8"?>
<ds:datastoreItem xmlns:ds="http://schemas.openxmlformats.org/officeDocument/2006/customXml" ds:itemID="{50139EA4-3863-4E66-A6C2-14B54EBF47A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29789</TotalTime>
  <Words>1381</Words>
  <Application>Microsoft Office PowerPoint</Application>
  <PresentationFormat>On-screen Show (4:3)</PresentationFormat>
  <Paragraphs>156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MS PGothic</vt:lpstr>
      <vt:lpstr>Algerian</vt:lpstr>
      <vt:lpstr>Arial</vt:lpstr>
      <vt:lpstr>Calibri</vt:lpstr>
      <vt:lpstr>Noto Sans Symbols</vt:lpstr>
      <vt:lpstr>Times New Roman</vt:lpstr>
      <vt:lpstr>1_Default Design</vt:lpstr>
      <vt:lpstr>PowerPoint Presentation</vt:lpstr>
      <vt:lpstr>SDEF - The Why</vt:lpstr>
      <vt:lpstr>PowerPoint Presentation</vt:lpstr>
      <vt:lpstr>SDEF - The Results</vt:lpstr>
      <vt:lpstr>Past Corporate Sponsors</vt:lpstr>
      <vt:lpstr>AY 20-21 Corporate Sponsors</vt:lpstr>
      <vt:lpstr>PowerPoint Presentation</vt:lpstr>
      <vt:lpstr>Leadership</vt:lpstr>
      <vt:lpstr>PowerPoint Presentation</vt:lpstr>
      <vt:lpstr>Agility</vt:lpstr>
      <vt:lpstr>COVID-19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Carlos Berdecia</dc:creator>
  <cp:lastModifiedBy>Briggs, S Eric (Eric) CIV OSD ODCMO (USA)</cp:lastModifiedBy>
  <cp:revision>66</cp:revision>
  <cp:lastPrinted>2021-06-03T17:38:21Z</cp:lastPrinted>
  <dcterms:created xsi:type="dcterms:W3CDTF">2020-05-05T15:50:08Z</dcterms:created>
  <dcterms:modified xsi:type="dcterms:W3CDTF">2021-06-03T21:59:03Z</dcterms:modified>
</cp:coreProperties>
</file>